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6" r:id="rId3"/>
    <p:sldId id="267" r:id="rId4"/>
    <p:sldId id="289" r:id="rId5"/>
    <p:sldId id="288" r:id="rId6"/>
    <p:sldId id="276" r:id="rId7"/>
    <p:sldId id="270" r:id="rId8"/>
    <p:sldId id="271" r:id="rId9"/>
    <p:sldId id="273" r:id="rId10"/>
    <p:sldId id="274" r:id="rId11"/>
    <p:sldId id="277" r:id="rId12"/>
    <p:sldId id="284" r:id="rId13"/>
    <p:sldId id="285" r:id="rId14"/>
    <p:sldId id="286" r:id="rId15"/>
    <p:sldId id="287" r:id="rId16"/>
    <p:sldId id="282" r:id="rId17"/>
    <p:sldId id="283" r:id="rId18"/>
    <p:sldId id="290" r:id="rId1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00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458" autoAdjust="0"/>
    <p:restoredTop sz="86019" autoAdjust="0"/>
  </p:normalViewPr>
  <p:slideViewPr>
    <p:cSldViewPr snapToGrid="0">
      <p:cViewPr varScale="1">
        <p:scale>
          <a:sx n="106" d="100"/>
          <a:sy n="106" d="100"/>
        </p:scale>
        <p:origin x="132" y="28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01" d="100"/>
          <a:sy n="101" d="100"/>
        </p:scale>
        <p:origin x="355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642A67-9B04-9F41-86D9-D26E0E4AEBE8}" type="datetimeFigureOut">
              <a:rPr lang="de-DE" smtClean="0"/>
              <a:t>18.12.2020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4B7C61-F5E4-0A4A-B035-59C65C96C5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600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Folie </a:t>
            </a:r>
            <a:r>
              <a:rPr lang="de-DE" dirty="0" smtClean="0"/>
              <a:t>0</a:t>
            </a:r>
          </a:p>
          <a:p>
            <a:endParaRPr lang="de-DE" dirty="0" smtClean="0"/>
          </a:p>
          <a:p>
            <a:r>
              <a:rPr lang="de-DE" dirty="0" smtClean="0"/>
              <a:t>Zugang Folienmaster über Reiter ‚Ansicht‘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4B7C61-F5E4-0A4A-B035-59C65C96C59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03200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Folie 7a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4B7C61-F5E4-0A4A-B035-59C65C96C59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85171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Folie 7b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4B7C61-F5E4-0A4A-B035-59C65C96C59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11190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Folie 8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4B7C61-F5E4-0A4A-B035-59C65C96C593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80079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Folie 9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4B7C61-F5E4-0A4A-B035-59C65C96C593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3272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Folie 10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B7C61-F5E4-0A4A-B035-59C65C96C593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88274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Folie 11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B7C61-F5E4-0A4A-B035-59C65C96C593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59690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Folie 12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4B7C61-F5E4-0A4A-B035-59C65C96C593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39474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Folie 13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4B7C61-F5E4-0A4A-B035-59C65C96C593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17558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Folie 14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B7C61-F5E4-0A4A-B035-59C65C96C593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9343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Folie </a:t>
            </a:r>
            <a:r>
              <a:rPr lang="de-DE" dirty="0" smtClean="0"/>
              <a:t>1</a:t>
            </a:r>
          </a:p>
          <a:p>
            <a:endParaRPr lang="de-DE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Zugang Folienmaster über Reiter ‚Ansicht‘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4B7C61-F5E4-0A4A-B035-59C65C96C59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9958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Folie 1.1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B7C61-F5E4-0A4A-B035-59C65C96C59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3655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Folie 2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B7C61-F5E4-0A4A-B035-59C65C96C59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2249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Folie</a:t>
            </a:r>
            <a:r>
              <a:rPr lang="de-DE" baseline="0" dirty="0"/>
              <a:t> 2.1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B7C61-F5E4-0A4A-B035-59C65C96C59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45027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Folie 3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4B7C61-F5E4-0A4A-B035-59C65C96C59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86533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Folie 4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4B7C61-F5E4-0A4A-B035-59C65C96C59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28554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Folie 5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B7C61-F5E4-0A4A-B035-59C65C96C59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89154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Folie 6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4B7C61-F5E4-0A4A-B035-59C65C96C59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7201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"/>
            <a:ext cx="12192000" cy="6857999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900" y="349449"/>
            <a:ext cx="2242854" cy="1030944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C7671226-9218-5048-866D-268776AA8655}"/>
              </a:ext>
            </a:extLst>
          </p:cNvPr>
          <p:cNvSpPr txBox="1">
            <a:spLocks/>
          </p:cNvSpPr>
          <p:nvPr userDrawn="1"/>
        </p:nvSpPr>
        <p:spPr>
          <a:xfrm>
            <a:off x="0" y="1653166"/>
            <a:ext cx="12191999" cy="1296512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de-DE" sz="4800" dirty="0">
                <a:solidFill>
                  <a:srgbClr val="D20053"/>
                </a:solidFill>
              </a:rPr>
              <a:t>Dein Job bei uns: </a:t>
            </a:r>
            <a:r>
              <a:rPr lang="de-DE" sz="3600" dirty="0"/>
              <a:t/>
            </a:r>
            <a:br>
              <a:rPr lang="de-DE" sz="3600" dirty="0"/>
            </a:br>
            <a:r>
              <a:rPr lang="de-DE" sz="2400" b="1" kern="1200" dirty="0">
                <a:solidFill>
                  <a:schemeClr val="bg1"/>
                </a:solidFill>
                <a:effectLst/>
                <a:latin typeface="+mn-lt"/>
                <a:ea typeface="+mj-ea"/>
                <a:cs typeface="+mj-cs"/>
              </a:rPr>
              <a:t>Arbeiten in der Energie- und Wasserwirtschaft</a:t>
            </a:r>
            <a:r>
              <a:rPr lang="de-DE" sz="2400" dirty="0">
                <a:effectLst/>
              </a:rPr>
              <a:t> </a:t>
            </a:r>
            <a:endParaRPr lang="de-DE" sz="240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341F6A8-AE2B-0B46-A3EB-04F126DF0C16}"/>
              </a:ext>
            </a:extLst>
          </p:cNvPr>
          <p:cNvSpPr txBox="1"/>
          <p:nvPr userDrawn="1"/>
        </p:nvSpPr>
        <p:spPr>
          <a:xfrm>
            <a:off x="424126" y="448874"/>
            <a:ext cx="32334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Hier bitte Ihr Unternehmenslogo einfügen (in Folienmaster)</a:t>
            </a:r>
            <a:endParaRPr lang="de-DE" sz="1600" b="1" dirty="0"/>
          </a:p>
        </p:txBody>
      </p:sp>
    </p:spTree>
    <p:extLst>
      <p:ext uri="{BB962C8B-B14F-4D97-AF65-F5344CB8AC3E}">
        <p14:creationId xmlns:p14="http://schemas.microsoft.com/office/powerpoint/2010/main" val="957746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AC3D9D66-D4C9-E54C-B3F0-FEA69BFD1595}"/>
              </a:ext>
            </a:extLst>
          </p:cNvPr>
          <p:cNvSpPr txBox="1"/>
          <p:nvPr userDrawn="1"/>
        </p:nvSpPr>
        <p:spPr>
          <a:xfrm>
            <a:off x="6061435" y="669303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D412B65-1ED9-3341-A9C4-6C29E6D63473}"/>
              </a:ext>
            </a:extLst>
          </p:cNvPr>
          <p:cNvSpPr txBox="1"/>
          <p:nvPr userDrawn="1"/>
        </p:nvSpPr>
        <p:spPr>
          <a:xfrm>
            <a:off x="424126" y="448874"/>
            <a:ext cx="32334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Hier bitte Ihr Unternehmenslogo einfügen (in Folienmaster)</a:t>
            </a:r>
            <a:endParaRPr lang="de-DE" sz="1600" b="1" dirty="0"/>
          </a:p>
        </p:txBody>
      </p:sp>
    </p:spTree>
    <p:extLst>
      <p:ext uri="{BB962C8B-B14F-4D97-AF65-F5344CB8AC3E}">
        <p14:creationId xmlns:p14="http://schemas.microsoft.com/office/powerpoint/2010/main" val="279946056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ED30A223-88E7-4845-B00A-F91A7B8C29B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5791"/>
            <a:ext cx="12192000" cy="1272209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118" y="325176"/>
            <a:ext cx="1714621" cy="788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382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D20053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3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3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2E94586F-287A-F84C-A3A4-1B4D9C4ED333}"/>
              </a:ext>
            </a:extLst>
          </p:cNvPr>
          <p:cNvSpPr txBox="1">
            <a:spLocks/>
          </p:cNvSpPr>
          <p:nvPr/>
        </p:nvSpPr>
        <p:spPr>
          <a:xfrm>
            <a:off x="0" y="2879397"/>
            <a:ext cx="12191999" cy="6664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/>
              <a:t>Platzhalter (Name des Referenten), Platzhalter (Name des Unternehmens)</a:t>
            </a:r>
          </a:p>
        </p:txBody>
      </p:sp>
    </p:spTree>
    <p:extLst>
      <p:ext uri="{BB962C8B-B14F-4D97-AF65-F5344CB8AC3E}">
        <p14:creationId xmlns:p14="http://schemas.microsoft.com/office/powerpoint/2010/main" val="3143234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1873DBA0-5CCA-3D44-90A1-A77D55365A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1645"/>
            <a:ext cx="12192000" cy="4320208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B0D17AF-D35A-B84B-A3EF-030E8FE24D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0000">
            <a:off x="610655" y="2014523"/>
            <a:ext cx="4145696" cy="2769325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66137217-A68F-BF41-8978-3F6118BEEEDF}"/>
              </a:ext>
            </a:extLst>
          </p:cNvPr>
          <p:cNvSpPr txBox="1">
            <a:spLocks/>
          </p:cNvSpPr>
          <p:nvPr/>
        </p:nvSpPr>
        <p:spPr>
          <a:xfrm>
            <a:off x="5411627" y="3116706"/>
            <a:ext cx="6014490" cy="252369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3200" b="1" kern="1200" smtClean="0">
                <a:solidFill>
                  <a:srgbClr val="D20053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pPr marL="285750" lvl="0" indent="-285750" rtl="0">
              <a:lnSpc>
                <a:spcPct val="100000"/>
              </a:lnSpc>
              <a:spcAft>
                <a:spcPts val="1100"/>
              </a:spcAft>
              <a:buClr>
                <a:srgbClr val="D20053"/>
              </a:buClr>
              <a:buFont typeface="Arial" panose="020B0604020202020204" pitchFamily="34" charset="0"/>
              <a:buChar char="•"/>
            </a:pPr>
            <a:r>
              <a:rPr lang="de-DE" sz="1600" b="1" kern="1200" dirty="0">
                <a:solidFill>
                  <a:schemeClr val="tx1"/>
                </a:solidFill>
                <a:effectLst/>
                <a:latin typeface="+mn-lt"/>
                <a:ea typeface="+mj-ea"/>
                <a:cs typeface="+mj-cs"/>
              </a:rPr>
              <a:t>3,5 Jahre Ausbildung, Verkürzung auf 3 Jahre möglich</a:t>
            </a:r>
          </a:p>
          <a:p>
            <a:pPr marL="285750" lvl="0" indent="-285750">
              <a:lnSpc>
                <a:spcPct val="100000"/>
              </a:lnSpc>
              <a:spcAft>
                <a:spcPts val="1100"/>
              </a:spcAft>
              <a:buClr>
                <a:srgbClr val="D20053"/>
              </a:buClr>
              <a:buFont typeface="Arial" panose="020B0604020202020204" pitchFamily="34" charset="0"/>
              <a:buChar char="•"/>
            </a:pPr>
            <a:r>
              <a:rPr lang="de-DE" sz="1600" b="1" kern="1200" dirty="0">
                <a:solidFill>
                  <a:schemeClr val="tx1"/>
                </a:solidFill>
                <a:effectLst/>
                <a:latin typeface="+mn-lt"/>
                <a:ea typeface="+mj-ea"/>
                <a:cs typeface="+mj-cs"/>
              </a:rPr>
              <a:t>Duales System: praktische Ausbildung im Betrieb + Berufsschule</a:t>
            </a:r>
          </a:p>
          <a:p>
            <a:pPr marL="285750" lvl="0" indent="-285750">
              <a:lnSpc>
                <a:spcPct val="100000"/>
              </a:lnSpc>
              <a:spcAft>
                <a:spcPts val="1100"/>
              </a:spcAft>
              <a:buClr>
                <a:srgbClr val="D20053"/>
              </a:buClr>
              <a:buFont typeface="Arial" panose="020B0604020202020204" pitchFamily="34" charset="0"/>
              <a:buChar char="•"/>
            </a:pPr>
            <a:r>
              <a:rPr lang="de-DE" sz="1600" b="1" kern="1200" dirty="0">
                <a:solidFill>
                  <a:schemeClr val="tx1"/>
                </a:solidFill>
                <a:effectLst/>
                <a:latin typeface="+mn-lt"/>
                <a:ea typeface="+mj-ea"/>
                <a:cs typeface="+mj-cs"/>
              </a:rPr>
              <a:t>Inhalte: Bearbeitung von Rohren aus Metall oder Kunststoff, Montage von Bauteilen zu einer Leitung, Wartung und Überprüfung von Anlagen</a:t>
            </a:r>
          </a:p>
          <a:p>
            <a:pPr marL="285750" lvl="0" indent="-285750">
              <a:lnSpc>
                <a:spcPct val="100000"/>
              </a:lnSpc>
              <a:spcAft>
                <a:spcPts val="1100"/>
              </a:spcAft>
              <a:buClr>
                <a:srgbClr val="D20053"/>
              </a:buClr>
              <a:buFont typeface="Arial" panose="020B0604020202020204" pitchFamily="34" charset="0"/>
              <a:buChar char="•"/>
            </a:pPr>
            <a:r>
              <a:rPr lang="de-DE" sz="1600" b="1" kern="1200" dirty="0">
                <a:solidFill>
                  <a:schemeClr val="tx1"/>
                </a:solidFill>
                <a:effectLst/>
                <a:latin typeface="+mn-lt"/>
                <a:ea typeface="+mj-ea"/>
                <a:cs typeface="+mj-cs"/>
              </a:rPr>
              <a:t>Ausbildungsgehalt: von [</a:t>
            </a:r>
            <a:r>
              <a:rPr lang="de-DE" sz="1600" b="1" kern="1200" dirty="0">
                <a:solidFill>
                  <a:srgbClr val="FF0000"/>
                </a:solidFill>
                <a:effectLst/>
                <a:latin typeface="+mn-lt"/>
                <a:ea typeface="+mj-ea"/>
                <a:cs typeface="+mj-cs"/>
              </a:rPr>
              <a:t>XXX</a:t>
            </a:r>
            <a:r>
              <a:rPr lang="de-DE" sz="1600" b="1" kern="1200" dirty="0">
                <a:solidFill>
                  <a:schemeClr val="tx1"/>
                </a:solidFill>
                <a:effectLst/>
                <a:latin typeface="+mn-lt"/>
                <a:ea typeface="+mj-ea"/>
                <a:cs typeface="+mj-cs"/>
              </a:rPr>
              <a:t>] Euro im 1. Lehrjahr bis [</a:t>
            </a:r>
            <a:r>
              <a:rPr lang="de-DE" sz="1600" b="1" kern="1200" dirty="0">
                <a:solidFill>
                  <a:srgbClr val="FF0000"/>
                </a:solidFill>
                <a:effectLst/>
                <a:latin typeface="+mn-lt"/>
                <a:ea typeface="+mj-ea"/>
                <a:cs typeface="+mj-cs"/>
              </a:rPr>
              <a:t>XXX</a:t>
            </a:r>
            <a:r>
              <a:rPr lang="de-DE" sz="1600" b="1" kern="1200" dirty="0">
                <a:solidFill>
                  <a:schemeClr val="tx1"/>
                </a:solidFill>
                <a:effectLst/>
                <a:latin typeface="+mn-lt"/>
                <a:ea typeface="+mj-ea"/>
                <a:cs typeface="+mj-cs"/>
              </a:rPr>
              <a:t>] Euro im 4. Lehrjahr 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25E6BC44-C34F-3D48-8424-815694C883D0}"/>
              </a:ext>
            </a:extLst>
          </p:cNvPr>
          <p:cNvSpPr txBox="1">
            <a:spLocks/>
          </p:cNvSpPr>
          <p:nvPr/>
        </p:nvSpPr>
        <p:spPr>
          <a:xfrm>
            <a:off x="5411627" y="1295975"/>
            <a:ext cx="6014490" cy="171870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3200" b="1" kern="1200" smtClean="0">
                <a:solidFill>
                  <a:srgbClr val="D20053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r>
              <a:rPr lang="de-DE" sz="3200" b="1" kern="1200" dirty="0">
                <a:solidFill>
                  <a:srgbClr val="D20053"/>
                </a:solidFill>
                <a:effectLst/>
                <a:latin typeface="+mn-lt"/>
                <a:ea typeface="+mj-ea"/>
                <a:cs typeface="+mj-cs"/>
              </a:rPr>
              <a:t>Anlagenmechaniker*in, Schwerpunkt Rohrsystemtechnik / Versorgungstechnik</a:t>
            </a:r>
          </a:p>
        </p:txBody>
      </p:sp>
      <p:sp>
        <p:nvSpPr>
          <p:cNvPr id="12" name="Bildplatzhalter 2">
            <a:extLst>
              <a:ext uri="{FF2B5EF4-FFF2-40B4-BE49-F238E27FC236}">
                <a16:creationId xmlns:a16="http://schemas.microsoft.com/office/drawing/2014/main" id="{F422353F-8602-7443-9D64-95C9D735DAFD}"/>
              </a:ext>
            </a:extLst>
          </p:cNvPr>
          <p:cNvSpPr txBox="1">
            <a:spLocks/>
          </p:cNvSpPr>
          <p:nvPr/>
        </p:nvSpPr>
        <p:spPr>
          <a:xfrm rot="20700000">
            <a:off x="612387" y="2009619"/>
            <a:ext cx="4147200" cy="276840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txBody>
          <a:bodyPr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Font typeface="Arial" panose="020B0604020202020204" pitchFamily="34" charset="0"/>
              <a:buChar char="•"/>
              <a:defRPr/>
            </a:pPr>
            <a:endParaRPr lang="de-DE"/>
          </a:p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198A6D9-FBBF-EC4F-8968-D983528216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419" y="1145754"/>
            <a:ext cx="911342" cy="976438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4A0C2FB4-F709-3A44-9AC0-539AFC58D72C}"/>
              </a:ext>
            </a:extLst>
          </p:cNvPr>
          <p:cNvSpPr txBox="1"/>
          <p:nvPr/>
        </p:nvSpPr>
        <p:spPr>
          <a:xfrm rot="20700000">
            <a:off x="573930" y="3075176"/>
            <a:ext cx="4219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/>
              <a:t>Hier eigenes </a:t>
            </a:r>
            <a:br>
              <a:rPr lang="de-DE" sz="2400" b="1" dirty="0"/>
            </a:br>
            <a:r>
              <a:rPr lang="de-DE" sz="2400" b="1" dirty="0"/>
              <a:t>Bild einfügen</a:t>
            </a:r>
          </a:p>
        </p:txBody>
      </p:sp>
    </p:spTree>
    <p:extLst>
      <p:ext uri="{BB962C8B-B14F-4D97-AF65-F5344CB8AC3E}">
        <p14:creationId xmlns:p14="http://schemas.microsoft.com/office/powerpoint/2010/main" val="563481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85298F47-3967-A644-A079-47AC941031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1645"/>
            <a:ext cx="12192000" cy="4320208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F1477EB3-AA4F-E640-AF26-F23C34C5EA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0000">
            <a:off x="7268228" y="2101838"/>
            <a:ext cx="4151911" cy="2769325"/>
          </a:xfrm>
          <a:prstGeom prst="rect">
            <a:avLst/>
          </a:prstGeom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6D5D59C4-8A21-2649-81F3-70A0F6701B52}"/>
              </a:ext>
            </a:extLst>
          </p:cNvPr>
          <p:cNvSpPr txBox="1">
            <a:spLocks/>
          </p:cNvSpPr>
          <p:nvPr/>
        </p:nvSpPr>
        <p:spPr>
          <a:xfrm>
            <a:off x="838200" y="3041913"/>
            <a:ext cx="6043864" cy="253332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3200" b="1" kern="1200" smtClean="0">
                <a:solidFill>
                  <a:srgbClr val="D20053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pPr marL="342000" lvl="0" indent="-342900">
              <a:lnSpc>
                <a:spcPct val="100000"/>
              </a:lnSpc>
              <a:spcAft>
                <a:spcPts val="1100"/>
              </a:spcAft>
              <a:buClr>
                <a:srgbClr val="D20053"/>
              </a:buClr>
              <a:buFont typeface="Wingdings" pitchFamily="2" charset="2"/>
              <a:buChar char=""/>
            </a:pPr>
            <a:r>
              <a:rPr 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3,5 Jahre Ausbildung, Verkürzung auf 3 Jahre möglich</a:t>
            </a:r>
          </a:p>
          <a:p>
            <a:pPr marL="342000" lvl="0" indent="-342900">
              <a:lnSpc>
                <a:spcPct val="100000"/>
              </a:lnSpc>
              <a:spcAft>
                <a:spcPts val="1100"/>
              </a:spcAft>
              <a:buClr>
                <a:srgbClr val="D20053"/>
              </a:buClr>
              <a:buFont typeface="Wingdings" pitchFamily="2" charset="2"/>
              <a:buChar char=""/>
            </a:pPr>
            <a:r>
              <a:rPr 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Duales System: praktische Ausbildung im Betrieb + Berufsschule</a:t>
            </a:r>
          </a:p>
          <a:p>
            <a:pPr marL="342000" lvl="0" indent="-342900">
              <a:lnSpc>
                <a:spcPct val="100000"/>
              </a:lnSpc>
              <a:spcAft>
                <a:spcPts val="1100"/>
              </a:spcAft>
              <a:buClr>
                <a:srgbClr val="D20053"/>
              </a:buClr>
              <a:buFont typeface="Wingdings" pitchFamily="2" charset="2"/>
              <a:buChar char=""/>
            </a:pPr>
            <a:r>
              <a:rPr 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Inhalte: Verlegung von Wasserleitungen, Installation von Sanitär- oder Klima- und Heizungsanlagen, technische und organisatorischen Abläufe, Bearbeitung von Kundenaufträgen, Planung von </a:t>
            </a:r>
            <a:r>
              <a:rPr lang="de-DE" sz="16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Arbeitsabläufen</a:t>
            </a:r>
          </a:p>
          <a:p>
            <a:pPr marL="342000" indent="-342900">
              <a:lnSpc>
                <a:spcPct val="100000"/>
              </a:lnSpc>
              <a:spcAft>
                <a:spcPts val="1100"/>
              </a:spcAft>
              <a:buClr>
                <a:srgbClr val="D20053"/>
              </a:buClr>
              <a:buFont typeface="Wingdings" pitchFamily="2" charset="2"/>
              <a:buChar char=""/>
            </a:pPr>
            <a:r>
              <a:rPr lang="de-DE" sz="1600" dirty="0">
                <a:solidFill>
                  <a:schemeClr val="tx1"/>
                </a:solidFill>
              </a:rPr>
              <a:t>Ausbildungsgehalt: von [</a:t>
            </a:r>
            <a:r>
              <a:rPr lang="de-DE" sz="1600" dirty="0">
                <a:solidFill>
                  <a:srgbClr val="FF0000"/>
                </a:solidFill>
              </a:rPr>
              <a:t>XXX</a:t>
            </a:r>
            <a:r>
              <a:rPr lang="de-DE" sz="1600" dirty="0">
                <a:solidFill>
                  <a:schemeClr val="tx1"/>
                </a:solidFill>
              </a:rPr>
              <a:t>] Euro im 1. Lehrjahr bis [</a:t>
            </a:r>
            <a:r>
              <a:rPr lang="de-DE" sz="1600" dirty="0">
                <a:solidFill>
                  <a:srgbClr val="FF0000"/>
                </a:solidFill>
              </a:rPr>
              <a:t>XXX</a:t>
            </a:r>
            <a:r>
              <a:rPr lang="de-DE" sz="1600" dirty="0">
                <a:solidFill>
                  <a:schemeClr val="tx1"/>
                </a:solidFill>
              </a:rPr>
              <a:t>] Euro im 4. Lehrjahr </a:t>
            </a:r>
          </a:p>
          <a:p>
            <a:pPr marL="342000" lvl="0" indent="-342900">
              <a:lnSpc>
                <a:spcPct val="100000"/>
              </a:lnSpc>
              <a:spcAft>
                <a:spcPts val="1100"/>
              </a:spcAft>
              <a:buClr>
                <a:srgbClr val="D20053"/>
              </a:buClr>
              <a:buFont typeface="Wingdings" pitchFamily="2" charset="2"/>
              <a:buChar char=""/>
            </a:pPr>
            <a:endParaRPr lang="de-DE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F724D7DA-368B-B144-97CE-C7F5643645E6}"/>
              </a:ext>
            </a:extLst>
          </p:cNvPr>
          <p:cNvSpPr txBox="1">
            <a:spLocks/>
          </p:cNvSpPr>
          <p:nvPr/>
        </p:nvSpPr>
        <p:spPr>
          <a:xfrm>
            <a:off x="838200" y="1130279"/>
            <a:ext cx="5475973" cy="175377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3200" b="1" kern="1200" smtClean="0">
                <a:solidFill>
                  <a:srgbClr val="D20053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r>
              <a:rPr lang="de-DE" dirty="0" smtClean="0"/>
              <a:t>Anlagenmechaniker*in</a:t>
            </a:r>
            <a:r>
              <a:rPr lang="de-DE" dirty="0"/>
              <a:t>, Schwerpunkt SHK</a:t>
            </a:r>
          </a:p>
        </p:txBody>
      </p:sp>
      <p:sp>
        <p:nvSpPr>
          <p:cNvPr id="11" name="Bildplatzhalter 2">
            <a:extLst>
              <a:ext uri="{FF2B5EF4-FFF2-40B4-BE49-F238E27FC236}">
                <a16:creationId xmlns:a16="http://schemas.microsoft.com/office/drawing/2014/main" id="{3BA2C240-A6AD-8041-8283-E71E23B65D83}"/>
              </a:ext>
            </a:extLst>
          </p:cNvPr>
          <p:cNvSpPr txBox="1">
            <a:spLocks/>
          </p:cNvSpPr>
          <p:nvPr/>
        </p:nvSpPr>
        <p:spPr>
          <a:xfrm rot="900000">
            <a:off x="7274669" y="2098188"/>
            <a:ext cx="4147200" cy="276840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txBody>
          <a:bodyPr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Font typeface="Arial" panose="020B0604020202020204" pitchFamily="34" charset="0"/>
              <a:buChar char="•"/>
              <a:defRPr/>
            </a:pPr>
            <a:endParaRPr lang="de-DE"/>
          </a:p>
          <a:p>
            <a:endParaRPr lang="de-DE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DADFEA9E-5FF8-3346-A9FF-4FA50E6669C0}"/>
              </a:ext>
            </a:extLst>
          </p:cNvPr>
          <p:cNvSpPr txBox="1"/>
          <p:nvPr/>
        </p:nvSpPr>
        <p:spPr>
          <a:xfrm rot="900000">
            <a:off x="7236212" y="3163745"/>
            <a:ext cx="4219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/>
              <a:t>Hier eigenes </a:t>
            </a:r>
            <a:br>
              <a:rPr lang="de-DE" sz="2400" b="1" dirty="0"/>
            </a:br>
            <a:r>
              <a:rPr lang="de-DE" sz="2400" b="1" dirty="0"/>
              <a:t>Bild einfügen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463C89F-16C3-0146-8A17-20A44F88D8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53054">
            <a:off x="7268824" y="1234596"/>
            <a:ext cx="911342" cy="97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360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4F6D6FFA-311E-AF4A-8615-969BBF01A3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1645"/>
            <a:ext cx="12192000" cy="4320208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93B05117-131E-9E40-A652-C2B056C743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0000">
            <a:off x="610655" y="2025927"/>
            <a:ext cx="4145696" cy="2765179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66137217-A68F-BF41-8978-3F6118BEEEDF}"/>
              </a:ext>
            </a:extLst>
          </p:cNvPr>
          <p:cNvSpPr txBox="1">
            <a:spLocks/>
          </p:cNvSpPr>
          <p:nvPr/>
        </p:nvSpPr>
        <p:spPr>
          <a:xfrm>
            <a:off x="5411627" y="2543335"/>
            <a:ext cx="6014490" cy="252369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3200" b="1" kern="1200" smtClean="0">
                <a:solidFill>
                  <a:srgbClr val="D20053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pPr marL="342900" lvl="0" indent="-342900">
              <a:lnSpc>
                <a:spcPct val="100000"/>
              </a:lnSpc>
              <a:spcAft>
                <a:spcPts val="1100"/>
              </a:spcAft>
              <a:buClr>
                <a:srgbClr val="D20053"/>
              </a:buClr>
              <a:buFont typeface="Wingdings" pitchFamily="2" charset="2"/>
              <a:buChar char=""/>
            </a:pPr>
            <a:r>
              <a:rPr 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3,5 Jahre Ausbildung, Verkürzung auf 3 Jahre möglich</a:t>
            </a:r>
          </a:p>
          <a:p>
            <a:pPr marL="342900" lvl="0" indent="-342900">
              <a:lnSpc>
                <a:spcPct val="100000"/>
              </a:lnSpc>
              <a:spcAft>
                <a:spcPts val="1100"/>
              </a:spcAft>
              <a:buClr>
                <a:srgbClr val="D20053"/>
              </a:buClr>
              <a:buFont typeface="Wingdings" pitchFamily="2" charset="2"/>
              <a:buChar char=""/>
            </a:pPr>
            <a:r>
              <a:rPr 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Duales System: praktische Ausbildung im Betrieb + Berufsschule</a:t>
            </a:r>
          </a:p>
          <a:p>
            <a:pPr marL="342900" lvl="0" indent="-342900">
              <a:lnSpc>
                <a:spcPct val="100000"/>
              </a:lnSpc>
              <a:spcAft>
                <a:spcPts val="1100"/>
              </a:spcAft>
              <a:buClr>
                <a:srgbClr val="D20053"/>
              </a:buClr>
              <a:buFont typeface="Wingdings" pitchFamily="2" charset="2"/>
              <a:buChar char=""/>
            </a:pPr>
            <a:r>
              <a:rPr 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Inhalte: Ihr lernt alles nötige, damit Maschinen und Anlagen störungsfrei laufen; Bau von Maschinenteilen, Reparatur und Wartung von Anlagen, Programmierung von computergesteuerten Maschinen </a:t>
            </a:r>
          </a:p>
          <a:p>
            <a:pPr marL="342900" lvl="0" indent="-342900">
              <a:lnSpc>
                <a:spcPct val="100000"/>
              </a:lnSpc>
              <a:spcAft>
                <a:spcPts val="1100"/>
              </a:spcAft>
              <a:buClr>
                <a:srgbClr val="D20053"/>
              </a:buClr>
              <a:buFont typeface="Wingdings" pitchFamily="2" charset="2"/>
              <a:buChar char=""/>
            </a:pPr>
            <a:r>
              <a:rPr 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Vier Einsatzbereiche, einen vertieft ihr in eurer </a:t>
            </a:r>
            <a:r>
              <a:rPr lang="de-DE" sz="16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Ausbildung</a:t>
            </a:r>
          </a:p>
          <a:p>
            <a:pPr marL="342900" indent="-342900">
              <a:lnSpc>
                <a:spcPct val="100000"/>
              </a:lnSpc>
              <a:spcAft>
                <a:spcPts val="1100"/>
              </a:spcAft>
              <a:buClr>
                <a:srgbClr val="D20053"/>
              </a:buClr>
              <a:buFont typeface="Wingdings" pitchFamily="2" charset="2"/>
              <a:buChar char=""/>
            </a:pPr>
            <a:r>
              <a:rPr lang="de-DE" sz="1600" dirty="0">
                <a:solidFill>
                  <a:schemeClr val="tx1"/>
                </a:solidFill>
              </a:rPr>
              <a:t>Ausbildungsgehalt: von [</a:t>
            </a:r>
            <a:r>
              <a:rPr lang="de-DE" sz="1600" dirty="0">
                <a:solidFill>
                  <a:srgbClr val="FF0000"/>
                </a:solidFill>
              </a:rPr>
              <a:t>XXX</a:t>
            </a:r>
            <a:r>
              <a:rPr lang="de-DE" sz="1600" dirty="0">
                <a:solidFill>
                  <a:schemeClr val="tx1"/>
                </a:solidFill>
              </a:rPr>
              <a:t>] Euro im 1. Lehrjahr bis [</a:t>
            </a:r>
            <a:r>
              <a:rPr lang="de-DE" sz="1600" dirty="0">
                <a:solidFill>
                  <a:srgbClr val="FF0000"/>
                </a:solidFill>
              </a:rPr>
              <a:t>XXX</a:t>
            </a:r>
            <a:r>
              <a:rPr lang="de-DE" sz="1600" dirty="0">
                <a:solidFill>
                  <a:schemeClr val="tx1"/>
                </a:solidFill>
              </a:rPr>
              <a:t>] Euro im 4. Lehrjahr </a:t>
            </a:r>
          </a:p>
          <a:p>
            <a:pPr marL="342900" lvl="0" indent="-342900">
              <a:lnSpc>
                <a:spcPct val="100000"/>
              </a:lnSpc>
              <a:spcAft>
                <a:spcPts val="1100"/>
              </a:spcAft>
              <a:buClr>
                <a:srgbClr val="D20053"/>
              </a:buClr>
              <a:buFont typeface="Wingdings" pitchFamily="2" charset="2"/>
              <a:buChar char=""/>
            </a:pPr>
            <a:endParaRPr lang="de-DE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25E6BC44-C34F-3D48-8424-815694C883D0}"/>
              </a:ext>
            </a:extLst>
          </p:cNvPr>
          <p:cNvSpPr txBox="1">
            <a:spLocks/>
          </p:cNvSpPr>
          <p:nvPr/>
        </p:nvSpPr>
        <p:spPr>
          <a:xfrm>
            <a:off x="5411627" y="677191"/>
            <a:ext cx="6014490" cy="171870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3200" b="1" kern="1200" smtClean="0">
                <a:solidFill>
                  <a:srgbClr val="D20053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pPr lvl="0">
              <a:defRPr/>
            </a:pPr>
            <a:endParaRPr lang="de-DE" dirty="0"/>
          </a:p>
          <a:p>
            <a:r>
              <a:rPr lang="de-DE" dirty="0"/>
              <a:t>Industriemechaniker*in</a:t>
            </a:r>
          </a:p>
        </p:txBody>
      </p:sp>
      <p:sp>
        <p:nvSpPr>
          <p:cNvPr id="12" name="Bildplatzhalter 2">
            <a:extLst>
              <a:ext uri="{FF2B5EF4-FFF2-40B4-BE49-F238E27FC236}">
                <a16:creationId xmlns:a16="http://schemas.microsoft.com/office/drawing/2014/main" id="{79443980-6E56-F24D-9066-4FD3A767E9DC}"/>
              </a:ext>
            </a:extLst>
          </p:cNvPr>
          <p:cNvSpPr txBox="1">
            <a:spLocks/>
          </p:cNvSpPr>
          <p:nvPr/>
        </p:nvSpPr>
        <p:spPr>
          <a:xfrm rot="20700000">
            <a:off x="612387" y="2009619"/>
            <a:ext cx="4147200" cy="276840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txBody>
          <a:bodyPr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Font typeface="Arial" panose="020B0604020202020204" pitchFamily="34" charset="0"/>
              <a:buChar char="•"/>
              <a:defRPr/>
            </a:pPr>
            <a:endParaRPr lang="de-DE"/>
          </a:p>
          <a:p>
            <a:endParaRPr lang="de-DE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B368E9B1-AA26-F346-84CB-429718E3C976}"/>
              </a:ext>
            </a:extLst>
          </p:cNvPr>
          <p:cNvSpPr txBox="1"/>
          <p:nvPr/>
        </p:nvSpPr>
        <p:spPr>
          <a:xfrm rot="20700000">
            <a:off x="573930" y="3075176"/>
            <a:ext cx="4219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/>
              <a:t>Hier eigenes </a:t>
            </a:r>
            <a:br>
              <a:rPr lang="de-DE" sz="2400" b="1" dirty="0"/>
            </a:br>
            <a:r>
              <a:rPr lang="de-DE" sz="2400" b="1" dirty="0"/>
              <a:t>Bild einfügen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70B2457-B3D6-264A-BAC9-DF8046299F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419" y="1145754"/>
            <a:ext cx="911342" cy="97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6279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F99E76C9-E8F4-E547-9DBB-5973F72C5D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1645"/>
            <a:ext cx="12192000" cy="4320208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EE6F0CCF-CC04-5A4D-8DF1-8B6EF9B23B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0000">
            <a:off x="7268228" y="2101838"/>
            <a:ext cx="4151911" cy="2769324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D89C8D45-549D-7E46-9E0E-964C29E41FF4}"/>
              </a:ext>
            </a:extLst>
          </p:cNvPr>
          <p:cNvSpPr txBox="1">
            <a:spLocks/>
          </p:cNvSpPr>
          <p:nvPr/>
        </p:nvSpPr>
        <p:spPr>
          <a:xfrm>
            <a:off x="838199" y="2933667"/>
            <a:ext cx="6133022" cy="252369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3200" b="1" kern="1200" smtClean="0">
                <a:solidFill>
                  <a:srgbClr val="D20053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pPr marL="342900" lvl="0" indent="-342900">
              <a:lnSpc>
                <a:spcPct val="100000"/>
              </a:lnSpc>
              <a:spcAft>
                <a:spcPts val="1100"/>
              </a:spcAft>
              <a:buClr>
                <a:srgbClr val="D20053"/>
              </a:buClr>
              <a:buFont typeface="Wingdings" pitchFamily="2" charset="2"/>
              <a:buChar char=""/>
            </a:pPr>
            <a:r>
              <a:rPr 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 Jahre Ausbildung, Verkürzung auf 2,5 Jahre möglich</a:t>
            </a:r>
          </a:p>
          <a:p>
            <a:pPr marL="342900" lvl="0" indent="-342900">
              <a:lnSpc>
                <a:spcPct val="100000"/>
              </a:lnSpc>
              <a:spcAft>
                <a:spcPts val="1100"/>
              </a:spcAft>
              <a:buClr>
                <a:srgbClr val="D20053"/>
              </a:buClr>
              <a:buFont typeface="Wingdings" pitchFamily="2" charset="2"/>
              <a:buChar char=""/>
            </a:pPr>
            <a:r>
              <a:rPr 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Duales System: praktische Ausbildung im Betrieb + Berufsschule</a:t>
            </a:r>
          </a:p>
          <a:p>
            <a:pPr marL="342900" lvl="0" indent="-342900">
              <a:lnSpc>
                <a:spcPct val="100000"/>
              </a:lnSpc>
              <a:spcAft>
                <a:spcPts val="1100"/>
              </a:spcAft>
              <a:buClr>
                <a:srgbClr val="D20053"/>
              </a:buClr>
              <a:buFont typeface="Wingdings" pitchFamily="2" charset="2"/>
              <a:buChar char=""/>
            </a:pPr>
            <a:r>
              <a:rPr 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Inhalte: Anlagenbetreuung und -überwachung, Wasserproben nehmen und bewerte, Bearbeitung von Rohre, Wartung und Reparatur von Pumpen oder elektrotechnischen Anlagen</a:t>
            </a:r>
            <a:r>
              <a:rPr lang="de-DE" sz="16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lnSpc>
                <a:spcPct val="100000"/>
              </a:lnSpc>
              <a:spcAft>
                <a:spcPts val="1100"/>
              </a:spcAft>
              <a:buClr>
                <a:srgbClr val="D20053"/>
              </a:buClr>
              <a:buFont typeface="Wingdings" pitchFamily="2" charset="2"/>
              <a:buChar char=""/>
            </a:pPr>
            <a:r>
              <a:rPr lang="de-DE" sz="1600" dirty="0">
                <a:solidFill>
                  <a:schemeClr val="tx1"/>
                </a:solidFill>
              </a:rPr>
              <a:t>Ausbildungsgehalt: von [</a:t>
            </a:r>
            <a:r>
              <a:rPr lang="de-DE" sz="1600" dirty="0">
                <a:solidFill>
                  <a:srgbClr val="FF0000"/>
                </a:solidFill>
              </a:rPr>
              <a:t>XXX</a:t>
            </a:r>
            <a:r>
              <a:rPr lang="de-DE" sz="1600" dirty="0">
                <a:solidFill>
                  <a:schemeClr val="tx1"/>
                </a:solidFill>
              </a:rPr>
              <a:t>] Euro im 1. Lehrjahr bis [</a:t>
            </a:r>
            <a:r>
              <a:rPr lang="de-DE" sz="1600" dirty="0">
                <a:solidFill>
                  <a:srgbClr val="FF0000"/>
                </a:solidFill>
              </a:rPr>
              <a:t>XXX</a:t>
            </a:r>
            <a:r>
              <a:rPr lang="de-DE" sz="1600" dirty="0">
                <a:solidFill>
                  <a:schemeClr val="tx1"/>
                </a:solidFill>
              </a:rPr>
              <a:t>] Euro im </a:t>
            </a:r>
            <a:r>
              <a:rPr lang="de-DE" sz="1600" dirty="0" smtClean="0">
                <a:solidFill>
                  <a:schemeClr val="tx1"/>
                </a:solidFill>
              </a:rPr>
              <a:t>3. </a:t>
            </a:r>
            <a:r>
              <a:rPr lang="de-DE" sz="1600" dirty="0">
                <a:solidFill>
                  <a:schemeClr val="tx1"/>
                </a:solidFill>
              </a:rPr>
              <a:t>Lehrjahr </a:t>
            </a:r>
          </a:p>
          <a:p>
            <a:pPr marL="342900" lvl="0" indent="-342900">
              <a:lnSpc>
                <a:spcPct val="100000"/>
              </a:lnSpc>
              <a:spcAft>
                <a:spcPts val="1100"/>
              </a:spcAft>
              <a:buClr>
                <a:srgbClr val="D20053"/>
              </a:buClr>
              <a:buFont typeface="Wingdings" pitchFamily="2" charset="2"/>
              <a:buChar char=""/>
            </a:pPr>
            <a:endParaRPr lang="de-DE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1FF95835-EA23-AA4A-8A28-5E7DB3460DD1}"/>
              </a:ext>
            </a:extLst>
          </p:cNvPr>
          <p:cNvSpPr txBox="1">
            <a:spLocks/>
          </p:cNvSpPr>
          <p:nvPr/>
        </p:nvSpPr>
        <p:spPr>
          <a:xfrm>
            <a:off x="838199" y="1055108"/>
            <a:ext cx="5475973" cy="175377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3200" b="1" kern="1200" smtClean="0">
                <a:solidFill>
                  <a:srgbClr val="D20053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r>
              <a:rPr lang="de-DE" dirty="0"/>
              <a:t>Fachkraft für Wasserversorgungstechnik</a:t>
            </a:r>
          </a:p>
        </p:txBody>
      </p:sp>
      <p:sp>
        <p:nvSpPr>
          <p:cNvPr id="13" name="Bildplatzhalter 2">
            <a:extLst>
              <a:ext uri="{FF2B5EF4-FFF2-40B4-BE49-F238E27FC236}">
                <a16:creationId xmlns:a16="http://schemas.microsoft.com/office/drawing/2014/main" id="{412452CA-08BE-7D4E-A17C-487B917FA429}"/>
              </a:ext>
            </a:extLst>
          </p:cNvPr>
          <p:cNvSpPr txBox="1">
            <a:spLocks/>
          </p:cNvSpPr>
          <p:nvPr/>
        </p:nvSpPr>
        <p:spPr>
          <a:xfrm rot="900000">
            <a:off x="7274669" y="2098188"/>
            <a:ext cx="4147200" cy="276840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txBody>
          <a:bodyPr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Font typeface="Arial" panose="020B0604020202020204" pitchFamily="34" charset="0"/>
              <a:buChar char="•"/>
              <a:defRPr/>
            </a:pPr>
            <a:endParaRPr lang="de-DE"/>
          </a:p>
          <a:p>
            <a:endParaRPr lang="de-DE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42CE0C8D-67BE-194B-8EB5-BCEE3AC18E88}"/>
              </a:ext>
            </a:extLst>
          </p:cNvPr>
          <p:cNvSpPr txBox="1"/>
          <p:nvPr/>
        </p:nvSpPr>
        <p:spPr>
          <a:xfrm rot="900000">
            <a:off x="7236212" y="3163745"/>
            <a:ext cx="4219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/>
              <a:t>Hier eigenes </a:t>
            </a:r>
            <a:br>
              <a:rPr lang="de-DE" sz="2400" b="1" dirty="0"/>
            </a:br>
            <a:r>
              <a:rPr lang="de-DE" sz="2400" b="1" dirty="0"/>
              <a:t>Bild einfügen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1802367-2E69-7748-8301-0E4A79F20A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53054">
            <a:off x="7268824" y="1234596"/>
            <a:ext cx="911342" cy="97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54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A5A28F39-C3E2-BB49-99A3-C8BCC56EC8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1645"/>
            <a:ext cx="12192000" cy="4320208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FFB85EF6-C687-A441-B9A0-D81F700B4D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0000">
            <a:off x="610655" y="2025925"/>
            <a:ext cx="4145696" cy="2765179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47DC24CF-16C7-9A43-9FA1-D42718C296EA}"/>
              </a:ext>
            </a:extLst>
          </p:cNvPr>
          <p:cNvSpPr txBox="1">
            <a:spLocks/>
          </p:cNvSpPr>
          <p:nvPr/>
        </p:nvSpPr>
        <p:spPr>
          <a:xfrm>
            <a:off x="5411627" y="3116706"/>
            <a:ext cx="6014490" cy="253332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3200" b="1" kern="1200" smtClean="0">
                <a:solidFill>
                  <a:srgbClr val="D20053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pPr marL="342900" lvl="0" indent="-342900">
              <a:lnSpc>
                <a:spcPct val="100000"/>
              </a:lnSpc>
              <a:spcAft>
                <a:spcPts val="1100"/>
              </a:spcAft>
              <a:buClr>
                <a:srgbClr val="D20053"/>
              </a:buClr>
              <a:buFont typeface="Wingdings" pitchFamily="2" charset="2"/>
              <a:buChar char=""/>
            </a:pPr>
            <a:r>
              <a:rPr 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3,5 Jahre Ausbildung, Verkürzung auf 3 Jahre möglich</a:t>
            </a:r>
          </a:p>
          <a:p>
            <a:pPr marL="342900" lvl="0" indent="-342900">
              <a:lnSpc>
                <a:spcPct val="100000"/>
              </a:lnSpc>
              <a:spcAft>
                <a:spcPts val="1100"/>
              </a:spcAft>
              <a:buClr>
                <a:srgbClr val="D20053"/>
              </a:buClr>
              <a:buFont typeface="Wingdings" pitchFamily="2" charset="2"/>
              <a:buChar char=""/>
            </a:pPr>
            <a:r>
              <a:rPr 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Duales System: praktische Ausbildung im Betrieb + Berufsschule</a:t>
            </a:r>
          </a:p>
          <a:p>
            <a:pPr marL="342900" lvl="0" indent="-342900">
              <a:lnSpc>
                <a:spcPct val="100000"/>
              </a:lnSpc>
              <a:spcAft>
                <a:spcPts val="1100"/>
              </a:spcAft>
              <a:buClr>
                <a:srgbClr val="D20053"/>
              </a:buClr>
              <a:buFont typeface="Wingdings" pitchFamily="2" charset="2"/>
              <a:buChar char=""/>
            </a:pPr>
            <a:r>
              <a:rPr 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Inhalte: Installation, Wartung und Reparatur von elektrischen Betriebs-, Produktions- und Verfahrensanlagen, Schalt- und Steueranlagen, Mess- und Regeltechnik etc. </a:t>
            </a:r>
            <a:endParaRPr lang="de-DE" sz="1600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spcAft>
                <a:spcPts val="1100"/>
              </a:spcAft>
              <a:buClr>
                <a:srgbClr val="D20053"/>
              </a:buClr>
              <a:buFont typeface="Wingdings" pitchFamily="2" charset="2"/>
              <a:buChar char=""/>
            </a:pPr>
            <a:r>
              <a:rPr lang="de-DE" sz="1600" dirty="0">
                <a:solidFill>
                  <a:schemeClr val="tx1"/>
                </a:solidFill>
              </a:rPr>
              <a:t>Ausbildungsgehalt: von [</a:t>
            </a:r>
            <a:r>
              <a:rPr lang="de-DE" sz="1600" dirty="0">
                <a:solidFill>
                  <a:srgbClr val="FF0000"/>
                </a:solidFill>
              </a:rPr>
              <a:t>XXX</a:t>
            </a:r>
            <a:r>
              <a:rPr lang="de-DE" sz="1600" dirty="0">
                <a:solidFill>
                  <a:schemeClr val="tx1"/>
                </a:solidFill>
              </a:rPr>
              <a:t>] Euro im 1. Lehrjahr bis [</a:t>
            </a:r>
            <a:r>
              <a:rPr lang="de-DE" sz="1600" dirty="0">
                <a:solidFill>
                  <a:srgbClr val="FF0000"/>
                </a:solidFill>
              </a:rPr>
              <a:t>XXX</a:t>
            </a:r>
            <a:r>
              <a:rPr lang="de-DE" sz="1600" dirty="0">
                <a:solidFill>
                  <a:schemeClr val="tx1"/>
                </a:solidFill>
              </a:rPr>
              <a:t>] Euro im 4. Lehrjahr </a:t>
            </a:r>
          </a:p>
          <a:p>
            <a:pPr marL="342900" lvl="0" indent="-342900">
              <a:lnSpc>
                <a:spcPct val="100000"/>
              </a:lnSpc>
              <a:spcAft>
                <a:spcPts val="1100"/>
              </a:spcAft>
              <a:buClr>
                <a:srgbClr val="D20053"/>
              </a:buClr>
              <a:buFont typeface="Wingdings" pitchFamily="2" charset="2"/>
              <a:buChar char=""/>
            </a:pPr>
            <a:endParaRPr lang="de-DE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B3F53C36-A22C-3C45-8E38-7D2A9DD38480}"/>
              </a:ext>
            </a:extLst>
          </p:cNvPr>
          <p:cNvSpPr txBox="1">
            <a:spLocks/>
          </p:cNvSpPr>
          <p:nvPr/>
        </p:nvSpPr>
        <p:spPr>
          <a:xfrm>
            <a:off x="5411627" y="1295975"/>
            <a:ext cx="6014490" cy="171870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3200" b="1" kern="1200" smtClean="0">
                <a:solidFill>
                  <a:srgbClr val="D20053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r>
              <a:rPr lang="de-DE" dirty="0"/>
              <a:t>Elektroniker*in für Betriebstechnik</a:t>
            </a:r>
          </a:p>
        </p:txBody>
      </p:sp>
      <p:sp>
        <p:nvSpPr>
          <p:cNvPr id="11" name="Bildplatzhalter 2">
            <a:extLst>
              <a:ext uri="{FF2B5EF4-FFF2-40B4-BE49-F238E27FC236}">
                <a16:creationId xmlns:a16="http://schemas.microsoft.com/office/drawing/2014/main" id="{CDD5DC95-F527-6F43-BB31-654AE0A09FE7}"/>
              </a:ext>
            </a:extLst>
          </p:cNvPr>
          <p:cNvSpPr txBox="1">
            <a:spLocks/>
          </p:cNvSpPr>
          <p:nvPr/>
        </p:nvSpPr>
        <p:spPr>
          <a:xfrm rot="20700000">
            <a:off x="612387" y="2009619"/>
            <a:ext cx="4147200" cy="276840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txBody>
          <a:bodyPr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Font typeface="Arial" panose="020B0604020202020204" pitchFamily="34" charset="0"/>
              <a:buChar char="•"/>
              <a:defRPr/>
            </a:pPr>
            <a:endParaRPr lang="de-DE"/>
          </a:p>
          <a:p>
            <a:endParaRPr lang="de-DE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4D1B6F4E-225F-6645-B6D7-61A2084A59F6}"/>
              </a:ext>
            </a:extLst>
          </p:cNvPr>
          <p:cNvSpPr txBox="1"/>
          <p:nvPr/>
        </p:nvSpPr>
        <p:spPr>
          <a:xfrm rot="20700000">
            <a:off x="573930" y="3075176"/>
            <a:ext cx="4219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/>
              <a:t>Hier eigenes </a:t>
            </a:r>
            <a:br>
              <a:rPr lang="de-DE" sz="2400" b="1" dirty="0"/>
            </a:br>
            <a:r>
              <a:rPr lang="de-DE" sz="2400" b="1" dirty="0"/>
              <a:t>Bild einfügen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10BAB13-DF12-C24C-95CB-49FD639E4C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419" y="1145754"/>
            <a:ext cx="911342" cy="97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1983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E58F38DB-6D35-CE44-9A84-9AE87F92B4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1645"/>
            <a:ext cx="12192000" cy="4320208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E0A46445-8070-AD40-91DA-076582F2A7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0000">
            <a:off x="7268228" y="2101838"/>
            <a:ext cx="4151911" cy="2769324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0993C001-252C-D547-A711-4FB73BC020C6}"/>
              </a:ext>
            </a:extLst>
          </p:cNvPr>
          <p:cNvSpPr txBox="1">
            <a:spLocks/>
          </p:cNvSpPr>
          <p:nvPr/>
        </p:nvSpPr>
        <p:spPr>
          <a:xfrm>
            <a:off x="838199" y="3116706"/>
            <a:ext cx="6142386" cy="252369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3200" b="1" kern="1200" smtClean="0">
                <a:solidFill>
                  <a:srgbClr val="D20053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pPr marL="342900" lvl="0" indent="-342900">
              <a:lnSpc>
                <a:spcPct val="100000"/>
              </a:lnSpc>
              <a:spcAft>
                <a:spcPts val="1100"/>
              </a:spcAft>
              <a:buClr>
                <a:srgbClr val="D20053"/>
              </a:buClr>
              <a:buFont typeface="Wingdings" pitchFamily="2" charset="2"/>
              <a:buChar char=""/>
            </a:pPr>
            <a:r>
              <a:rPr 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 Jahre Ausbildung, Verkürzung auf 2,5 Jahre möglich</a:t>
            </a:r>
          </a:p>
          <a:p>
            <a:pPr marL="342900" lvl="0" indent="-342900">
              <a:lnSpc>
                <a:spcPct val="100000"/>
              </a:lnSpc>
              <a:spcAft>
                <a:spcPts val="1100"/>
              </a:spcAft>
              <a:buClr>
                <a:srgbClr val="D20053"/>
              </a:buClr>
              <a:buFont typeface="Wingdings" pitchFamily="2" charset="2"/>
              <a:buChar char=""/>
            </a:pPr>
            <a:r>
              <a:rPr 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Duales System: praktische Ausbildung im Betrieb + Berufsschule</a:t>
            </a:r>
          </a:p>
          <a:p>
            <a:pPr marL="342900" lvl="0" indent="-342900">
              <a:lnSpc>
                <a:spcPct val="100000"/>
              </a:lnSpc>
              <a:spcAft>
                <a:spcPts val="1100"/>
              </a:spcAft>
              <a:buClr>
                <a:srgbClr val="D20053"/>
              </a:buClr>
              <a:buFont typeface="Wingdings" pitchFamily="2" charset="2"/>
              <a:buChar char=""/>
            </a:pPr>
            <a:r>
              <a:rPr 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Inhalte: Verknüpfung, Konfiguration und Inbetriebnahme von Hard- und Softwarekomponenten zu komplexen IT-Systemen, Störungsmanagement </a:t>
            </a:r>
            <a:endParaRPr lang="de-DE" sz="1600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spcAft>
                <a:spcPts val="1100"/>
              </a:spcAft>
              <a:buClr>
                <a:srgbClr val="D20053"/>
              </a:buClr>
              <a:buFont typeface="Wingdings" pitchFamily="2" charset="2"/>
              <a:buChar char=""/>
            </a:pPr>
            <a:r>
              <a:rPr lang="de-DE" sz="1600" dirty="0">
                <a:solidFill>
                  <a:schemeClr val="tx1"/>
                </a:solidFill>
              </a:rPr>
              <a:t>Ausbildungsgehalt: von [</a:t>
            </a:r>
            <a:r>
              <a:rPr lang="de-DE" sz="1600" dirty="0">
                <a:solidFill>
                  <a:srgbClr val="FF0000"/>
                </a:solidFill>
              </a:rPr>
              <a:t>XXX</a:t>
            </a:r>
            <a:r>
              <a:rPr lang="de-DE" sz="1600" dirty="0">
                <a:solidFill>
                  <a:schemeClr val="tx1"/>
                </a:solidFill>
              </a:rPr>
              <a:t>] Euro im 1. Lehrjahr bis [</a:t>
            </a:r>
            <a:r>
              <a:rPr lang="de-DE" sz="1600" dirty="0">
                <a:solidFill>
                  <a:srgbClr val="FF0000"/>
                </a:solidFill>
              </a:rPr>
              <a:t>XXX</a:t>
            </a:r>
            <a:r>
              <a:rPr lang="de-DE" sz="1600" dirty="0">
                <a:solidFill>
                  <a:schemeClr val="tx1"/>
                </a:solidFill>
              </a:rPr>
              <a:t>] Euro im 4. Lehrjahr </a:t>
            </a:r>
          </a:p>
          <a:p>
            <a:pPr marL="342900" lvl="0" indent="-342900">
              <a:lnSpc>
                <a:spcPct val="100000"/>
              </a:lnSpc>
              <a:spcAft>
                <a:spcPts val="1100"/>
              </a:spcAft>
              <a:buClr>
                <a:srgbClr val="D20053"/>
              </a:buClr>
              <a:buFont typeface="Wingdings" pitchFamily="2" charset="2"/>
              <a:buChar char=""/>
            </a:pPr>
            <a:endParaRPr lang="de-DE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BE2FD73A-2243-424F-824B-8D9A93A10B4B}"/>
              </a:ext>
            </a:extLst>
          </p:cNvPr>
          <p:cNvSpPr txBox="1">
            <a:spLocks/>
          </p:cNvSpPr>
          <p:nvPr/>
        </p:nvSpPr>
        <p:spPr>
          <a:xfrm>
            <a:off x="838200" y="1260908"/>
            <a:ext cx="5475973" cy="175377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3200" b="1" kern="1200" smtClean="0">
                <a:solidFill>
                  <a:srgbClr val="D20053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r>
              <a:rPr lang="de-DE" dirty="0"/>
              <a:t>Fachinformatiker*in für Systemintegration</a:t>
            </a:r>
          </a:p>
        </p:txBody>
      </p:sp>
      <p:sp>
        <p:nvSpPr>
          <p:cNvPr id="8" name="Bildplatzhalter 2">
            <a:extLst>
              <a:ext uri="{FF2B5EF4-FFF2-40B4-BE49-F238E27FC236}">
                <a16:creationId xmlns:a16="http://schemas.microsoft.com/office/drawing/2014/main" id="{2F21743E-DCE1-134D-8EFF-78D3EE1CBED8}"/>
              </a:ext>
            </a:extLst>
          </p:cNvPr>
          <p:cNvSpPr txBox="1">
            <a:spLocks/>
          </p:cNvSpPr>
          <p:nvPr/>
        </p:nvSpPr>
        <p:spPr>
          <a:xfrm rot="900000">
            <a:off x="7274669" y="2098188"/>
            <a:ext cx="4147200" cy="276840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txBody>
          <a:bodyPr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Font typeface="Arial" panose="020B0604020202020204" pitchFamily="34" charset="0"/>
              <a:buChar char="•"/>
              <a:defRPr/>
            </a:pPr>
            <a:endParaRPr lang="de-DE"/>
          </a:p>
          <a:p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7B54704C-789A-C048-A678-880A9A071535}"/>
              </a:ext>
            </a:extLst>
          </p:cNvPr>
          <p:cNvSpPr txBox="1"/>
          <p:nvPr/>
        </p:nvSpPr>
        <p:spPr>
          <a:xfrm rot="900000">
            <a:off x="7236212" y="3163745"/>
            <a:ext cx="4219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/>
              <a:t>Hier eigenes </a:t>
            </a:r>
            <a:br>
              <a:rPr lang="de-DE" sz="2400" b="1" dirty="0"/>
            </a:br>
            <a:r>
              <a:rPr lang="de-DE" sz="2400" b="1" dirty="0"/>
              <a:t>Bild einfügen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19965A6-6180-0C49-946E-17C4D1A420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53054">
            <a:off x="7268824" y="1234596"/>
            <a:ext cx="911342" cy="97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6805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240CA4FA-6B6F-714B-AA46-600DE982D1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1645"/>
            <a:ext cx="12192000" cy="4320208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FA06DBDE-93C2-0942-A600-9C7DC92DD8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506" y="1717901"/>
            <a:ext cx="2160468" cy="3334057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93418B64-48C5-4247-B947-9E92AFCB989A}"/>
              </a:ext>
            </a:extLst>
          </p:cNvPr>
          <p:cNvSpPr txBox="1">
            <a:spLocks/>
          </p:cNvSpPr>
          <p:nvPr/>
        </p:nvSpPr>
        <p:spPr>
          <a:xfrm>
            <a:off x="5411627" y="3212956"/>
            <a:ext cx="6014490" cy="27496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3200" b="1" kern="1200" smtClean="0">
                <a:solidFill>
                  <a:srgbClr val="D20053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pPr marL="342900" lvl="0" indent="-342900" rtl="0">
              <a:lnSpc>
                <a:spcPct val="100000"/>
              </a:lnSpc>
              <a:spcAft>
                <a:spcPts val="1200"/>
              </a:spcAft>
              <a:buFont typeface="Wingdings" pitchFamily="2" charset="2"/>
              <a:buChar char=""/>
            </a:pPr>
            <a:r>
              <a:rPr lang="de-DE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Peter Müller, Ausbildungsleiter</a:t>
            </a:r>
            <a:r>
              <a:rPr lang="de-DE" sz="16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endParaRPr lang="de-DE" sz="1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rtl="0">
              <a:lnSpc>
                <a:spcPct val="100000"/>
              </a:lnSpc>
              <a:spcAft>
                <a:spcPts val="1200"/>
              </a:spcAft>
              <a:buFont typeface="Wingdings" pitchFamily="2" charset="2"/>
              <a:buChar char=""/>
            </a:pPr>
            <a:r>
              <a:rPr lang="de-DE" sz="16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ausbildung@stadtwerke-musterstadt.de</a:t>
            </a:r>
            <a:r>
              <a:rPr lang="de-DE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Tel.: XXX</a:t>
            </a:r>
          </a:p>
          <a:p>
            <a:pPr marL="342900" lvl="0" indent="-342900" rtl="0">
              <a:lnSpc>
                <a:spcPct val="100000"/>
              </a:lnSpc>
              <a:spcAft>
                <a:spcPts val="1200"/>
              </a:spcAft>
              <a:buFont typeface="Wingdings" pitchFamily="2" charset="2"/>
              <a:buChar char=""/>
            </a:pPr>
            <a:r>
              <a:rPr lang="de-DE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Unsere Ausbildungsberufe: </a:t>
            </a:r>
            <a:r>
              <a:rPr lang="de-DE" sz="16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www.stadtwerke-musterstadt.de</a:t>
            </a:r>
            <a:r>
              <a:rPr lang="de-DE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de-DE" sz="16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ausbildung</a:t>
            </a:r>
            <a:r>
              <a:rPr lang="de-DE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E11D289B-7A3E-B445-A642-29CC527BA5C0}"/>
              </a:ext>
            </a:extLst>
          </p:cNvPr>
          <p:cNvSpPr txBox="1">
            <a:spLocks/>
          </p:cNvSpPr>
          <p:nvPr/>
        </p:nvSpPr>
        <p:spPr>
          <a:xfrm>
            <a:off x="5411626" y="1315225"/>
            <a:ext cx="6351395" cy="172148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3200" b="1" kern="1200" smtClean="0">
                <a:solidFill>
                  <a:srgbClr val="D20053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r>
              <a:rPr lang="de-DE" sz="3200" b="1" kern="1200" dirty="0">
                <a:solidFill>
                  <a:srgbClr val="D20053"/>
                </a:solidFill>
                <a:effectLst/>
                <a:latin typeface="+mn-lt"/>
                <a:ea typeface="+mj-ea"/>
                <a:cs typeface="+mj-cs"/>
              </a:rPr>
              <a:t>Dein Weg zu uns </a:t>
            </a:r>
          </a:p>
          <a:p>
            <a:r>
              <a:rPr lang="de-DE" sz="3200" b="1" kern="1200" dirty="0">
                <a:solidFill>
                  <a:srgbClr val="D20053"/>
                </a:solidFill>
                <a:effectLst/>
                <a:latin typeface="+mn-lt"/>
                <a:ea typeface="+mj-ea"/>
                <a:cs typeface="+mj-cs"/>
              </a:rPr>
              <a:t>Kommt gerne jederzeit auf uns zu!</a:t>
            </a:r>
          </a:p>
        </p:txBody>
      </p:sp>
      <p:sp>
        <p:nvSpPr>
          <p:cNvPr id="10" name="Bildplatzhalter 2">
            <a:extLst>
              <a:ext uri="{FF2B5EF4-FFF2-40B4-BE49-F238E27FC236}">
                <a16:creationId xmlns:a16="http://schemas.microsoft.com/office/drawing/2014/main" id="{94FBCF6E-8765-834F-9822-D593E2673D6B}"/>
              </a:ext>
            </a:extLst>
          </p:cNvPr>
          <p:cNvSpPr txBox="1">
            <a:spLocks/>
          </p:cNvSpPr>
          <p:nvPr/>
        </p:nvSpPr>
        <p:spPr>
          <a:xfrm>
            <a:off x="1913506" y="1734987"/>
            <a:ext cx="2170214" cy="3316971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txBody>
          <a:bodyPr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Font typeface="Arial" panose="020B0604020202020204" pitchFamily="34" charset="0"/>
              <a:buChar char="•"/>
              <a:defRPr/>
            </a:pPr>
            <a:endParaRPr lang="de-DE"/>
          </a:p>
          <a:p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0E04BD57-930F-B749-9D2E-8449C4613AB3}"/>
              </a:ext>
            </a:extLst>
          </p:cNvPr>
          <p:cNvSpPr txBox="1"/>
          <p:nvPr/>
        </p:nvSpPr>
        <p:spPr>
          <a:xfrm>
            <a:off x="1926008" y="2855062"/>
            <a:ext cx="2171159" cy="656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Hier eigenes </a:t>
            </a:r>
            <a:br>
              <a:rPr lang="de-DE" b="1" dirty="0"/>
            </a:br>
            <a:r>
              <a:rPr lang="de-DE" b="1" dirty="0"/>
              <a:t>Bild einfügen</a:t>
            </a:r>
          </a:p>
        </p:txBody>
      </p:sp>
    </p:spTree>
    <p:extLst>
      <p:ext uri="{BB962C8B-B14F-4D97-AF65-F5344CB8AC3E}">
        <p14:creationId xmlns:p14="http://schemas.microsoft.com/office/powerpoint/2010/main" val="9806054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9A332EA3-8D03-764A-AC5B-9D5AE59943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9893"/>
            <a:ext cx="12191999" cy="4505739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D376AFB3-090F-CC43-A5E7-BDAE7559BC80}"/>
              </a:ext>
            </a:extLst>
          </p:cNvPr>
          <p:cNvSpPr txBox="1"/>
          <p:nvPr/>
        </p:nvSpPr>
        <p:spPr>
          <a:xfrm>
            <a:off x="4111752" y="2534674"/>
            <a:ext cx="39684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>
                <a:solidFill>
                  <a:schemeClr val="bg1"/>
                </a:solidFill>
              </a:rPr>
              <a:t>Offene </a:t>
            </a:r>
          </a:p>
          <a:p>
            <a:pPr algn="ctr"/>
            <a:r>
              <a:rPr lang="de-DE" sz="5400" b="1" dirty="0">
                <a:solidFill>
                  <a:schemeClr val="bg1"/>
                </a:solidFill>
              </a:rPr>
              <a:t>Fragen?</a:t>
            </a:r>
          </a:p>
        </p:txBody>
      </p:sp>
    </p:spTree>
    <p:extLst>
      <p:ext uri="{BB962C8B-B14F-4D97-AF65-F5344CB8AC3E}">
        <p14:creationId xmlns:p14="http://schemas.microsoft.com/office/powerpoint/2010/main" val="38690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4956A207-C1F8-454E-9CF6-268736E62D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6319"/>
            <a:ext cx="12192000" cy="3529185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E11D289B-7A3E-B445-A642-29CC527BA5C0}"/>
              </a:ext>
            </a:extLst>
          </p:cNvPr>
          <p:cNvSpPr txBox="1">
            <a:spLocks/>
          </p:cNvSpPr>
          <p:nvPr/>
        </p:nvSpPr>
        <p:spPr>
          <a:xfrm>
            <a:off x="1968521" y="1847286"/>
            <a:ext cx="8470433" cy="172148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3200" b="1" kern="1200" smtClean="0">
                <a:solidFill>
                  <a:srgbClr val="D20053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r>
              <a:rPr lang="de-DE" sz="4000" b="1" kern="1200" dirty="0">
                <a:solidFill>
                  <a:srgbClr val="D20053"/>
                </a:solidFill>
                <a:effectLst/>
                <a:latin typeface="+mn-lt"/>
                <a:ea typeface="+mj-ea"/>
                <a:cs typeface="+mj-cs"/>
              </a:rPr>
              <a:t>Vielen Dank für Eure Aufmerksamkeit!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D89C8D45-549D-7E46-9E0E-964C29E41FF4}"/>
              </a:ext>
            </a:extLst>
          </p:cNvPr>
          <p:cNvSpPr txBox="1">
            <a:spLocks/>
          </p:cNvSpPr>
          <p:nvPr/>
        </p:nvSpPr>
        <p:spPr>
          <a:xfrm>
            <a:off x="470034" y="4633540"/>
            <a:ext cx="11467406" cy="67259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3200" b="1" kern="1200" smtClean="0">
                <a:solidFill>
                  <a:srgbClr val="D20053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pPr lvl="0" algn="ctr">
              <a:lnSpc>
                <a:spcPct val="100000"/>
              </a:lnSpc>
              <a:spcAft>
                <a:spcPts val="1100"/>
              </a:spcAft>
              <a:buClr>
                <a:srgbClr val="D20053"/>
              </a:buClr>
            </a:pPr>
            <a:r>
              <a:rPr lang="de-DE" sz="12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Bildquellen: </a:t>
            </a:r>
            <a:r>
              <a:rPr lang="de-DE" sz="1200" dirty="0" err="1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iStock</a:t>
            </a:r>
            <a:r>
              <a:rPr lang="de-DE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de-DE" sz="1200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seb_ra</a:t>
            </a:r>
            <a:r>
              <a:rPr lang="de-DE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Arturs </a:t>
            </a:r>
            <a:r>
              <a:rPr lang="de-DE" sz="1200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Budkevics</a:t>
            </a:r>
            <a:r>
              <a:rPr lang="de-DE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VIKTOR CAP, DANIEL JEDZURA, Nikita </a:t>
            </a:r>
            <a:r>
              <a:rPr lang="de-DE" sz="1200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Sobolkov</a:t>
            </a:r>
            <a:r>
              <a:rPr lang="de-DE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simpson33, </a:t>
            </a:r>
            <a:r>
              <a:rPr lang="de-DE" sz="1200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industryview</a:t>
            </a:r>
            <a:r>
              <a:rPr lang="de-DE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de-DE" sz="1200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AlexRaths</a:t>
            </a:r>
            <a:r>
              <a:rPr lang="de-DE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de-DE" sz="1200" dirty="0" err="1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serts</a:t>
            </a:r>
            <a:r>
              <a:rPr lang="de-DE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de-DE" sz="1200" dirty="0" err="1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shironosov</a:t>
            </a:r>
            <a:r>
              <a:rPr lang="de-DE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de-DE" sz="1200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sturti</a:t>
            </a:r>
            <a:r>
              <a:rPr lang="de-DE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de-DE" sz="1200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pixabay</a:t>
            </a:r>
            <a:r>
              <a:rPr lang="de-DE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 </a:t>
            </a:r>
            <a:r>
              <a:rPr lang="de-DE" sz="1200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dungthuyvunguyen</a:t>
            </a:r>
            <a:r>
              <a:rPr lang="de-DE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de-DE" sz="1200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AdobeStock</a:t>
            </a:r>
            <a:r>
              <a:rPr lang="de-DE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Jeanette </a:t>
            </a:r>
            <a:r>
              <a:rPr lang="de-DE" sz="12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Dietl; </a:t>
            </a:r>
            <a:r>
              <a:rPr lang="de-DE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Steinbach </a:t>
            </a:r>
            <a:r>
              <a:rPr lang="de-DE" sz="12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Fotografie, DVGW</a:t>
            </a:r>
            <a:endParaRPr lang="de-DE" sz="12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411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BBDDE9B2-F436-2242-B352-C3589ECE76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7" y="1232115"/>
            <a:ext cx="12191999" cy="4505739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1B2B97CD-1B73-AF47-BB88-33902CBEDAAB}"/>
              </a:ext>
            </a:extLst>
          </p:cNvPr>
          <p:cNvSpPr txBox="1"/>
          <p:nvPr/>
        </p:nvSpPr>
        <p:spPr>
          <a:xfrm>
            <a:off x="4133088" y="2178058"/>
            <a:ext cx="396849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800" b="1" dirty="0">
                <a:solidFill>
                  <a:schemeClr val="bg1"/>
                </a:solidFill>
              </a:rPr>
              <a:t>Wer von Euch</a:t>
            </a:r>
          </a:p>
          <a:p>
            <a:pPr algn="ctr"/>
            <a:r>
              <a:rPr lang="de-DE" sz="3800" b="1" dirty="0">
                <a:solidFill>
                  <a:schemeClr val="bg1"/>
                </a:solidFill>
              </a:rPr>
              <a:t>hat heute bereits</a:t>
            </a:r>
          </a:p>
          <a:p>
            <a:pPr algn="ctr"/>
            <a:r>
              <a:rPr lang="de-DE" sz="3800" b="1" dirty="0">
                <a:solidFill>
                  <a:schemeClr val="bg1"/>
                </a:solidFill>
              </a:rPr>
              <a:t>Leitungswasser genutzt?</a:t>
            </a:r>
          </a:p>
        </p:txBody>
      </p:sp>
    </p:spTree>
    <p:extLst>
      <p:ext uri="{BB962C8B-B14F-4D97-AF65-F5344CB8AC3E}">
        <p14:creationId xmlns:p14="http://schemas.microsoft.com/office/powerpoint/2010/main" val="1997000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DEA54E25-4D32-D748-9864-546A5840CD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1740"/>
            <a:ext cx="12191999" cy="4505738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F7A3FDE4-5647-F243-89A0-3F8002C5E1BC}"/>
              </a:ext>
            </a:extLst>
          </p:cNvPr>
          <p:cNvSpPr txBox="1">
            <a:spLocks/>
          </p:cNvSpPr>
          <p:nvPr/>
        </p:nvSpPr>
        <p:spPr>
          <a:xfrm>
            <a:off x="5411627" y="1315225"/>
            <a:ext cx="6014490" cy="171870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3200" b="1" kern="1200" smtClean="0">
                <a:solidFill>
                  <a:srgbClr val="D20053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3200" b="1" kern="1200" dirty="0">
              <a:solidFill>
                <a:srgbClr val="D20053"/>
              </a:solidFill>
              <a:effectLst/>
              <a:latin typeface="+mn-lt"/>
              <a:ea typeface="+mj-ea"/>
              <a:cs typeface="+mj-cs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996B4AA-DA4F-5C40-B29C-7482840F1A34}"/>
              </a:ext>
            </a:extLst>
          </p:cNvPr>
          <p:cNvSpPr txBox="1"/>
          <p:nvPr/>
        </p:nvSpPr>
        <p:spPr>
          <a:xfrm>
            <a:off x="4133088" y="2178058"/>
            <a:ext cx="396849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800" b="1" dirty="0">
                <a:solidFill>
                  <a:schemeClr val="bg1"/>
                </a:solidFill>
              </a:rPr>
              <a:t>Wer von Euch</a:t>
            </a:r>
          </a:p>
          <a:p>
            <a:pPr algn="ctr"/>
            <a:r>
              <a:rPr lang="de-DE" sz="3800" b="1" dirty="0">
                <a:solidFill>
                  <a:schemeClr val="bg1"/>
                </a:solidFill>
              </a:rPr>
              <a:t>hat heute bereits</a:t>
            </a:r>
          </a:p>
          <a:p>
            <a:pPr algn="ctr"/>
            <a:r>
              <a:rPr lang="de-DE" sz="3800" b="1" dirty="0">
                <a:solidFill>
                  <a:schemeClr val="bg1"/>
                </a:solidFill>
              </a:rPr>
              <a:t>Leitungswasser genutzt?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EE4E9DD-D1DD-6044-B828-78F941510E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99" y="1775899"/>
            <a:ext cx="2256715" cy="150494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548C1E3C-8FCD-3040-A2B9-47A7A94AFB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38" y="3566640"/>
            <a:ext cx="2258018" cy="15048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5B1AB301-ADFC-CB4D-93D1-F9E1F2F0E5D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100" y="1780709"/>
            <a:ext cx="2258017" cy="15048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74998F0A-5FF2-5D4E-BB44-3BFBCB4E862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860" y="3574674"/>
            <a:ext cx="2273184" cy="15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870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A0600A17-AB2B-A642-85AB-D25D518A59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062" y="1080351"/>
            <a:ext cx="8998956" cy="4779860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F7A3FDE4-5647-F243-89A0-3F8002C5E1BC}"/>
              </a:ext>
            </a:extLst>
          </p:cNvPr>
          <p:cNvSpPr txBox="1">
            <a:spLocks/>
          </p:cNvSpPr>
          <p:nvPr/>
        </p:nvSpPr>
        <p:spPr>
          <a:xfrm>
            <a:off x="5411627" y="1315225"/>
            <a:ext cx="6014490" cy="171870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3200" b="1" kern="1200" smtClean="0">
                <a:solidFill>
                  <a:srgbClr val="D20053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3200" b="1" kern="1200" dirty="0">
              <a:solidFill>
                <a:srgbClr val="D20053"/>
              </a:solidFill>
              <a:effectLst/>
              <a:latin typeface="+mn-lt"/>
              <a:ea typeface="+mj-ea"/>
              <a:cs typeface="+mj-cs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996B4AA-DA4F-5C40-B29C-7482840F1A34}"/>
              </a:ext>
            </a:extLst>
          </p:cNvPr>
          <p:cNvSpPr txBox="1"/>
          <p:nvPr/>
        </p:nvSpPr>
        <p:spPr>
          <a:xfrm>
            <a:off x="4202538" y="2178058"/>
            <a:ext cx="396849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800" b="1" dirty="0">
                <a:solidFill>
                  <a:schemeClr val="bg1"/>
                </a:solidFill>
              </a:rPr>
              <a:t>Wofür </a:t>
            </a:r>
            <a:br>
              <a:rPr lang="de-DE" sz="3800" b="1" dirty="0">
                <a:solidFill>
                  <a:schemeClr val="bg1"/>
                </a:solidFill>
              </a:rPr>
            </a:br>
            <a:r>
              <a:rPr lang="de-DE" sz="3800" b="1" dirty="0">
                <a:solidFill>
                  <a:schemeClr val="bg1"/>
                </a:solidFill>
              </a:rPr>
              <a:t>verbraucht Ihr zuhause die meiste Energie?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0E7D8D5-4648-8C41-AF6A-3E7F8999FD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98" y="1776131"/>
            <a:ext cx="2256716" cy="1504477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97DD09FA-8468-5E46-8333-CA0324A5F6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78" y="3566640"/>
            <a:ext cx="2256530" cy="15048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3AA260E3-C91F-2C44-B58B-58642D63635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751" y="1780709"/>
            <a:ext cx="2254694" cy="15048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571C1D37-AA8F-124F-8EA1-87646462A91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715" y="3574674"/>
            <a:ext cx="2257200" cy="15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228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D41F2F4-5408-0147-9CB2-46807C65B6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7086"/>
            <a:ext cx="12164673" cy="438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757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5F0C5508-4348-C64D-8C5A-F9C2D42F1A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0000"/>
            <a:ext cx="12192000" cy="4320208"/>
          </a:xfrm>
          <a:prstGeom prst="rect">
            <a:avLst/>
          </a:prstGeom>
        </p:spPr>
      </p:pic>
      <p:pic>
        <p:nvPicPr>
          <p:cNvPr id="26" name="Bildplatzhalter 23">
            <a:extLst>
              <a:ext uri="{FF2B5EF4-FFF2-40B4-BE49-F238E27FC236}">
                <a16:creationId xmlns:a16="http://schemas.microsoft.com/office/drawing/2014/main" id="{EEF7CCDF-225B-DD43-899B-523CEC0617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" b="229"/>
          <a:stretch>
            <a:fillRect/>
          </a:stretch>
        </p:blipFill>
        <p:spPr>
          <a:xfrm>
            <a:off x="2220913" y="1520508"/>
            <a:ext cx="5580062" cy="380047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</p:pic>
      <p:sp>
        <p:nvSpPr>
          <p:cNvPr id="12" name="Bildplatzhalter 2">
            <a:extLst>
              <a:ext uri="{FF2B5EF4-FFF2-40B4-BE49-F238E27FC236}">
                <a16:creationId xmlns:a16="http://schemas.microsoft.com/office/drawing/2014/main" id="{197293E2-269A-B84F-A6B3-FD340EF5688E}"/>
              </a:ext>
            </a:extLst>
          </p:cNvPr>
          <p:cNvSpPr txBox="1">
            <a:spLocks/>
          </p:cNvSpPr>
          <p:nvPr/>
        </p:nvSpPr>
        <p:spPr>
          <a:xfrm>
            <a:off x="2220909" y="1520507"/>
            <a:ext cx="5580065" cy="3800475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txBody>
          <a:bodyPr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Font typeface="Arial" panose="020B0604020202020204" pitchFamily="34" charset="0"/>
              <a:buChar char="•"/>
              <a:defRPr/>
            </a:pPr>
            <a:endParaRPr lang="de-DE"/>
          </a:p>
          <a:p>
            <a:endParaRPr lang="de-DE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879B2279-F904-974B-A51C-FAB001E0CE50}"/>
              </a:ext>
            </a:extLst>
          </p:cNvPr>
          <p:cNvSpPr txBox="1"/>
          <p:nvPr/>
        </p:nvSpPr>
        <p:spPr>
          <a:xfrm>
            <a:off x="2220912" y="3082190"/>
            <a:ext cx="5580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/>
              <a:t>Hier eigenes Bild einfügen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FA7EBB9-0381-4246-AF0F-F94C913A89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897" y="2141733"/>
            <a:ext cx="3672310" cy="4435387"/>
          </a:xfrm>
          <a:prstGeom prst="rect">
            <a:avLst/>
          </a:prstGeom>
        </p:spPr>
      </p:pic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7009D66-B064-C04E-A3DF-230F606686B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426643" y="3322638"/>
            <a:ext cx="2776537" cy="1139825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de-DE" b="1" dirty="0"/>
              <a:t>Ortsname</a:t>
            </a:r>
          </a:p>
        </p:txBody>
      </p:sp>
    </p:spTree>
    <p:extLst>
      <p:ext uri="{BB962C8B-B14F-4D97-AF65-F5344CB8AC3E}">
        <p14:creationId xmlns:p14="http://schemas.microsoft.com/office/powerpoint/2010/main" val="414708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fik 25">
            <a:extLst>
              <a:ext uri="{FF2B5EF4-FFF2-40B4-BE49-F238E27FC236}">
                <a16:creationId xmlns:a16="http://schemas.microsoft.com/office/drawing/2014/main" id="{5EAE2859-B71E-F44A-BBA7-1F6CAD8F8A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0000"/>
            <a:ext cx="12192000" cy="432020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ABE18292-C157-3342-94DB-E620B73276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985" y="1897239"/>
            <a:ext cx="3263015" cy="2377701"/>
          </a:xfrm>
          <a:prstGeom prst="rect">
            <a:avLst/>
          </a:prstGeom>
        </p:spPr>
      </p:pic>
      <p:sp>
        <p:nvSpPr>
          <p:cNvPr id="21" name="Bildplatzhalter 2">
            <a:extLst>
              <a:ext uri="{FF2B5EF4-FFF2-40B4-BE49-F238E27FC236}">
                <a16:creationId xmlns:a16="http://schemas.microsoft.com/office/drawing/2014/main" id="{EC28978C-0806-CA48-B614-D3E8E7CAC168}"/>
              </a:ext>
            </a:extLst>
          </p:cNvPr>
          <p:cNvSpPr txBox="1">
            <a:spLocks/>
          </p:cNvSpPr>
          <p:nvPr/>
        </p:nvSpPr>
        <p:spPr>
          <a:xfrm>
            <a:off x="6241985" y="1890683"/>
            <a:ext cx="3263015" cy="2384257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txBody>
          <a:bodyPr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Font typeface="Arial" panose="020B0604020202020204" pitchFamily="34" charset="0"/>
              <a:buChar char="•"/>
              <a:defRPr/>
            </a:pPr>
            <a:endParaRPr lang="de-DE"/>
          </a:p>
          <a:p>
            <a:endParaRPr lang="de-DE" dirty="0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43C7A00D-A9DA-B342-AE20-0830A510FAFC}"/>
              </a:ext>
            </a:extLst>
          </p:cNvPr>
          <p:cNvSpPr txBox="1"/>
          <p:nvPr/>
        </p:nvSpPr>
        <p:spPr>
          <a:xfrm>
            <a:off x="6241985" y="2606798"/>
            <a:ext cx="32630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/>
              <a:t>Hier eigenes </a:t>
            </a:r>
            <a:br>
              <a:rPr lang="de-DE" sz="2000" b="1" dirty="0"/>
            </a:br>
            <a:r>
              <a:rPr lang="de-DE" sz="2000" b="1" dirty="0"/>
              <a:t>Bild einfügen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1487060C-BE7A-CF41-9AEC-F1E894EFA7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053" y="2777340"/>
            <a:ext cx="3277091" cy="2387958"/>
          </a:xfrm>
          <a:prstGeom prst="rect">
            <a:avLst/>
          </a:prstGeom>
        </p:spPr>
      </p:pic>
      <p:sp>
        <p:nvSpPr>
          <p:cNvPr id="24" name="Bildplatzhalter 2">
            <a:extLst>
              <a:ext uri="{FF2B5EF4-FFF2-40B4-BE49-F238E27FC236}">
                <a16:creationId xmlns:a16="http://schemas.microsoft.com/office/drawing/2014/main" id="{3494229B-CA1E-A54B-8BA4-0AAC52BA45F2}"/>
              </a:ext>
            </a:extLst>
          </p:cNvPr>
          <p:cNvSpPr txBox="1">
            <a:spLocks/>
          </p:cNvSpPr>
          <p:nvPr/>
        </p:nvSpPr>
        <p:spPr>
          <a:xfrm>
            <a:off x="3571053" y="2776772"/>
            <a:ext cx="3277091" cy="2384257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txBody>
          <a:bodyPr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Font typeface="Arial" panose="020B0604020202020204" pitchFamily="34" charset="0"/>
              <a:buChar char="•"/>
              <a:defRPr/>
            </a:pPr>
            <a:endParaRPr lang="de-DE"/>
          </a:p>
          <a:p>
            <a:endParaRPr lang="de-DE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45FB1F7E-8525-3741-A9EC-4AFC94F92327}"/>
              </a:ext>
            </a:extLst>
          </p:cNvPr>
          <p:cNvSpPr txBox="1"/>
          <p:nvPr/>
        </p:nvSpPr>
        <p:spPr>
          <a:xfrm>
            <a:off x="3571053" y="3492887"/>
            <a:ext cx="32630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/>
              <a:t>Hier eigenes </a:t>
            </a:r>
            <a:br>
              <a:rPr lang="de-DE" sz="2000" b="1" dirty="0"/>
            </a:br>
            <a:r>
              <a:rPr lang="de-DE" sz="2000" b="1" dirty="0"/>
              <a:t>Bild einfügen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0A8C52C8-C564-A54B-B7B2-375CF17B9CE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15" y="1780964"/>
            <a:ext cx="3305175" cy="2384257"/>
          </a:xfrm>
          <a:prstGeom prst="rect">
            <a:avLst/>
          </a:prstGeom>
        </p:spPr>
      </p:pic>
      <p:sp>
        <p:nvSpPr>
          <p:cNvPr id="19" name="Bildplatzhalter 2">
            <a:extLst>
              <a:ext uri="{FF2B5EF4-FFF2-40B4-BE49-F238E27FC236}">
                <a16:creationId xmlns:a16="http://schemas.microsoft.com/office/drawing/2014/main" id="{4633E724-6B3F-D446-BBD6-C0E32D7EFE1C}"/>
              </a:ext>
            </a:extLst>
          </p:cNvPr>
          <p:cNvSpPr txBox="1">
            <a:spLocks/>
          </p:cNvSpPr>
          <p:nvPr/>
        </p:nvSpPr>
        <p:spPr>
          <a:xfrm>
            <a:off x="788057" y="1780964"/>
            <a:ext cx="3334734" cy="2384257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txBody>
          <a:bodyPr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Font typeface="Arial" panose="020B0604020202020204" pitchFamily="34" charset="0"/>
              <a:buChar char="•"/>
              <a:defRPr/>
            </a:pPr>
            <a:endParaRPr lang="de-DE"/>
          </a:p>
          <a:p>
            <a:endParaRPr lang="de-DE" dirty="0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C47E996A-4600-C94F-B711-087167DB07A5}"/>
              </a:ext>
            </a:extLst>
          </p:cNvPr>
          <p:cNvSpPr txBox="1"/>
          <p:nvPr/>
        </p:nvSpPr>
        <p:spPr>
          <a:xfrm>
            <a:off x="817615" y="2550866"/>
            <a:ext cx="3305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/>
              <a:t>Hier eigenes </a:t>
            </a:r>
            <a:br>
              <a:rPr lang="de-DE" sz="2000" b="1" dirty="0"/>
            </a:br>
            <a:r>
              <a:rPr lang="de-DE" sz="2000" b="1" dirty="0"/>
              <a:t>Bild einfügen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A11A86C-A89E-A84B-A7E1-BE0F2F0336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736" y="3200815"/>
            <a:ext cx="2589459" cy="3374144"/>
          </a:xfrm>
          <a:prstGeom prst="rect">
            <a:avLst/>
          </a:prstGeom>
        </p:spPr>
      </p:pic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C181A931-728E-0C4F-A926-DBFF18E716D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9334920" y="3935413"/>
            <a:ext cx="1738312" cy="935037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de-DE" sz="2000" b="1" dirty="0"/>
              <a:t>Ortsname</a:t>
            </a:r>
          </a:p>
        </p:txBody>
      </p:sp>
    </p:spTree>
    <p:extLst>
      <p:ext uri="{BB962C8B-B14F-4D97-AF65-F5344CB8AC3E}">
        <p14:creationId xmlns:p14="http://schemas.microsoft.com/office/powerpoint/2010/main" val="1617889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8B28F438-88F7-7341-81C1-65BBCA6D02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6319"/>
            <a:ext cx="12192000" cy="352918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5E451D3-AABD-B14D-9EEA-65A1E20DED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796" y="1273080"/>
            <a:ext cx="3844888" cy="4565804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8093A909-B558-5B4F-A616-997F30AD80EF}"/>
              </a:ext>
            </a:extLst>
          </p:cNvPr>
          <p:cNvSpPr txBox="1">
            <a:spLocks/>
          </p:cNvSpPr>
          <p:nvPr/>
        </p:nvSpPr>
        <p:spPr>
          <a:xfrm>
            <a:off x="5396461" y="3302206"/>
            <a:ext cx="6702669" cy="269949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3200" b="1" kern="1200" smtClean="0">
                <a:solidFill>
                  <a:srgbClr val="D20053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pPr marL="285750" lvl="0" indent="-285750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2000" b="1" kern="1200" dirty="0">
                <a:solidFill>
                  <a:schemeClr val="tx1"/>
                </a:solidFill>
                <a:effectLst/>
                <a:latin typeface="+mn-lt"/>
                <a:ea typeface="+mj-ea"/>
                <a:cs typeface="+mj-cs"/>
              </a:rPr>
              <a:t>Abwechslungsreiche und sinnvolle Tätigkeit</a:t>
            </a: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/>
                </a:solidFill>
              </a:rPr>
              <a:t>(Zukunfts-)sicherer Arbeitsplatz</a:t>
            </a: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/>
                </a:solidFill>
              </a:rPr>
              <a:t>Arbeiten in ganz Deutschland möglich</a:t>
            </a: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/>
                </a:solidFill>
              </a:rPr>
              <a:t>Gute Verdienstmöglichkeiten</a:t>
            </a: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/>
                </a:solidFill>
              </a:rPr>
              <a:t>Hohe Chance auf Übernahme</a:t>
            </a:r>
          </a:p>
          <a:p>
            <a:pPr lvl="0">
              <a:lnSpc>
                <a:spcPct val="100000"/>
              </a:lnSpc>
            </a:pPr>
            <a:endParaRPr lang="de-DE" sz="2000" b="1" kern="1200" dirty="0">
              <a:solidFill>
                <a:schemeClr val="tx1"/>
              </a:solidFill>
              <a:effectLst/>
              <a:latin typeface="+mn-lt"/>
              <a:ea typeface="+mj-ea"/>
              <a:cs typeface="+mj-cs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E03F8ACD-F894-D047-8FD2-D32A09E4DD70}"/>
              </a:ext>
            </a:extLst>
          </p:cNvPr>
          <p:cNvSpPr txBox="1">
            <a:spLocks/>
          </p:cNvSpPr>
          <p:nvPr/>
        </p:nvSpPr>
        <p:spPr>
          <a:xfrm>
            <a:off x="5396461" y="461963"/>
            <a:ext cx="6702669" cy="269949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3200" b="1" kern="1200" smtClean="0">
                <a:solidFill>
                  <a:srgbClr val="D20053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pPr marL="0" lvl="0" indent="0" rtl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de-DE" sz="3200" b="1" kern="1200" dirty="0">
                <a:solidFill>
                  <a:srgbClr val="D20053"/>
                </a:solidFill>
                <a:effectLst/>
                <a:latin typeface="+mn-lt"/>
                <a:ea typeface="+mj-ea"/>
                <a:cs typeface="+mj-cs"/>
              </a:rPr>
              <a:t>Vorteile auf einen Blick</a:t>
            </a:r>
          </a:p>
        </p:txBody>
      </p:sp>
    </p:spTree>
    <p:extLst>
      <p:ext uri="{BB962C8B-B14F-4D97-AF65-F5344CB8AC3E}">
        <p14:creationId xmlns:p14="http://schemas.microsoft.com/office/powerpoint/2010/main" val="2862590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1666CD10-4122-FF4E-88D1-45CDC91446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1645"/>
            <a:ext cx="12192000" cy="432020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F7986051-09E9-5C46-9E13-C37DB58FF8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47" y="1893727"/>
            <a:ext cx="2194494" cy="1465922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98E124FD-5D54-7B4B-9FED-7E6708A439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47" y="3736220"/>
            <a:ext cx="2194494" cy="146153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86FB22B0-7CB9-4843-A894-0531DC1604D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2214" y="1893727"/>
            <a:ext cx="2194494" cy="1461533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FA26D593-CAE2-9349-9A4F-07897A98290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2214" y="3736609"/>
            <a:ext cx="2194494" cy="1461533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B8511312-1A4D-FC4E-B601-AD6FBDD39B6B}"/>
              </a:ext>
            </a:extLst>
          </p:cNvPr>
          <p:cNvSpPr txBox="1">
            <a:spLocks/>
          </p:cNvSpPr>
          <p:nvPr/>
        </p:nvSpPr>
        <p:spPr>
          <a:xfrm>
            <a:off x="0" y="2362682"/>
            <a:ext cx="12192000" cy="275332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3200" b="1" kern="1200" smtClean="0">
                <a:solidFill>
                  <a:srgbClr val="D20053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pPr lvl="0" algn="ctr">
              <a:lnSpc>
                <a:spcPct val="100000"/>
              </a:lnSpc>
            </a:pPr>
            <a:r>
              <a:rPr lang="de-DE" sz="4400" dirty="0"/>
              <a:t>Ausbildungsberufe in</a:t>
            </a:r>
            <a:br>
              <a:rPr lang="de-DE" sz="4400" dirty="0"/>
            </a:br>
            <a:r>
              <a:rPr lang="de-DE" sz="4400" dirty="0"/>
              <a:t> der Energie- und </a:t>
            </a:r>
            <a:br>
              <a:rPr lang="de-DE" sz="4400" dirty="0"/>
            </a:br>
            <a:r>
              <a:rPr lang="de-DE" sz="4400" dirty="0"/>
              <a:t>Wasserwirtschaft – </a:t>
            </a:r>
            <a:br>
              <a:rPr lang="de-DE" sz="4400" dirty="0"/>
            </a:br>
            <a:r>
              <a:rPr lang="de-DE" sz="4400" dirty="0"/>
              <a:t>ein Einblick </a:t>
            </a:r>
          </a:p>
        </p:txBody>
      </p:sp>
      <p:sp>
        <p:nvSpPr>
          <p:cNvPr id="27" name="Bildplatzhalter 2">
            <a:extLst>
              <a:ext uri="{FF2B5EF4-FFF2-40B4-BE49-F238E27FC236}">
                <a16:creationId xmlns:a16="http://schemas.microsoft.com/office/drawing/2014/main" id="{872B1DCE-4696-DA4F-ACA7-784E2EC282B9}"/>
              </a:ext>
            </a:extLst>
          </p:cNvPr>
          <p:cNvSpPr txBox="1">
            <a:spLocks/>
          </p:cNvSpPr>
          <p:nvPr/>
        </p:nvSpPr>
        <p:spPr>
          <a:xfrm>
            <a:off x="554251" y="1902355"/>
            <a:ext cx="2157090" cy="1477969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txBody>
          <a:bodyPr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Font typeface="Arial" panose="020B0604020202020204" pitchFamily="34" charset="0"/>
              <a:buChar char="•"/>
              <a:defRPr/>
            </a:pPr>
            <a:endParaRPr lang="de-DE"/>
          </a:p>
          <a:p>
            <a:endParaRPr lang="de-DE" dirty="0"/>
          </a:p>
        </p:txBody>
      </p:sp>
      <p:sp>
        <p:nvSpPr>
          <p:cNvPr id="28" name="Bildplatzhalter 2">
            <a:extLst>
              <a:ext uri="{FF2B5EF4-FFF2-40B4-BE49-F238E27FC236}">
                <a16:creationId xmlns:a16="http://schemas.microsoft.com/office/drawing/2014/main" id="{947C1D71-8A51-C945-8ACC-417794F47FF7}"/>
              </a:ext>
            </a:extLst>
          </p:cNvPr>
          <p:cNvSpPr txBox="1">
            <a:spLocks/>
          </p:cNvSpPr>
          <p:nvPr/>
        </p:nvSpPr>
        <p:spPr>
          <a:xfrm>
            <a:off x="530916" y="3736219"/>
            <a:ext cx="2180425" cy="1461533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txBody>
          <a:bodyPr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Font typeface="Arial" panose="020B0604020202020204" pitchFamily="34" charset="0"/>
              <a:buChar char="•"/>
              <a:defRPr/>
            </a:pPr>
            <a:endParaRPr lang="de-DE"/>
          </a:p>
          <a:p>
            <a:endParaRPr lang="de-DE" dirty="0"/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1CC3CB60-AA6E-9449-AF0A-8A9566425A7C}"/>
              </a:ext>
            </a:extLst>
          </p:cNvPr>
          <p:cNvSpPr txBox="1"/>
          <p:nvPr/>
        </p:nvSpPr>
        <p:spPr>
          <a:xfrm>
            <a:off x="540182" y="2342007"/>
            <a:ext cx="2171159" cy="656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Hier eigenes </a:t>
            </a:r>
            <a:br>
              <a:rPr lang="de-DE" b="1" dirty="0"/>
            </a:br>
            <a:r>
              <a:rPr lang="de-DE" b="1" dirty="0"/>
              <a:t>Bild einfügen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4EE37142-BBC8-2741-A120-1EAEAD84ECC3}"/>
              </a:ext>
            </a:extLst>
          </p:cNvPr>
          <p:cNvSpPr txBox="1"/>
          <p:nvPr/>
        </p:nvSpPr>
        <p:spPr>
          <a:xfrm>
            <a:off x="516847" y="4141775"/>
            <a:ext cx="2194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Hier eigenes </a:t>
            </a:r>
            <a:br>
              <a:rPr lang="de-DE" b="1" dirty="0"/>
            </a:br>
            <a:r>
              <a:rPr lang="de-DE" b="1" dirty="0"/>
              <a:t>Bild einfügen</a:t>
            </a:r>
          </a:p>
        </p:txBody>
      </p:sp>
      <p:sp>
        <p:nvSpPr>
          <p:cNvPr id="31" name="Bildplatzhalter 2">
            <a:extLst>
              <a:ext uri="{FF2B5EF4-FFF2-40B4-BE49-F238E27FC236}">
                <a16:creationId xmlns:a16="http://schemas.microsoft.com/office/drawing/2014/main" id="{699EEB57-0A1B-4B48-8C1C-D3C372881797}"/>
              </a:ext>
            </a:extLst>
          </p:cNvPr>
          <p:cNvSpPr txBox="1">
            <a:spLocks/>
          </p:cNvSpPr>
          <p:nvPr/>
        </p:nvSpPr>
        <p:spPr>
          <a:xfrm>
            <a:off x="9489108" y="1905952"/>
            <a:ext cx="2157090" cy="1477969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txBody>
          <a:bodyPr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Font typeface="Arial" panose="020B0604020202020204" pitchFamily="34" charset="0"/>
              <a:buChar char="•"/>
              <a:defRPr/>
            </a:pPr>
            <a:endParaRPr lang="de-DE"/>
          </a:p>
          <a:p>
            <a:endParaRPr lang="de-DE" dirty="0"/>
          </a:p>
        </p:txBody>
      </p:sp>
      <p:sp>
        <p:nvSpPr>
          <p:cNvPr id="32" name="Bildplatzhalter 2">
            <a:extLst>
              <a:ext uri="{FF2B5EF4-FFF2-40B4-BE49-F238E27FC236}">
                <a16:creationId xmlns:a16="http://schemas.microsoft.com/office/drawing/2014/main" id="{4B131F9A-D0FC-4440-9621-800DF3C02400}"/>
              </a:ext>
            </a:extLst>
          </p:cNvPr>
          <p:cNvSpPr txBox="1">
            <a:spLocks/>
          </p:cNvSpPr>
          <p:nvPr/>
        </p:nvSpPr>
        <p:spPr>
          <a:xfrm>
            <a:off x="9465773" y="3739816"/>
            <a:ext cx="2180425" cy="1461533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txBody>
          <a:bodyPr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Font typeface="Arial" panose="020B0604020202020204" pitchFamily="34" charset="0"/>
              <a:buChar char="•"/>
              <a:defRPr/>
            </a:pPr>
            <a:endParaRPr lang="de-DE"/>
          </a:p>
          <a:p>
            <a:endParaRPr lang="de-DE" dirty="0"/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5FFB49F1-5888-4C43-90EC-E5F0D3B46291}"/>
              </a:ext>
            </a:extLst>
          </p:cNvPr>
          <p:cNvSpPr txBox="1"/>
          <p:nvPr/>
        </p:nvSpPr>
        <p:spPr>
          <a:xfrm>
            <a:off x="9475039" y="2345604"/>
            <a:ext cx="2171159" cy="656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Hier eigenes </a:t>
            </a:r>
            <a:br>
              <a:rPr lang="de-DE" b="1" dirty="0"/>
            </a:br>
            <a:r>
              <a:rPr lang="de-DE" b="1" dirty="0"/>
              <a:t>Bild einfügen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7C5ED6B2-18B0-9F42-AA9F-CBC252F13E92}"/>
              </a:ext>
            </a:extLst>
          </p:cNvPr>
          <p:cNvSpPr txBox="1"/>
          <p:nvPr/>
        </p:nvSpPr>
        <p:spPr>
          <a:xfrm>
            <a:off x="9451704" y="4145372"/>
            <a:ext cx="2194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Hier eigenes </a:t>
            </a:r>
            <a:br>
              <a:rPr lang="de-DE" b="1" dirty="0"/>
            </a:br>
            <a:r>
              <a:rPr lang="de-DE" b="1" dirty="0"/>
              <a:t>Bild einfügen</a:t>
            </a:r>
          </a:p>
        </p:txBody>
      </p:sp>
    </p:spTree>
    <p:extLst>
      <p:ext uri="{BB962C8B-B14F-4D97-AF65-F5344CB8AC3E}">
        <p14:creationId xmlns:p14="http://schemas.microsoft.com/office/powerpoint/2010/main" val="8924973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695</Words>
  <Application>Microsoft Office PowerPoint</Application>
  <PresentationFormat>Breitbild</PresentationFormat>
  <Paragraphs>113</Paragraphs>
  <Slides>18</Slides>
  <Notes>18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2" baseType="lpstr">
      <vt:lpstr>Arial</vt:lpstr>
      <vt:lpstr>Calibri</vt:lpstr>
      <vt:lpstr>Wingdings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wvgw Wirtschafts- und Verlagsges. Gas und Wasser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%username%</dc:creator>
  <cp:lastModifiedBy>Schramm, Martin</cp:lastModifiedBy>
  <cp:revision>412</cp:revision>
  <dcterms:created xsi:type="dcterms:W3CDTF">2020-09-25T09:36:24Z</dcterms:created>
  <dcterms:modified xsi:type="dcterms:W3CDTF">2020-12-18T11:44:48Z</dcterms:modified>
</cp:coreProperties>
</file>