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67" r:id="rId4"/>
    <p:sldId id="259" r:id="rId5"/>
    <p:sldId id="269" r:id="rId6"/>
    <p:sldId id="276" r:id="rId7"/>
    <p:sldId id="270" r:id="rId8"/>
    <p:sldId id="271" r:id="rId9"/>
    <p:sldId id="273" r:id="rId10"/>
    <p:sldId id="274" r:id="rId11"/>
    <p:sldId id="277" r:id="rId12"/>
    <p:sldId id="284" r:id="rId13"/>
    <p:sldId id="285" r:id="rId14"/>
    <p:sldId id="286" r:id="rId15"/>
    <p:sldId id="287" r:id="rId16"/>
    <p:sldId id="282" r:id="rId17"/>
    <p:sldId id="283" r:id="rId18"/>
    <p:sldId id="28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5" autoAdjust="0"/>
    <p:restoredTop sz="86163" autoAdjust="0"/>
  </p:normalViewPr>
  <p:slideViewPr>
    <p:cSldViewPr snapToGrid="0">
      <p:cViewPr varScale="1">
        <p:scale>
          <a:sx n="109" d="100"/>
          <a:sy n="109" d="100"/>
        </p:scale>
        <p:origin x="11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4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D192F3E-E2CE-2546-85DD-E4D806DC45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1492F-8E5A-844D-8F44-CBB437BAA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30EE0-8E22-2145-9211-2D213B89A855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58DAB5-55CB-964D-A01F-95440199C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760501-2B62-1349-A790-97590C0A3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D24C-4041-094E-8772-221DEA8D68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7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42A67-9B04-9F41-86D9-D26E0E4AEBE8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7C61-F5E4-0A4A-B035-59C65C96C5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</a:t>
            </a:r>
            <a:r>
              <a:rPr lang="de-DE" dirty="0" smtClean="0"/>
              <a:t>0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Zugang Folienmaster über Reiter ‚Ansicht‘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32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1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11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00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04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10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4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75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2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</a:t>
            </a:r>
            <a:r>
              <a:rPr lang="de-DE" dirty="0" smtClean="0"/>
              <a:t>1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Zugang Folienmaster über Reiter ‚Ansicht‘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95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1.1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6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6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2.1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46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6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85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8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92000" cy="685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349449"/>
            <a:ext cx="2242854" cy="103094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7671226-9218-5048-866D-268776AA8655}"/>
              </a:ext>
            </a:extLst>
          </p:cNvPr>
          <p:cNvSpPr txBox="1">
            <a:spLocks/>
          </p:cNvSpPr>
          <p:nvPr userDrawn="1"/>
        </p:nvSpPr>
        <p:spPr>
          <a:xfrm>
            <a:off x="0" y="1653166"/>
            <a:ext cx="12191999" cy="12965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4800" dirty="0">
                <a:solidFill>
                  <a:srgbClr val="D20053"/>
                </a:solidFill>
              </a:rPr>
              <a:t>Dein Job bei uns: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2400" dirty="0"/>
              <a:t>Arbeiten in der Wasserwirtschaft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3EB7B9-806E-D94C-AB1E-F137931DC874}"/>
              </a:ext>
            </a:extLst>
          </p:cNvPr>
          <p:cNvSpPr txBox="1"/>
          <p:nvPr userDrawn="1"/>
        </p:nvSpPr>
        <p:spPr>
          <a:xfrm>
            <a:off x="424126" y="445594"/>
            <a:ext cx="32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bitte Ihr Unternehmenslogo einfügen (in Folienmaster)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9577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3D9D66-D4C9-E54C-B3F0-FEA69BFD1595}"/>
              </a:ext>
            </a:extLst>
          </p:cNvPr>
          <p:cNvSpPr txBox="1"/>
          <p:nvPr userDrawn="1"/>
        </p:nvSpPr>
        <p:spPr>
          <a:xfrm>
            <a:off x="6061435" y="6693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11A015-4D8E-3E48-B42B-03EB06682EF0}"/>
              </a:ext>
            </a:extLst>
          </p:cNvPr>
          <p:cNvSpPr txBox="1"/>
          <p:nvPr userDrawn="1"/>
        </p:nvSpPr>
        <p:spPr>
          <a:xfrm>
            <a:off x="424126" y="445594"/>
            <a:ext cx="32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bitte Ihr Unternehmenslogo einfügen (in Folienmaster)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994605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D30A223-88E7-4845-B00A-F91A7B8C29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791"/>
            <a:ext cx="12192000" cy="12722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18" y="325176"/>
            <a:ext cx="1714621" cy="7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2005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2E94586F-287A-F84C-A3A4-1B4D9C4ED333}"/>
              </a:ext>
            </a:extLst>
          </p:cNvPr>
          <p:cNvSpPr txBox="1">
            <a:spLocks/>
          </p:cNvSpPr>
          <p:nvPr/>
        </p:nvSpPr>
        <p:spPr>
          <a:xfrm>
            <a:off x="0" y="2879397"/>
            <a:ext cx="12191999" cy="666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Platzhalter (Name des Referenten), Platzhalter (Name des Unternehmens)</a:t>
            </a:r>
          </a:p>
        </p:txBody>
      </p:sp>
    </p:spTree>
    <p:extLst>
      <p:ext uri="{BB962C8B-B14F-4D97-AF65-F5344CB8AC3E}">
        <p14:creationId xmlns:p14="http://schemas.microsoft.com/office/powerpoint/2010/main" val="314323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27E0C5A3-32F3-9644-93B5-18463610C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6137217-A68F-BF41-8978-3F6118BEEEDF}"/>
              </a:ext>
            </a:extLst>
          </p:cNvPr>
          <p:cNvSpPr txBox="1">
            <a:spLocks/>
          </p:cNvSpPr>
          <p:nvPr/>
        </p:nvSpPr>
        <p:spPr>
          <a:xfrm>
            <a:off x="5411627" y="3116706"/>
            <a:ext cx="6014490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285750" lvl="0" indent="-285750" rtl="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3,5 Jahre Ausbildung, Verkürzung auf 3 Jahre möglich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Duales System: praktische Ausbildung im Betrieb + Berufsschule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Inhalte: Bearbeitung von Rohren aus Metall oder Kunststoff, Montage von Bauteilen zu einer Leitung, Wartung und Überprüfung von Anlagen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Ausbildungsgehalt: von [</a:t>
            </a:r>
            <a:r>
              <a:rPr lang="de-DE" sz="1600" b="1" kern="1200" dirty="0">
                <a:solidFill>
                  <a:srgbClr val="FF0000"/>
                </a:solidFill>
                <a:effectLst/>
                <a:latin typeface="+mn-lt"/>
                <a:ea typeface="+mj-ea"/>
                <a:cs typeface="+mj-cs"/>
              </a:rPr>
              <a:t>XXX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] Euro im 1. Lehrjahr bis [</a:t>
            </a:r>
            <a:r>
              <a:rPr lang="de-DE" sz="1600" b="1" kern="1200" dirty="0">
                <a:solidFill>
                  <a:srgbClr val="FF0000"/>
                </a:solidFill>
                <a:effectLst/>
                <a:latin typeface="+mn-lt"/>
                <a:ea typeface="+mj-ea"/>
                <a:cs typeface="+mj-cs"/>
              </a:rPr>
              <a:t>XXX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] Euro im 4. Lehrjahr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E6BC44-C34F-3D48-8424-815694C883D0}"/>
              </a:ext>
            </a:extLst>
          </p:cNvPr>
          <p:cNvSpPr txBox="1">
            <a:spLocks/>
          </p:cNvSpPr>
          <p:nvPr/>
        </p:nvSpPr>
        <p:spPr>
          <a:xfrm>
            <a:off x="5411627" y="129597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Anlagenmechaniker*in, Schwerpunkt Rohrsystemtechnik / Versorgungstechnik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207F28-25E4-5744-9F8D-90B12BB08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14523"/>
            <a:ext cx="4145696" cy="2769325"/>
          </a:xfrm>
          <a:prstGeom prst="rect">
            <a:avLst/>
          </a:prstGeom>
        </p:spPr>
      </p:pic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F047F960-FAB4-9745-B644-2E208A6EE15C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A355015-79EB-0F4B-8BB8-ECC491947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CD7FC8D-46F6-D643-9BB4-D417B137B9F8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56348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049704B-9567-1D4D-84F5-6768845E1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D5D59C4-8A21-2649-81F3-70A0F6701B52}"/>
              </a:ext>
            </a:extLst>
          </p:cNvPr>
          <p:cNvSpPr txBox="1">
            <a:spLocks/>
          </p:cNvSpPr>
          <p:nvPr/>
        </p:nvSpPr>
        <p:spPr>
          <a:xfrm>
            <a:off x="829979" y="2974182"/>
            <a:ext cx="6043864" cy="253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Verlegung von Wasserleitungen, Installation von Sanitär- oder Klima- und Heizungsanlagen, technische und organisatorischen Abläufe, Bearbeitung von Kundenaufträgen, Planung von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Arbeitsabläufen</a:t>
            </a:r>
          </a:p>
          <a:p>
            <a:pPr marL="3420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24D7DA-368B-B144-97CE-C7F5643645E6}"/>
              </a:ext>
            </a:extLst>
          </p:cNvPr>
          <p:cNvSpPr txBox="1">
            <a:spLocks/>
          </p:cNvSpPr>
          <p:nvPr/>
        </p:nvSpPr>
        <p:spPr>
          <a:xfrm>
            <a:off x="838200" y="1055108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smtClean="0"/>
              <a:t>Anlagenmechaniker*in</a:t>
            </a:r>
            <a:r>
              <a:rPr lang="de-DE" dirty="0"/>
              <a:t>, Schwerpunkt SHK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467E5D-7F9A-0A47-93AC-3D707BCC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5"/>
          </a:xfrm>
          <a:prstGeom prst="rect">
            <a:avLst/>
          </a:prstGeom>
        </p:spPr>
      </p:pic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1B551D06-1478-C54A-B36C-B0D94B1D9BB9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BCF1B9-D0B0-214D-8D0E-88CCB817046B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260E55C-5D85-094F-B3E6-25B20E9D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187DDE5B-F4EE-3142-867E-9F0797CC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6137217-A68F-BF41-8978-3F6118BEEEDF}"/>
              </a:ext>
            </a:extLst>
          </p:cNvPr>
          <p:cNvSpPr txBox="1">
            <a:spLocks/>
          </p:cNvSpPr>
          <p:nvPr/>
        </p:nvSpPr>
        <p:spPr>
          <a:xfrm>
            <a:off x="5411627" y="2709254"/>
            <a:ext cx="6014490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Ihr lernt alles nötige, damit Maschinen und Anlagen störungsfrei laufen; Bau von Maschinenteilen, Reparatur und Wartung von Anlagen, Programmierung von computergesteuerten Maschinen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Vier Einsatzbereiche, einen vertieft ihr in eurer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</a:t>
            </a: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E6BC44-C34F-3D48-8424-815694C883D0}"/>
              </a:ext>
            </a:extLst>
          </p:cNvPr>
          <p:cNvSpPr txBox="1">
            <a:spLocks/>
          </p:cNvSpPr>
          <p:nvPr/>
        </p:nvSpPr>
        <p:spPr>
          <a:xfrm>
            <a:off x="5411627" y="824628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de-DE" dirty="0"/>
          </a:p>
          <a:p>
            <a:r>
              <a:rPr lang="de-DE" dirty="0"/>
              <a:t>Industriemechaniker*in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20BDC-E93A-4241-B665-365504BFF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25927"/>
            <a:ext cx="4145696" cy="2765179"/>
          </a:xfrm>
          <a:prstGeom prst="rect">
            <a:avLst/>
          </a:prstGeom>
        </p:spPr>
      </p:pic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CD4F90B3-CEFF-D642-B5F0-C42E2EAEF89A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E8379C-61A1-EA43-8E58-0B8B38638897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2E7967-9557-9346-B4FD-9872B49DD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CDC4CA3-7E85-8549-A7F6-F82E7374D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89C8D45-549D-7E46-9E0E-964C29E41FF4}"/>
              </a:ext>
            </a:extLst>
          </p:cNvPr>
          <p:cNvSpPr txBox="1">
            <a:spLocks/>
          </p:cNvSpPr>
          <p:nvPr/>
        </p:nvSpPr>
        <p:spPr>
          <a:xfrm>
            <a:off x="838199" y="2978518"/>
            <a:ext cx="6133022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Jahre Ausbildung, Verkürzung auf 2,5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Anlagenbetreuung und -überwachung, Wasserproben nehmen und bewerte, Bearbeitung von Rohre, Wartung und Reparatur von Pumpen oder elektrotechnischen Anlagen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</a:t>
            </a:r>
            <a:r>
              <a:rPr lang="de-DE" sz="1600" dirty="0" smtClean="0">
                <a:solidFill>
                  <a:schemeClr val="tx1"/>
                </a:solidFill>
              </a:rPr>
              <a:t>3. </a:t>
            </a:r>
            <a:r>
              <a:rPr lang="de-DE" sz="1600" dirty="0">
                <a:solidFill>
                  <a:schemeClr val="tx1"/>
                </a:solidFill>
              </a:rPr>
              <a:t>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FF95835-EA23-AA4A-8A28-5E7DB3460DD1}"/>
              </a:ext>
            </a:extLst>
          </p:cNvPr>
          <p:cNvSpPr txBox="1">
            <a:spLocks/>
          </p:cNvSpPr>
          <p:nvPr/>
        </p:nvSpPr>
        <p:spPr>
          <a:xfrm>
            <a:off x="838199" y="1055108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Fachkraft für Wasserversorgungstechnik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6462CA-6DCC-1B48-9D20-D2D85862A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4"/>
          </a:xfrm>
          <a:prstGeom prst="rect">
            <a:avLst/>
          </a:prstGeom>
        </p:spPr>
      </p:pic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835831F-9B82-034D-8682-30021938CC53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6373E2-D380-B441-AF0C-D17C8EAFEAF3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F0F0FE1-A368-6945-B7A4-572FEAD0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67172FD2-FF87-D041-A5FA-AC948AC6B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7DC24CF-16C7-9A43-9FA1-D42718C296EA}"/>
              </a:ext>
            </a:extLst>
          </p:cNvPr>
          <p:cNvSpPr txBox="1">
            <a:spLocks/>
          </p:cNvSpPr>
          <p:nvPr/>
        </p:nvSpPr>
        <p:spPr>
          <a:xfrm>
            <a:off x="5411627" y="3116706"/>
            <a:ext cx="6014490" cy="253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Installation, Wartung und Reparatur von elektrischen Betriebs-, Produktions- und Verfahrensanlagen, Schalt- und Steueranlagen, Mess- und Regeltechnik etc. 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F53C36-A22C-3C45-8E38-7D2A9DD38480}"/>
              </a:ext>
            </a:extLst>
          </p:cNvPr>
          <p:cNvSpPr txBox="1">
            <a:spLocks/>
          </p:cNvSpPr>
          <p:nvPr/>
        </p:nvSpPr>
        <p:spPr>
          <a:xfrm>
            <a:off x="5411627" y="129597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Elektroniker*in für Betriebstechnik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731F71C-E886-E742-84DA-020DF638C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25925"/>
            <a:ext cx="4145696" cy="2765179"/>
          </a:xfrm>
          <a:prstGeom prst="rect">
            <a:avLst/>
          </a:prstGeom>
        </p:spPr>
      </p:pic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17F7DEAD-4E8A-5B41-BBB5-93066E503F72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FEEE632-C96F-B447-B6F8-9D859E40D384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5B14E37-62C6-4446-A945-0BAD01150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D162CF9-D0E7-4746-ACD1-2BB6CB1F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993C001-252C-D547-A711-4FB73BC020C6}"/>
              </a:ext>
            </a:extLst>
          </p:cNvPr>
          <p:cNvSpPr txBox="1">
            <a:spLocks/>
          </p:cNvSpPr>
          <p:nvPr/>
        </p:nvSpPr>
        <p:spPr>
          <a:xfrm>
            <a:off x="838199" y="3116706"/>
            <a:ext cx="6142386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Jahre Ausbildung, Verkürzung auf 2,5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Verknüpfung, Konfiguration und Inbetriebnahme von Hard- und Softwarekomponenten zu komplexen IT-Systemen, Störungsmanagement 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E2FD73A-2243-424F-824B-8D9A93A10B4B}"/>
              </a:ext>
            </a:extLst>
          </p:cNvPr>
          <p:cNvSpPr txBox="1">
            <a:spLocks/>
          </p:cNvSpPr>
          <p:nvPr/>
        </p:nvSpPr>
        <p:spPr>
          <a:xfrm>
            <a:off x="838200" y="1260908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Fachinformatiker*in für Systemintegration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7A7DF25-B0CA-2440-9637-5179AD150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4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E862758-B16C-1141-8BBC-C753A5B715AD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BC4DBC0-DA47-3347-8064-0851794F0CBC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FAE8757-73BB-1943-B0B6-52A1E2126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1C0B3C3-D491-F04F-86BE-08EBD1A43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3418B64-48C5-4247-B947-9E92AFCB989A}"/>
              </a:ext>
            </a:extLst>
          </p:cNvPr>
          <p:cNvSpPr txBox="1">
            <a:spLocks/>
          </p:cNvSpPr>
          <p:nvPr/>
        </p:nvSpPr>
        <p:spPr>
          <a:xfrm>
            <a:off x="5411627" y="3212956"/>
            <a:ext cx="6014490" cy="27496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 Müller, Ausbildungsleiter, </a:t>
            </a:r>
          </a:p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ausbildung@stadtwerke-musterstadt.de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Tel.: XXX</a:t>
            </a:r>
          </a:p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Unsere Ausbildungsberufe: </a:t>
            </a: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www.stadtwerke-musterstadt.de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11D289B-7A3E-B445-A642-29CC527BA5C0}"/>
              </a:ext>
            </a:extLst>
          </p:cNvPr>
          <p:cNvSpPr txBox="1">
            <a:spLocks/>
          </p:cNvSpPr>
          <p:nvPr/>
        </p:nvSpPr>
        <p:spPr>
          <a:xfrm>
            <a:off x="5411626" y="1315225"/>
            <a:ext cx="6351395" cy="1721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Dein Weg zu uns </a:t>
            </a:r>
          </a:p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Kommt gerne jederzeit auf uns zu!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825016-2E34-694F-A75D-7365AFA6A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06" y="1717901"/>
            <a:ext cx="2160468" cy="3334057"/>
          </a:xfrm>
          <a:prstGeom prst="rect">
            <a:avLst/>
          </a:prstGeom>
        </p:spPr>
      </p:pic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5B84F165-BB32-C046-8DBB-5C077524E5F1}"/>
              </a:ext>
            </a:extLst>
          </p:cNvPr>
          <p:cNvSpPr txBox="1">
            <a:spLocks/>
          </p:cNvSpPr>
          <p:nvPr/>
        </p:nvSpPr>
        <p:spPr>
          <a:xfrm>
            <a:off x="1913506" y="1734987"/>
            <a:ext cx="2170214" cy="33169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444E398-BDF2-754C-9D5F-4A9B298C1493}"/>
              </a:ext>
            </a:extLst>
          </p:cNvPr>
          <p:cNvSpPr txBox="1"/>
          <p:nvPr/>
        </p:nvSpPr>
        <p:spPr>
          <a:xfrm>
            <a:off x="1926008" y="2855062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8060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37784A-D608-A84E-9E47-7DBFD337D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93"/>
            <a:ext cx="12192000" cy="45057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376AFB3-090F-CC43-A5E7-BDAE7559BC80}"/>
              </a:ext>
            </a:extLst>
          </p:cNvPr>
          <p:cNvSpPr txBox="1"/>
          <p:nvPr/>
        </p:nvSpPr>
        <p:spPr>
          <a:xfrm>
            <a:off x="4111752" y="2534674"/>
            <a:ext cx="396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Offene </a:t>
            </a:r>
          </a:p>
          <a:p>
            <a:pPr algn="ctr"/>
            <a:r>
              <a:rPr lang="de-DE" sz="5400" b="1" dirty="0">
                <a:solidFill>
                  <a:schemeClr val="bg1"/>
                </a:solidFill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86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F303518-E551-654F-948A-B1A7B8B0B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19"/>
            <a:ext cx="12192000" cy="352918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89C8D45-549D-7E46-9E0E-964C29E41FF4}"/>
              </a:ext>
            </a:extLst>
          </p:cNvPr>
          <p:cNvSpPr txBox="1">
            <a:spLocks/>
          </p:cNvSpPr>
          <p:nvPr/>
        </p:nvSpPr>
        <p:spPr>
          <a:xfrm>
            <a:off x="470034" y="4633540"/>
            <a:ext cx="11467406" cy="6725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iStock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seb_ra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Arturs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Budkevics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VIKTOR CAP, DANIEL JEDZURA, Nikita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Sobolkov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simpson33,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AlexRaths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shironosov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sturti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dungthuyvunguyen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AdobeStock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Jeanette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Dietl;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Steinbach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Fotografie, DVGW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11D289B-7A3E-B445-A642-29CC527BA5C0}"/>
              </a:ext>
            </a:extLst>
          </p:cNvPr>
          <p:cNvSpPr txBox="1">
            <a:spLocks/>
          </p:cNvSpPr>
          <p:nvPr/>
        </p:nvSpPr>
        <p:spPr>
          <a:xfrm>
            <a:off x="1968521" y="1847286"/>
            <a:ext cx="8470433" cy="1721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Vielen Dank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8447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0A386D6-F415-7342-AFD2-6DEB42C6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" y="1232115"/>
            <a:ext cx="12191999" cy="45057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2B97CD-1B73-AF47-BB88-33902CBEDAAB}"/>
              </a:ext>
            </a:extLst>
          </p:cNvPr>
          <p:cNvSpPr txBox="1"/>
          <p:nvPr/>
        </p:nvSpPr>
        <p:spPr>
          <a:xfrm>
            <a:off x="413308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Wer von Euch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hat heute bereits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Leitungswasser genutzt?</a:t>
            </a:r>
          </a:p>
        </p:txBody>
      </p:sp>
    </p:spTree>
    <p:extLst>
      <p:ext uri="{BB962C8B-B14F-4D97-AF65-F5344CB8AC3E}">
        <p14:creationId xmlns:p14="http://schemas.microsoft.com/office/powerpoint/2010/main" val="199700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4D169F8-9F47-C748-9B4B-674F6D62E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740"/>
            <a:ext cx="12191999" cy="45057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7A3FDE4-5647-F243-89A0-3F8002C5E1BC}"/>
              </a:ext>
            </a:extLst>
          </p:cNvPr>
          <p:cNvSpPr txBox="1">
            <a:spLocks/>
          </p:cNvSpPr>
          <p:nvPr/>
        </p:nvSpPr>
        <p:spPr>
          <a:xfrm>
            <a:off x="5411627" y="131522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200" b="1" kern="1200" dirty="0">
              <a:solidFill>
                <a:srgbClr val="D20053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96B4AA-DA4F-5C40-B29C-7482840F1A34}"/>
              </a:ext>
            </a:extLst>
          </p:cNvPr>
          <p:cNvSpPr txBox="1"/>
          <p:nvPr/>
        </p:nvSpPr>
        <p:spPr>
          <a:xfrm>
            <a:off x="413308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Wer von Euch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hat heute bereits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Leitungswasser genutzt?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F475EC-9237-9444-81F1-163B369933AD}"/>
              </a:ext>
            </a:extLst>
          </p:cNvPr>
          <p:cNvSpPr txBox="1"/>
          <p:nvPr/>
        </p:nvSpPr>
        <p:spPr>
          <a:xfrm>
            <a:off x="413308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Wer von Euch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hat heute bereits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Leitungswasser genutzt?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B62A15-1190-2D45-A6ED-4663C5656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9" y="1775899"/>
            <a:ext cx="2256715" cy="15049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079EDF-AFC7-E94B-AFEA-3B122679E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8" y="3566640"/>
            <a:ext cx="2258018" cy="150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45428F-B9CA-3A48-807C-4DB3491A5B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00" y="1780709"/>
            <a:ext cx="2258017" cy="1504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A9AD1F-24DD-B347-959B-D30FB46A86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60" y="3574674"/>
            <a:ext cx="2273184" cy="1504800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0C0ADA20-3D9A-A74F-9753-97929CC768A9}"/>
              </a:ext>
            </a:extLst>
          </p:cNvPr>
          <p:cNvSpPr txBox="1">
            <a:spLocks/>
          </p:cNvSpPr>
          <p:nvPr/>
        </p:nvSpPr>
        <p:spPr>
          <a:xfrm>
            <a:off x="870507" y="1763040"/>
            <a:ext cx="2257200" cy="1504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DDE700E6-F431-0A44-A372-E43EA12B154F}"/>
              </a:ext>
            </a:extLst>
          </p:cNvPr>
          <p:cNvSpPr txBox="1">
            <a:spLocks/>
          </p:cNvSpPr>
          <p:nvPr/>
        </p:nvSpPr>
        <p:spPr>
          <a:xfrm>
            <a:off x="847172" y="3553638"/>
            <a:ext cx="2257200" cy="1504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AA6517D1-6CE1-F346-AF63-32CF62687497}"/>
              </a:ext>
            </a:extLst>
          </p:cNvPr>
          <p:cNvSpPr txBox="1">
            <a:spLocks/>
          </p:cNvSpPr>
          <p:nvPr/>
        </p:nvSpPr>
        <p:spPr>
          <a:xfrm>
            <a:off x="9189557" y="1794139"/>
            <a:ext cx="2257200" cy="1504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0CE0FC7-BE37-3E47-928F-BFF8153F6F27}"/>
              </a:ext>
            </a:extLst>
          </p:cNvPr>
          <p:cNvSpPr txBox="1">
            <a:spLocks/>
          </p:cNvSpPr>
          <p:nvPr/>
        </p:nvSpPr>
        <p:spPr>
          <a:xfrm>
            <a:off x="9152775" y="3584737"/>
            <a:ext cx="2293982" cy="1504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968DE0-86C5-264D-982F-FE34DB45AC45}"/>
              </a:ext>
            </a:extLst>
          </p:cNvPr>
          <p:cNvSpPr txBox="1"/>
          <p:nvPr/>
        </p:nvSpPr>
        <p:spPr>
          <a:xfrm>
            <a:off x="856438" y="2202692"/>
            <a:ext cx="225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92991D-C62F-2844-8C87-9EF28B1AFBB6}"/>
              </a:ext>
            </a:extLst>
          </p:cNvPr>
          <p:cNvSpPr txBox="1"/>
          <p:nvPr/>
        </p:nvSpPr>
        <p:spPr>
          <a:xfrm>
            <a:off x="833103" y="4002460"/>
            <a:ext cx="225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0FD24E-A5F4-7145-B718-0B9A04C0E050}"/>
              </a:ext>
            </a:extLst>
          </p:cNvPr>
          <p:cNvSpPr txBox="1"/>
          <p:nvPr/>
        </p:nvSpPr>
        <p:spPr>
          <a:xfrm>
            <a:off x="9175630" y="2202692"/>
            <a:ext cx="225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E4FF00D-920E-ED44-BBDE-07E22739EFDE}"/>
              </a:ext>
            </a:extLst>
          </p:cNvPr>
          <p:cNvSpPr txBox="1"/>
          <p:nvPr/>
        </p:nvSpPr>
        <p:spPr>
          <a:xfrm>
            <a:off x="9152295" y="4002460"/>
            <a:ext cx="225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5987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54B496E-5332-A649-A0BD-D64946D0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1232115"/>
            <a:ext cx="12191999" cy="45057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EE0972-1F31-7E4B-ACAC-FC89EA7915F9}"/>
              </a:ext>
            </a:extLst>
          </p:cNvPr>
          <p:cNvSpPr txBox="1"/>
          <p:nvPr/>
        </p:nvSpPr>
        <p:spPr>
          <a:xfrm>
            <a:off x="4133088" y="2095762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Wieviel Leitungswasser benötigt jeder von Euch pro Tag? </a:t>
            </a:r>
          </a:p>
        </p:txBody>
      </p:sp>
    </p:spTree>
    <p:extLst>
      <p:ext uri="{BB962C8B-B14F-4D97-AF65-F5344CB8AC3E}">
        <p14:creationId xmlns:p14="http://schemas.microsoft.com/office/powerpoint/2010/main" val="260881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5BFA1A-5FA3-904C-863C-F7E89B72D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1536915"/>
            <a:ext cx="12191999" cy="38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CC5CDBE-2334-F44B-BC05-5F4B4F04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000"/>
            <a:ext cx="12192000" cy="4320208"/>
          </a:xfrm>
          <a:prstGeom prst="rect">
            <a:avLst/>
          </a:prstGeom>
        </p:spPr>
      </p:pic>
      <p:pic>
        <p:nvPicPr>
          <p:cNvPr id="10" name="Bildplatzhalter 23">
            <a:extLst>
              <a:ext uri="{FF2B5EF4-FFF2-40B4-BE49-F238E27FC236}">
                <a16:creationId xmlns:a16="http://schemas.microsoft.com/office/drawing/2014/main" id="{91BEBAF5-5D27-9448-A031-F0C41522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b="229"/>
          <a:stretch>
            <a:fillRect/>
          </a:stretch>
        </p:blipFill>
        <p:spPr>
          <a:xfrm>
            <a:off x="2220913" y="1520508"/>
            <a:ext cx="5580062" cy="38004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474FBA-274F-3740-8970-995891B4FED8}"/>
              </a:ext>
            </a:extLst>
          </p:cNvPr>
          <p:cNvSpPr txBox="1">
            <a:spLocks/>
          </p:cNvSpPr>
          <p:nvPr/>
        </p:nvSpPr>
        <p:spPr>
          <a:xfrm>
            <a:off x="2220909" y="1520507"/>
            <a:ext cx="5580065" cy="380047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3B8E61-B9E1-7E4D-B510-D64327CCD0F8}"/>
              </a:ext>
            </a:extLst>
          </p:cNvPr>
          <p:cNvSpPr txBox="1"/>
          <p:nvPr/>
        </p:nvSpPr>
        <p:spPr>
          <a:xfrm>
            <a:off x="2220912" y="3082190"/>
            <a:ext cx="558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Bild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A7EBB9-0381-4246-AF0F-F94C913A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97" y="2141733"/>
            <a:ext cx="3672310" cy="4435387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DB01027-256B-5846-BA3D-2F12440D92B5}"/>
              </a:ext>
            </a:extLst>
          </p:cNvPr>
          <p:cNvSpPr txBox="1">
            <a:spLocks/>
          </p:cNvSpPr>
          <p:nvPr/>
        </p:nvSpPr>
        <p:spPr>
          <a:xfrm>
            <a:off x="7426643" y="3322638"/>
            <a:ext cx="2776537" cy="1139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/>
              <a:t>Ortsname</a:t>
            </a:r>
          </a:p>
        </p:txBody>
      </p:sp>
    </p:spTree>
    <p:extLst>
      <p:ext uri="{BB962C8B-B14F-4D97-AF65-F5344CB8AC3E}">
        <p14:creationId xmlns:p14="http://schemas.microsoft.com/office/powerpoint/2010/main" val="41470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315925D-3B5A-5E4F-952A-5F22EC1D0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000"/>
            <a:ext cx="12192000" cy="43202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594D1F-2B0C-554D-A2D0-AD64863B2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5" y="1897239"/>
            <a:ext cx="3263015" cy="2377701"/>
          </a:xfrm>
          <a:prstGeom prst="rect">
            <a:avLst/>
          </a:prstGeom>
        </p:spPr>
      </p:pic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B5685501-982E-F944-B09A-0337F32E3930}"/>
              </a:ext>
            </a:extLst>
          </p:cNvPr>
          <p:cNvSpPr txBox="1">
            <a:spLocks/>
          </p:cNvSpPr>
          <p:nvPr/>
        </p:nvSpPr>
        <p:spPr>
          <a:xfrm>
            <a:off x="6241985" y="1890683"/>
            <a:ext cx="3263015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8B8BD19-FFFA-FA47-900A-1DDF2C03F194}"/>
              </a:ext>
            </a:extLst>
          </p:cNvPr>
          <p:cNvSpPr txBox="1"/>
          <p:nvPr/>
        </p:nvSpPr>
        <p:spPr>
          <a:xfrm>
            <a:off x="6241985" y="2606798"/>
            <a:ext cx="326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543DD4F-94A7-5B4E-83C5-42491B1A6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53" y="2777340"/>
            <a:ext cx="3277091" cy="2387958"/>
          </a:xfrm>
          <a:prstGeom prst="rect">
            <a:avLst/>
          </a:prstGeom>
        </p:spPr>
      </p:pic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970FC627-1FE3-3546-8070-59E788BC33E0}"/>
              </a:ext>
            </a:extLst>
          </p:cNvPr>
          <p:cNvSpPr txBox="1">
            <a:spLocks/>
          </p:cNvSpPr>
          <p:nvPr/>
        </p:nvSpPr>
        <p:spPr>
          <a:xfrm>
            <a:off x="3571053" y="2776772"/>
            <a:ext cx="3277091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92457E7-C312-3944-BBBB-04B082C21AD0}"/>
              </a:ext>
            </a:extLst>
          </p:cNvPr>
          <p:cNvSpPr txBox="1"/>
          <p:nvPr/>
        </p:nvSpPr>
        <p:spPr>
          <a:xfrm>
            <a:off x="3571053" y="3492887"/>
            <a:ext cx="326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5C46EB0-A66A-D641-AF5F-44840C5F3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5" y="1780964"/>
            <a:ext cx="3305175" cy="2384257"/>
          </a:xfrm>
          <a:prstGeom prst="rect">
            <a:avLst/>
          </a:prstGeom>
        </p:spPr>
      </p:pic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D4D1B323-CC5B-154D-A3CA-F03A8B8DA0EB}"/>
              </a:ext>
            </a:extLst>
          </p:cNvPr>
          <p:cNvSpPr txBox="1">
            <a:spLocks/>
          </p:cNvSpPr>
          <p:nvPr/>
        </p:nvSpPr>
        <p:spPr>
          <a:xfrm>
            <a:off x="788057" y="1780964"/>
            <a:ext cx="3334734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D3289CE-C36E-E24C-BDEF-651DAE8A3726}"/>
              </a:ext>
            </a:extLst>
          </p:cNvPr>
          <p:cNvSpPr txBox="1"/>
          <p:nvPr/>
        </p:nvSpPr>
        <p:spPr>
          <a:xfrm>
            <a:off x="817615" y="2550866"/>
            <a:ext cx="330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11A86C-A89E-A84B-A7E1-BE0F2F033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36" y="3200815"/>
            <a:ext cx="2589459" cy="3374144"/>
          </a:xfrm>
          <a:prstGeom prst="rect">
            <a:avLst/>
          </a:prstGeom>
        </p:spPr>
      </p:pic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1EB60DBA-0AB9-CC44-BFB8-F74D26D0BD9F}"/>
              </a:ext>
            </a:extLst>
          </p:cNvPr>
          <p:cNvSpPr txBox="1">
            <a:spLocks/>
          </p:cNvSpPr>
          <p:nvPr/>
        </p:nvSpPr>
        <p:spPr>
          <a:xfrm>
            <a:off x="9334920" y="3935413"/>
            <a:ext cx="1738312" cy="935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/>
              <a:t>Ortsname</a:t>
            </a:r>
          </a:p>
        </p:txBody>
      </p:sp>
    </p:spTree>
    <p:extLst>
      <p:ext uri="{BB962C8B-B14F-4D97-AF65-F5344CB8AC3E}">
        <p14:creationId xmlns:p14="http://schemas.microsoft.com/office/powerpoint/2010/main" val="161788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F8C844-8F37-A841-8EFE-4BC63532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19"/>
            <a:ext cx="12192000" cy="35291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C5647FC-42AF-EC41-9CB0-84A3AEEDC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6" y="1273080"/>
            <a:ext cx="3844888" cy="456580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093A909-B558-5B4F-A616-997F30AD80EF}"/>
              </a:ext>
            </a:extLst>
          </p:cNvPr>
          <p:cNvSpPr txBox="1">
            <a:spLocks/>
          </p:cNvSpPr>
          <p:nvPr/>
        </p:nvSpPr>
        <p:spPr>
          <a:xfrm>
            <a:off x="5396461" y="3302206"/>
            <a:ext cx="6702669" cy="26994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285750" lvl="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Abwechslungsreiche und sinnvolle Tätigkeit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 kern="120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(Zukunfts-)sicherer </a:t>
            </a:r>
            <a:r>
              <a:rPr lang="de-DE" sz="20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Arbeitsplatz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Arbeiten in ganz Deutschland </a:t>
            </a:r>
            <a:r>
              <a:rPr lang="de-DE" sz="2000" b="1" kern="120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möglich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Gute Verdienstmöglichkeiten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 kern="120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Hohe Chance auf Übernahme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b="1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3F8ACD-F894-D047-8FD2-D32A09E4DD70}"/>
              </a:ext>
            </a:extLst>
          </p:cNvPr>
          <p:cNvSpPr txBox="1">
            <a:spLocks/>
          </p:cNvSpPr>
          <p:nvPr/>
        </p:nvSpPr>
        <p:spPr>
          <a:xfrm>
            <a:off x="5396461" y="461963"/>
            <a:ext cx="6702669" cy="26994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lvl="0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Vorteile auf einen Blick</a:t>
            </a:r>
          </a:p>
        </p:txBody>
      </p:sp>
    </p:spTree>
    <p:extLst>
      <p:ext uri="{BB962C8B-B14F-4D97-AF65-F5344CB8AC3E}">
        <p14:creationId xmlns:p14="http://schemas.microsoft.com/office/powerpoint/2010/main" val="286259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B5863A2D-B803-714B-937A-073A66A6B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8511312-1A4D-FC4E-B601-AD6FBDD39B6B}"/>
              </a:ext>
            </a:extLst>
          </p:cNvPr>
          <p:cNvSpPr txBox="1">
            <a:spLocks/>
          </p:cNvSpPr>
          <p:nvPr/>
        </p:nvSpPr>
        <p:spPr>
          <a:xfrm>
            <a:off x="0" y="2362682"/>
            <a:ext cx="12192000" cy="26716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lvl="0" indent="0" algn="ctr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44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Ausbildungsberufe in</a:t>
            </a:r>
            <a:br>
              <a:rPr lang="de-DE" sz="44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de-DE" sz="44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 der Wasserwirtschaft – </a:t>
            </a:r>
            <a:br>
              <a:rPr lang="de-DE" sz="44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de-DE" sz="44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ein Einblick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A939BA3-5CA1-F649-8C45-135BD9E68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7" y="1893727"/>
            <a:ext cx="2194494" cy="14659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8EBB64-FE00-E04B-8B4E-D6BFE396B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7" y="3736220"/>
            <a:ext cx="2194494" cy="14615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B5022-99DA-A649-9E16-2B6F615F7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4" y="1893727"/>
            <a:ext cx="2194494" cy="146153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A501E16-CEF6-954D-ADFE-1F5FAC2F9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4" y="3736609"/>
            <a:ext cx="2194494" cy="1461533"/>
          </a:xfrm>
          <a:prstGeom prst="rect">
            <a:avLst/>
          </a:prstGeom>
        </p:spPr>
      </p:pic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3537B8E-AE53-6043-970D-23A0DF492EC5}"/>
              </a:ext>
            </a:extLst>
          </p:cNvPr>
          <p:cNvSpPr txBox="1">
            <a:spLocks/>
          </p:cNvSpPr>
          <p:nvPr/>
        </p:nvSpPr>
        <p:spPr>
          <a:xfrm>
            <a:off x="554251" y="1902355"/>
            <a:ext cx="2157090" cy="147796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9D70FC74-BD31-BC46-9DE3-BA9B1A2ADDFE}"/>
              </a:ext>
            </a:extLst>
          </p:cNvPr>
          <p:cNvSpPr txBox="1">
            <a:spLocks/>
          </p:cNvSpPr>
          <p:nvPr/>
        </p:nvSpPr>
        <p:spPr>
          <a:xfrm>
            <a:off x="530916" y="3736219"/>
            <a:ext cx="2180425" cy="14615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EAF2782-6B89-1C41-B1A1-518AAA1FF078}"/>
              </a:ext>
            </a:extLst>
          </p:cNvPr>
          <p:cNvSpPr txBox="1"/>
          <p:nvPr/>
        </p:nvSpPr>
        <p:spPr>
          <a:xfrm>
            <a:off x="540182" y="2342007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A3082B8-FE70-0A40-837F-73944CAC30E1}"/>
              </a:ext>
            </a:extLst>
          </p:cNvPr>
          <p:cNvSpPr txBox="1"/>
          <p:nvPr/>
        </p:nvSpPr>
        <p:spPr>
          <a:xfrm>
            <a:off x="516847" y="4141775"/>
            <a:ext cx="21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C05BA9E4-201B-2B4A-B05F-A2F379900A38}"/>
              </a:ext>
            </a:extLst>
          </p:cNvPr>
          <p:cNvSpPr txBox="1">
            <a:spLocks/>
          </p:cNvSpPr>
          <p:nvPr/>
        </p:nvSpPr>
        <p:spPr>
          <a:xfrm>
            <a:off x="9489108" y="1905952"/>
            <a:ext cx="2157090" cy="147796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D1AC5E94-A6A9-D34E-A3B2-7EE69D427196}"/>
              </a:ext>
            </a:extLst>
          </p:cNvPr>
          <p:cNvSpPr txBox="1">
            <a:spLocks/>
          </p:cNvSpPr>
          <p:nvPr/>
        </p:nvSpPr>
        <p:spPr>
          <a:xfrm>
            <a:off x="9465773" y="3739816"/>
            <a:ext cx="2180425" cy="14615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5716209-FA57-724A-8B23-F8D30D4310D6}"/>
              </a:ext>
            </a:extLst>
          </p:cNvPr>
          <p:cNvSpPr txBox="1"/>
          <p:nvPr/>
        </p:nvSpPr>
        <p:spPr>
          <a:xfrm>
            <a:off x="9475039" y="2345604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C7420A0-6393-6D4C-8BCA-55591F1F7814}"/>
              </a:ext>
            </a:extLst>
          </p:cNvPr>
          <p:cNvSpPr txBox="1"/>
          <p:nvPr/>
        </p:nvSpPr>
        <p:spPr>
          <a:xfrm>
            <a:off x="9451704" y="4145372"/>
            <a:ext cx="21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8924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Breitbild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wvgw Wirtschafts- und Verlagsges. Gas und Wasser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%username%</dc:creator>
  <cp:lastModifiedBy>Schramm, Martin</cp:lastModifiedBy>
  <cp:revision>353</cp:revision>
  <dcterms:created xsi:type="dcterms:W3CDTF">2020-09-25T09:36:24Z</dcterms:created>
  <dcterms:modified xsi:type="dcterms:W3CDTF">2020-12-18T11:43:16Z</dcterms:modified>
</cp:coreProperties>
</file>