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customXml/itemProps6.xml" ContentType="application/vnd.openxmlformats-officedocument.customXmlProperties+xml"/>
  <Override PartName="/customXml/itemProps7.xml" ContentType="application/vnd.openxmlformats-officedocument.customXmlProperties+xml"/>
  <Override PartName="/customXml/itemProps8.xml" ContentType="application/vnd.openxmlformats-officedocument.customXmlProperties+xml"/>
  <Override PartName="/customXml/itemProps9.xml" ContentType="application/vnd.openxmlformats-officedocument.customXmlProperties+xml"/>
  <Override PartName="/customXml/itemProps10.xml" ContentType="application/vnd.openxmlformats-officedocument.customXmlProperties+xml"/>
  <Override PartName="/customXml/itemProps11.xml" ContentType="application/vnd.openxmlformats-officedocument.customXmlProperties+xml"/>
  <Override PartName="/customXml/itemProps12.xml" ContentType="application/vnd.openxmlformats-officedocument.customXmlProperties+xml"/>
  <Override PartName="/customXml/itemProps13.xml" ContentType="application/vnd.openxmlformats-officedocument.customXmlProperties+xml"/>
  <Override PartName="/customXml/itemProps14.xml" ContentType="application/vnd.openxmlformats-officedocument.customXmlProperties+xml"/>
  <Override PartName="/customXml/itemProps15.xml" ContentType="application/vnd.openxmlformats-officedocument.customXmlProperties+xml"/>
  <Override PartName="/customXml/itemProps16.xml" ContentType="application/vnd.openxmlformats-officedocument.customXmlProperties+xml"/>
  <Override PartName="/customXml/itemProps17.xml" ContentType="application/vnd.openxmlformats-officedocument.customXmlProperties+xml"/>
  <Override PartName="/customXml/itemProps18.xml" ContentType="application/vnd.openxmlformats-officedocument.customXmlProperties+xml"/>
  <Override PartName="/customXml/itemProps19.xml" ContentType="application/vnd.openxmlformats-officedocument.customXmlProperties+xml"/>
  <Override PartName="/customXml/itemProps20.xml" ContentType="application/vnd.openxmlformats-officedocument.customXmlProperties+xml"/>
  <Override PartName="/customXml/itemProps21.xml" ContentType="application/vnd.openxmlformats-officedocument.customXmlProperties+xml"/>
  <Override PartName="/customXml/itemProps22.xml" ContentType="application/vnd.openxmlformats-officedocument.customXmlProperties+xml"/>
  <Override PartName="/customXml/itemProps23.xml" ContentType="application/vnd.openxmlformats-officedocument.customXmlProperties+xml"/>
  <Override PartName="/customXml/itemProps24.xml" ContentType="application/vnd.openxmlformats-officedocument.customXmlProperties+xml"/>
  <Override PartName="/customXml/itemProps25.xml" ContentType="application/vnd.openxmlformats-officedocument.customXmlProperties+xml"/>
  <Override PartName="/customXml/itemProps26.xml" ContentType="application/vnd.openxmlformats-officedocument.customXmlProperties+xml"/>
  <Override PartName="/customXml/itemProps27.xml" ContentType="application/vnd.openxmlformats-officedocument.customXmlProperties+xml"/>
  <Override PartName="/customXml/itemProps28.xml" ContentType="application/vnd.openxmlformats-officedocument.customXmlProperties+xml"/>
  <Override PartName="/customXml/itemProps29.xml" ContentType="application/vnd.openxmlformats-officedocument.customXmlProperties+xml"/>
  <Override PartName="/customXml/itemProps30.xml" ContentType="application/vnd.openxmlformats-officedocument.customXmlProperties+xml"/>
  <Override PartName="/customXml/itemProps31.xml" ContentType="application/vnd.openxmlformats-officedocument.customXmlProperties+xml"/>
  <Override PartName="/customXml/itemProps32.xml" ContentType="application/vnd.openxmlformats-officedocument.customXmlProperties+xml"/>
  <Override PartName="/customXml/itemProps33.xml" ContentType="application/vnd.openxmlformats-officedocument.customXmlProperties+xml"/>
  <Override PartName="/customXml/itemProps34.xml" ContentType="application/vnd.openxmlformats-officedocument.customXmlProperties+xml"/>
  <Override PartName="/customXml/itemProps35.xml" ContentType="application/vnd.openxmlformats-officedocument.customXmlProperties+xml"/>
  <Override PartName="/customXml/itemProps36.xml" ContentType="application/vnd.openxmlformats-officedocument.customXmlProperties+xml"/>
  <Override PartName="/customXml/itemProps37.xml" ContentType="application/vnd.openxmlformats-officedocument.customXmlProperties+xml"/>
  <Override PartName="/customXml/itemProps38.xml" ContentType="application/vnd.openxmlformats-officedocument.customXmlProperties+xml"/>
  <Override PartName="/customXml/itemProps39.xml" ContentType="application/vnd.openxmlformats-officedocument.customXmlProperties+xml"/>
  <Override PartName="/customXml/itemProps40.xml" ContentType="application/vnd.openxmlformats-officedocument.customXmlProperties+xml"/>
  <Override PartName="/customXml/itemProps41.xml" ContentType="application/vnd.openxmlformats-officedocument.customXmlProperties+xml"/>
  <Override PartName="/customXml/itemProps42.xml" ContentType="application/vnd.openxmlformats-officedocument.customXmlProperties+xml"/>
  <Override PartName="/customXml/itemProps43.xml" ContentType="application/vnd.openxmlformats-officedocument.customXmlProperties+xml"/>
  <Override PartName="/customXml/itemProps44.xml" ContentType="application/vnd.openxmlformats-officedocument.customXmlProperties+xml"/>
  <Override PartName="/customXml/itemProps45.xml" ContentType="application/vnd.openxmlformats-officedocument.customXmlProperties+xml"/>
  <Override PartName="/customXml/itemProps46.xml" ContentType="application/vnd.openxmlformats-officedocument.customXmlProperties+xml"/>
  <Override PartName="/customXml/itemProps47.xml" ContentType="application/vnd.openxmlformats-officedocument.customXmlProperties+xml"/>
  <Override PartName="/customXml/itemProps48.xml" ContentType="application/vnd.openxmlformats-officedocument.customXmlProperties+xml"/>
  <Override PartName="/customXml/itemProps49.xml" ContentType="application/vnd.openxmlformats-officedocument.customXmlProperties+xml"/>
  <Override PartName="/customXml/itemProps50.xml" ContentType="application/vnd.openxmlformats-officedocument.customXmlProperties+xml"/>
  <Override PartName="/customXml/itemProps51.xml" ContentType="application/vnd.openxmlformats-officedocument.customXmlProperties+xml"/>
  <Override PartName="/customXml/itemProps52.xml" ContentType="application/vnd.openxmlformats-officedocument.customXmlProperties+xml"/>
  <Override PartName="/customXml/itemProps53.xml" ContentType="application/vnd.openxmlformats-officedocument.customXmlProperties+xml"/>
  <Override PartName="/customXml/itemProps54.xml" ContentType="application/vnd.openxmlformats-officedocument.customXmlProperties+xml"/>
  <Override PartName="/customXml/itemProps55.xml" ContentType="application/vnd.openxmlformats-officedocument.customXmlProperties+xml"/>
  <Override PartName="/customXml/itemProps56.xml" ContentType="application/vnd.openxmlformats-officedocument.customXmlProperties+xml"/>
  <Override PartName="/customXml/itemProps57.xml" ContentType="application/vnd.openxmlformats-officedocument.customXmlProperties+xml"/>
  <Override PartName="/customXml/itemProps58.xml" ContentType="application/vnd.openxmlformats-officedocument.customXmlProperties+xml"/>
  <Override PartName="/customXml/itemProps59.xml" ContentType="application/vnd.openxmlformats-officedocument.customXmlProperties+xml"/>
  <Override PartName="/customXml/itemProps60.xml" ContentType="application/vnd.openxmlformats-officedocument.customXmlProperties+xml"/>
  <Override PartName="/customXml/itemProps61.xml" ContentType="application/vnd.openxmlformats-officedocument.customXmlProperties+xml"/>
  <Override PartName="/customXml/itemProps62.xml" ContentType="application/vnd.openxmlformats-officedocument.customXmlProperties+xml"/>
  <Override PartName="/customXml/itemProps63.xml" ContentType="application/vnd.openxmlformats-officedocument.customXmlProperties+xml"/>
  <Override PartName="/customXml/itemProps64.xml" ContentType="application/vnd.openxmlformats-officedocument.customXmlProperties+xml"/>
  <Override PartName="/customXml/itemProps65.xml" ContentType="application/vnd.openxmlformats-officedocument.customXmlProperties+xml"/>
  <Override PartName="/customXml/itemProps66.xml" ContentType="application/vnd.openxmlformats-officedocument.customXmlProperties+xml"/>
  <Override PartName="/customXml/itemProps67.xml" ContentType="application/vnd.openxmlformats-officedocument.customXmlProperties+xml"/>
  <Override PartName="/customXml/itemProps68.xml" ContentType="application/vnd.openxmlformats-officedocument.customXmlProperties+xml"/>
  <Override PartName="/customXml/itemProps69.xml" ContentType="application/vnd.openxmlformats-officedocument.customXmlProperties+xml"/>
  <Override PartName="/customXml/itemProps70.xml" ContentType="application/vnd.openxmlformats-officedocument.customXmlProperties+xml"/>
  <Override PartName="/customXml/itemProps71.xml" ContentType="application/vnd.openxmlformats-officedocument.customXmlProperties+xml"/>
  <Override PartName="/customXml/itemProps72.xml" ContentType="application/vnd.openxmlformats-officedocument.customXmlProperties+xml"/>
  <Override PartName="/customXml/itemProps73.xml" ContentType="application/vnd.openxmlformats-officedocument.customXmlProperties+xml"/>
  <Override PartName="/customXml/itemProps74.xml" ContentType="application/vnd.openxmlformats-officedocument.customXmlProperties+xml"/>
  <Override PartName="/customXml/itemProps75.xml" ContentType="application/vnd.openxmlformats-officedocument.customXmlProperties+xml"/>
  <Override PartName="/customXml/itemProps76.xml" ContentType="application/vnd.openxmlformats-officedocument.customXmlProperties+xml"/>
  <Override PartName="/customXml/itemProps77.xml" ContentType="application/vnd.openxmlformats-officedocument.customXmlProperties+xml"/>
  <Override PartName="/customXml/itemProps78.xml" ContentType="application/vnd.openxmlformats-officedocument.customXmlProperties+xml"/>
  <Override PartName="/customXml/itemProps79.xml" ContentType="application/vnd.openxmlformats-officedocument.customXmlProperties+xml"/>
  <Override PartName="/customXml/itemProps80.xml" ContentType="application/vnd.openxmlformats-officedocument.customXmlProperties+xml"/>
  <Override PartName="/customXml/itemProps81.xml" ContentType="application/vnd.openxmlformats-officedocument.customXmlProperties+xml"/>
  <Override PartName="/customXml/itemProps82.xml" ContentType="application/vnd.openxmlformats-officedocument.customXmlProperties+xml"/>
  <Override PartName="/customXml/itemProps83.xml" ContentType="application/vnd.openxmlformats-officedocument.customXmlProperties+xml"/>
  <Override PartName="/customXml/itemProps84.xml" ContentType="application/vnd.openxmlformats-officedocument.customXmlProperties+xml"/>
  <Override PartName="/customXml/itemProps85.xml" ContentType="application/vnd.openxmlformats-officedocument.customXmlProperties+xml"/>
  <Override PartName="/customXml/itemProps86.xml" ContentType="application/vnd.openxmlformats-officedocument.customXmlProperties+xml"/>
  <Override PartName="/customXml/itemProps87.xml" ContentType="application/vnd.openxmlformats-officedocument.customXmlProperties+xml"/>
  <Override PartName="/customXml/itemProps88.xml" ContentType="application/vnd.openxmlformats-officedocument.customXmlProperties+xml"/>
  <Override PartName="/customXml/itemProps89.xml" ContentType="application/vnd.openxmlformats-officedocument.customXmlProperties+xml"/>
  <Override PartName="/customXml/itemProps90.xml" ContentType="application/vnd.openxmlformats-officedocument.customXmlProperties+xml"/>
  <Override PartName="/customXml/itemProps91.xml" ContentType="application/vnd.openxmlformats-officedocument.customXmlProperties+xml"/>
  <Override PartName="/customXml/itemProps92.xml" ContentType="application/vnd.openxmlformats-officedocument.customXmlProperties+xml"/>
  <Override PartName="/customXml/itemProps93.xml" ContentType="application/vnd.openxmlformats-officedocument.customXmlProperties+xml"/>
  <Override PartName="/customXml/itemProps9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charts/chart18.xml" ContentType="application/vnd.openxmlformats-officedocument.drawingml.chart+xml"/>
  <Override PartName="/ppt/charts/style18.xml" ContentType="application/vnd.ms-office.chartstyle+xml"/>
  <Override PartName="/ppt/charts/colors18.xml" ContentType="application/vnd.ms-office.chartcolorstyle+xml"/>
  <Override PartName="/ppt/charts/chart19.xml" ContentType="application/vnd.openxmlformats-officedocument.drawingml.chart+xml"/>
  <Override PartName="/ppt/charts/style19.xml" ContentType="application/vnd.ms-office.chartstyle+xml"/>
  <Override PartName="/ppt/charts/colors19.xml" ContentType="application/vnd.ms-office.chartcolorstyle+xml"/>
  <Override PartName="/ppt/charts/chart20.xml" ContentType="application/vnd.openxmlformats-officedocument.drawingml.chart+xml"/>
  <Override PartName="/ppt/charts/style20.xml" ContentType="application/vnd.ms-office.chartstyle+xml"/>
  <Override PartName="/ppt/charts/colors20.xml" ContentType="application/vnd.ms-office.chartcolorstyle+xml"/>
  <Override PartName="/ppt/charts/chart21.xml" ContentType="application/vnd.openxmlformats-officedocument.drawingml.chart+xml"/>
  <Override PartName="/ppt/charts/style21.xml" ContentType="application/vnd.ms-office.chartstyle+xml"/>
  <Override PartName="/ppt/charts/colors21.xml" ContentType="application/vnd.ms-office.chartcolorstyle+xml"/>
  <Override PartName="/ppt/charts/chart22.xml" ContentType="application/vnd.openxmlformats-officedocument.drawingml.chart+xml"/>
  <Override PartName="/ppt/charts/style22.xml" ContentType="application/vnd.ms-office.chartstyle+xml"/>
  <Override PartName="/ppt/charts/colors22.xml" ContentType="application/vnd.ms-office.chartcolorstyle+xml"/>
  <Override PartName="/ppt/charts/chart23.xml" ContentType="application/vnd.openxmlformats-officedocument.drawingml.chart+xml"/>
  <Override PartName="/ppt/charts/style23.xml" ContentType="application/vnd.ms-office.chartstyle+xml"/>
  <Override PartName="/ppt/charts/colors23.xml" ContentType="application/vnd.ms-office.chartcolorstyle+xml"/>
  <Override PartName="/ppt/charts/chart24.xml" ContentType="application/vnd.openxmlformats-officedocument.drawingml.chart+xml"/>
  <Override PartName="/ppt/charts/style24.xml" ContentType="application/vnd.ms-office.chartstyle+xml"/>
  <Override PartName="/ppt/charts/colors24.xml" ContentType="application/vnd.ms-office.chartcolorstyle+xml"/>
  <Override PartName="/ppt/charts/chart25.xml" ContentType="application/vnd.openxmlformats-officedocument.drawingml.chart+xml"/>
  <Override PartName="/ppt/charts/style25.xml" ContentType="application/vnd.ms-office.chartstyle+xml"/>
  <Override PartName="/ppt/charts/colors25.xml" ContentType="application/vnd.ms-office.chartcolorstyle+xml"/>
  <Override PartName="/ppt/charts/chart26.xml" ContentType="application/vnd.openxmlformats-officedocument.drawingml.chart+xml"/>
  <Override PartName="/ppt/charts/style26.xml" ContentType="application/vnd.ms-office.chartstyle+xml"/>
  <Override PartName="/ppt/charts/colors26.xml" ContentType="application/vnd.ms-office.chartcolorstyle+xml"/>
  <Override PartName="/ppt/charts/chart27.xml" ContentType="application/vnd.openxmlformats-officedocument.drawingml.chart+xml"/>
  <Override PartName="/ppt/charts/style27.xml" ContentType="application/vnd.ms-office.chartstyle+xml"/>
  <Override PartName="/ppt/charts/colors27.xml" ContentType="application/vnd.ms-office.chartcolorstyle+xml"/>
  <Override PartName="/ppt/charts/chart28.xml" ContentType="application/vnd.openxmlformats-officedocument.drawingml.chart+xml"/>
  <Override PartName="/ppt/charts/style28.xml" ContentType="application/vnd.ms-office.chartstyle+xml"/>
  <Override PartName="/ppt/charts/colors28.xml" ContentType="application/vnd.ms-office.chartcolorstyle+xml"/>
  <Override PartName="/ppt/charts/chart29.xml" ContentType="application/vnd.openxmlformats-officedocument.drawingml.chart+xml"/>
  <Override PartName="/ppt/charts/style29.xml" ContentType="application/vnd.ms-office.chartstyle+xml"/>
  <Override PartName="/ppt/charts/colors29.xml" ContentType="application/vnd.ms-office.chartcolorstyle+xml"/>
  <Override PartName="/ppt/charts/chart30.xml" ContentType="application/vnd.openxmlformats-officedocument.drawingml.chart+xml"/>
  <Override PartName="/ppt/charts/style30.xml" ContentType="application/vnd.ms-office.chartstyle+xml"/>
  <Override PartName="/ppt/charts/colors30.xml" ContentType="application/vnd.ms-office.chartcolorstyle+xml"/>
  <Override PartName="/ppt/notesSlides/notesSlide3.xml" ContentType="application/vnd.openxmlformats-officedocument.presentationml.notesSlide+xml"/>
  <Override PartName="/ppt/charts/chart31.xml" ContentType="application/vnd.openxmlformats-officedocument.drawingml.chart+xml"/>
  <Override PartName="/ppt/charts/style31.xml" ContentType="application/vnd.ms-office.chartstyle+xml"/>
  <Override PartName="/ppt/charts/colors31.xml" ContentType="application/vnd.ms-office.chartcolorstyle+xml"/>
  <Override PartName="/ppt/charts/chart32.xml" ContentType="application/vnd.openxmlformats-officedocument.drawingml.chart+xml"/>
  <Override PartName="/ppt/charts/style32.xml" ContentType="application/vnd.ms-office.chartstyle+xml"/>
  <Override PartName="/ppt/charts/colors32.xml" ContentType="application/vnd.ms-office.chartcolorstyle+xml"/>
  <Override PartName="/ppt/charts/chart33.xml" ContentType="application/vnd.openxmlformats-officedocument.drawingml.chart+xml"/>
  <Override PartName="/ppt/charts/style33.xml" ContentType="application/vnd.ms-office.chartstyle+xml"/>
  <Override PartName="/ppt/charts/colors33.xml" ContentType="application/vnd.ms-office.chartcolorstyle+xml"/>
  <Override PartName="/ppt/charts/chart34.xml" ContentType="application/vnd.openxmlformats-officedocument.drawingml.chart+xml"/>
  <Override PartName="/ppt/charts/style34.xml" ContentType="application/vnd.ms-office.chartstyle+xml"/>
  <Override PartName="/ppt/charts/colors34.xml" ContentType="application/vnd.ms-office.chartcolorstyle+xml"/>
  <Override PartName="/ppt/charts/chart35.xml" ContentType="application/vnd.openxmlformats-officedocument.drawingml.chart+xml"/>
  <Override PartName="/ppt/theme/themeOverride1.xml" ContentType="application/vnd.openxmlformats-officedocument.themeOverride+xml"/>
  <Override PartName="/ppt/charts/chart36.xml" ContentType="application/vnd.openxmlformats-officedocument.drawingml.chart+xml"/>
  <Override PartName="/ppt/charts/style35.xml" ContentType="application/vnd.ms-office.chartstyle+xml"/>
  <Override PartName="/ppt/charts/colors35.xml" ContentType="application/vnd.ms-office.chartcolorstyle+xml"/>
  <Override PartName="/ppt/charts/chart37.xml" ContentType="application/vnd.openxmlformats-officedocument.drawingml.chart+xml"/>
  <Override PartName="/ppt/charts/style36.xml" ContentType="application/vnd.ms-office.chartstyle+xml"/>
  <Override PartName="/ppt/charts/colors36.xml" ContentType="application/vnd.ms-office.chartcolorstyle+xml"/>
  <Override PartName="/ppt/charts/chart38.xml" ContentType="application/vnd.openxmlformats-officedocument.drawingml.chart+xml"/>
  <Override PartName="/ppt/charts/style37.xml" ContentType="application/vnd.ms-office.chartstyle+xml"/>
  <Override PartName="/ppt/charts/colors37.xml" ContentType="application/vnd.ms-office.chartcolorstyle+xml"/>
  <Override PartName="/ppt/charts/chart39.xml" ContentType="application/vnd.openxmlformats-officedocument.drawingml.chart+xml"/>
  <Override PartName="/ppt/charts/style38.xml" ContentType="application/vnd.ms-office.chartstyle+xml"/>
  <Override PartName="/ppt/charts/colors38.xml" ContentType="application/vnd.ms-office.chartcolorstyle+xml"/>
  <Override PartName="/ppt/charts/chart40.xml" ContentType="application/vnd.openxmlformats-officedocument.drawingml.chart+xml"/>
  <Override PartName="/ppt/charts/style39.xml" ContentType="application/vnd.ms-office.chartstyle+xml"/>
  <Override PartName="/ppt/charts/colors39.xml" ContentType="application/vnd.ms-office.chartcolorstyle+xml"/>
  <Override PartName="/ppt/notesSlides/notesSlide4.xml" ContentType="application/vnd.openxmlformats-officedocument.presentationml.notesSlide+xml"/>
  <Override PartName="/ppt/charts/chart41.xml" ContentType="application/vnd.openxmlformats-officedocument.drawingml.chart+xml"/>
  <Override PartName="/ppt/charts/style40.xml" ContentType="application/vnd.ms-office.chartstyle+xml"/>
  <Override PartName="/ppt/charts/colors40.xml" ContentType="application/vnd.ms-office.chartcolorstyle+xml"/>
  <Override PartName="/ppt/charts/chart42.xml" ContentType="application/vnd.openxmlformats-officedocument.drawingml.chart+xml"/>
  <Override PartName="/ppt/charts/style41.xml" ContentType="application/vnd.ms-office.chartstyle+xml"/>
  <Override PartName="/ppt/charts/colors41.xml" ContentType="application/vnd.ms-office.chartcolorstyl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95"/>
  </p:sldMasterIdLst>
  <p:notesMasterIdLst>
    <p:notesMasterId r:id="rId146"/>
  </p:notesMasterIdLst>
  <p:sldIdLst>
    <p:sldId id="256" r:id="rId96"/>
    <p:sldId id="447" r:id="rId97"/>
    <p:sldId id="495" r:id="rId98"/>
    <p:sldId id="480" r:id="rId99"/>
    <p:sldId id="509" r:id="rId100"/>
    <p:sldId id="510" r:id="rId101"/>
    <p:sldId id="442" r:id="rId102"/>
    <p:sldId id="324" r:id="rId103"/>
    <p:sldId id="325" r:id="rId104"/>
    <p:sldId id="441" r:id="rId105"/>
    <p:sldId id="462" r:id="rId106"/>
    <p:sldId id="461" r:id="rId107"/>
    <p:sldId id="365" r:id="rId108"/>
    <p:sldId id="350" r:id="rId109"/>
    <p:sldId id="444" r:id="rId110"/>
    <p:sldId id="465" r:id="rId111"/>
    <p:sldId id="511" r:id="rId112"/>
    <p:sldId id="316" r:id="rId113"/>
    <p:sldId id="512" r:id="rId114"/>
    <p:sldId id="301" r:id="rId115"/>
    <p:sldId id="513" r:id="rId116"/>
    <p:sldId id="318" r:id="rId117"/>
    <p:sldId id="514" r:id="rId118"/>
    <p:sldId id="319" r:id="rId119"/>
    <p:sldId id="515" r:id="rId120"/>
    <p:sldId id="516" r:id="rId121"/>
    <p:sldId id="344" r:id="rId122"/>
    <p:sldId id="439" r:id="rId123"/>
    <p:sldId id="475" r:id="rId124"/>
    <p:sldId id="476" r:id="rId125"/>
    <p:sldId id="477" r:id="rId126"/>
    <p:sldId id="478" r:id="rId127"/>
    <p:sldId id="479" r:id="rId128"/>
    <p:sldId id="345" r:id="rId129"/>
    <p:sldId id="328" r:id="rId130"/>
    <p:sldId id="329" r:id="rId131"/>
    <p:sldId id="450" r:id="rId132"/>
    <p:sldId id="425" r:id="rId133"/>
    <p:sldId id="346" r:id="rId134"/>
    <p:sldId id="430" r:id="rId135"/>
    <p:sldId id="428" r:id="rId136"/>
    <p:sldId id="429" r:id="rId137"/>
    <p:sldId id="503" r:id="rId138"/>
    <p:sldId id="451" r:id="rId139"/>
    <p:sldId id="452" r:id="rId140"/>
    <p:sldId id="453" r:id="rId141"/>
    <p:sldId id="454" r:id="rId142"/>
    <p:sldId id="456" r:id="rId143"/>
    <p:sldId id="458" r:id="rId144"/>
    <p:sldId id="459" r:id="rId145"/>
  </p:sldIdLst>
  <p:sldSz cx="9144000" cy="5143500" type="screen16x9"/>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597" userDrawn="1">
          <p15:clr>
            <a:srgbClr val="A4A3A4"/>
          </p15:clr>
        </p15:guide>
        <p15:guide id="2" pos="2880"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BE3B701D-8909-FF61-FECD-C2BAA0B4CFE3}" name="Hinz, Susanne" initials="SH" userId="S::Susanne.Hinz@dvgw.de::2925bd0e-3c65-4f38-8e4f-903685200d95" providerId="AD"/>
  <p188:author id="{3B1E4C32-9B99-9CD8-60D5-042D9684128F}" name="Hein, Andreas" initials="AH" userId="S::a.hein@iww-online.de::271423b8-618f-47df-a711-6c0a9caa8b54" providerId="AD"/>
  <p188:author id="{176FA06B-0D6A-138E-69F3-D34729645F63}" name="Ulf Merkel" initials="UM" userId="S::ulf.merkel@prolytics-mr.de::dfda4096-e4d0-45a4-b57c-597cdfd3ec49" providerId="AD"/>
  <p188:author id="{5B7A0F81-CC23-5A5C-A3A7-11CAF5BBB2C7}" name="Kathrin Scholz" initials="KS" userId="S::kathrin.scholz@mehrwert.de::24807c05-91e7-41a6-8343-2d6c79458445"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BC300"/>
    <a:srgbClr val="FF4747"/>
    <a:srgbClr val="73BE73"/>
    <a:srgbClr val="FFE1E1"/>
    <a:srgbClr val="FFEFEF"/>
    <a:srgbClr val="FFD5D5"/>
    <a:srgbClr val="FFB3B3"/>
    <a:srgbClr val="FF6565"/>
    <a:srgbClr val="87C306"/>
    <a:srgbClr val="EEF5E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CCEC178-A6FC-A03E-4996-4BDCAED694C0}" v="12" dt="2026-07-24T06:38:46.880"/>
  </p1510:revLst>
</p1510:revInfo>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ittlere Formatvorlag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1E4AEA4-8DFA-4A89-87EB-49C32662AFE0}" styleName="Mittlere Formatvorlage 2 - Akz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ittlere Formatvorlage 2 - Akz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Mittlere Formatvorlage 2 - Akz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Mittlere Formatvorlage 2 - Akz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93296810-A885-4BE3-A3E7-6D5BEEA58F35}" styleName="Mittlere Formatvorlage 2 - Akz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2A488322-F2BA-4B5B-9748-0D474271808F}" styleName="Mittlere Formatvorlage 3 - Akzent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 styleId="{74C1A8A3-306A-4EB7-A6B1-4F7E0EB9C5D6}" styleName="Mittlere Formatvorlage 3 - Akzent 5">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5"/>
          </a:solidFill>
        </a:fill>
      </a:tcStyle>
    </a:lastCol>
    <a:firstCol>
      <a:tcTxStyle b="on">
        <a:fontRef idx="minor">
          <a:scrgbClr r="0" g="0" b="0"/>
        </a:fontRef>
        <a:schemeClr val="lt1"/>
      </a:tcTxStyle>
      <a:tcStyle>
        <a:tcBdr/>
        <a:fill>
          <a:solidFill>
            <a:schemeClr val="accent5"/>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5"/>
          </a:solidFill>
        </a:fill>
      </a:tcStyle>
    </a:firstRow>
  </a:tblStyle>
  <a:tblStyle styleId="{EB9631B5-78F2-41C9-869B-9F39066F8104}" styleName="Mittlere Formatvorlage 3 - Akzent 4">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4"/>
          </a:solidFill>
        </a:fill>
      </a:tcStyle>
    </a:lastCol>
    <a:firstCol>
      <a:tcTxStyle b="on">
        <a:fontRef idx="minor">
          <a:scrgbClr r="0" g="0" b="0"/>
        </a:fontRef>
        <a:schemeClr val="lt1"/>
      </a:tcTxStyle>
      <a:tcStyle>
        <a:tcBdr/>
        <a:fill>
          <a:solidFill>
            <a:schemeClr val="accent4"/>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4"/>
          </a:solidFill>
        </a:fill>
      </a:tcStyle>
    </a:firstRow>
  </a:tblStyle>
  <a:tblStyle styleId="{6E25E649-3F16-4E02-A733-19D2CDBF48F0}" styleName="Mittlere Formatvorlage 3 - Akz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8EC20E35-A176-4012-BC5E-935CFFF8708E}" styleName="Mittlere Formatvorlag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5202B0CA-FC54-4496-8BCA-5EF66A818D29}" styleName="Dunkle Formatvorlage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dk1">
              <a:tint val="20000"/>
            </a:schemeClr>
          </a:solidFill>
        </a:fill>
      </a:tcStyle>
    </a:lastRow>
    <a:firstRow>
      <a:tcTxStyle b="on">
        <a:fontRef idx="minor">
          <a:scrgbClr r="0" g="0" b="0"/>
        </a:fontRef>
        <a:schemeClr val="lt1"/>
      </a:tcTxStyle>
      <a:tcStyle>
        <a:tcBdr/>
        <a:fill>
          <a:solidFill>
            <a:schemeClr val="dk1"/>
          </a:solidFill>
        </a:fill>
      </a:tcStyle>
    </a:firstRow>
  </a:tblStyle>
  <a:tblStyle styleId="{E929F9F4-4A8F-4326-A1B4-22849713DDAB}" styleName="Dunkle Formatvorlage 1 - Akzent 4">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4"/>
          </a:solidFill>
        </a:fill>
      </a:tcStyle>
    </a:wholeTbl>
    <a:band1H>
      <a:tcStyle>
        <a:tcBdr/>
        <a:fill>
          <a:solidFill>
            <a:schemeClr val="accent4">
              <a:shade val="60000"/>
            </a:schemeClr>
          </a:solidFill>
        </a:fill>
      </a:tcStyle>
    </a:band1H>
    <a:band1V>
      <a:tcStyle>
        <a:tcBdr/>
        <a:fill>
          <a:solidFill>
            <a:schemeClr val="accent4">
              <a:shade val="60000"/>
            </a:schemeClr>
          </a:solidFill>
        </a:fill>
      </a:tcStyle>
    </a:band1V>
    <a:lastCol>
      <a:tcTxStyle b="on"/>
      <a:tcStyle>
        <a:tcBdr>
          <a:left>
            <a:ln w="25400" cmpd="sng">
              <a:solidFill>
                <a:schemeClr val="lt1"/>
              </a:solidFill>
            </a:ln>
          </a:left>
        </a:tcBdr>
        <a:fill>
          <a:solidFill>
            <a:schemeClr val="accent4">
              <a:shade val="60000"/>
            </a:schemeClr>
          </a:solidFill>
        </a:fill>
      </a:tcStyle>
    </a:lastCol>
    <a:firstCol>
      <a:tcTxStyle b="on"/>
      <a:tcStyle>
        <a:tcBdr>
          <a:right>
            <a:ln w="25400" cmpd="sng">
              <a:solidFill>
                <a:schemeClr val="lt1"/>
              </a:solidFill>
            </a:ln>
          </a:right>
        </a:tcBdr>
        <a:fill>
          <a:solidFill>
            <a:schemeClr val="accent4">
              <a:shade val="60000"/>
            </a:schemeClr>
          </a:solidFill>
        </a:fill>
      </a:tcStyle>
    </a:firstCol>
    <a:lastRow>
      <a:tcTxStyle b="on"/>
      <a:tcStyle>
        <a:tcBdr>
          <a:top>
            <a:ln w="25400" cmpd="sng">
              <a:solidFill>
                <a:schemeClr val="lt1"/>
              </a:solidFill>
            </a:ln>
          </a:top>
        </a:tcBdr>
        <a:fill>
          <a:solidFill>
            <a:schemeClr val="accent4">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7E9639D4-E3E2-4D34-9284-5A2195B3D0D7}" styleName="Helle Formatvorlag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793D81CF-94F2-401A-BA57-92F5A7B2D0C5}" styleName="Mittlere Formatvorlag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7498" autoAdjust="0"/>
    <p:restoredTop sz="97382" autoAdjust="0"/>
  </p:normalViewPr>
  <p:slideViewPr>
    <p:cSldViewPr snapToGrid="0" showGuides="1">
      <p:cViewPr varScale="1">
        <p:scale>
          <a:sx n="156" d="100"/>
          <a:sy n="156" d="100"/>
        </p:scale>
        <p:origin x="150" y="804"/>
      </p:cViewPr>
      <p:guideLst>
        <p:guide orient="horz" pos="1597"/>
        <p:guide pos="2880"/>
      </p:guideLst>
    </p:cSldViewPr>
  </p:slideViewPr>
  <p:outlineViewPr>
    <p:cViewPr>
      <p:scale>
        <a:sx n="33" d="100"/>
        <a:sy n="33" d="100"/>
      </p:scale>
      <p:origin x="0" y="-45054"/>
    </p:cViewPr>
  </p:outlineViewPr>
  <p:notesTextViewPr>
    <p:cViewPr>
      <p:scale>
        <a:sx n="1" d="1"/>
        <a:sy n="1" d="1"/>
      </p:scale>
      <p:origin x="0" y="0"/>
    </p:cViewPr>
  </p:notesTextViewPr>
  <p:sorterViewPr>
    <p:cViewPr>
      <p:scale>
        <a:sx n="200" d="100"/>
        <a:sy n="200" d="100"/>
      </p:scale>
      <p:origin x="0" y="0"/>
    </p:cViewPr>
  </p:sorter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22.xml"/><Relationship Id="rId21" Type="http://schemas.openxmlformats.org/officeDocument/2006/relationships/customXml" Target="../customXml/item21.xml"/><Relationship Id="rId42" Type="http://schemas.openxmlformats.org/officeDocument/2006/relationships/customXml" Target="../customXml/item42.xml"/><Relationship Id="rId63" Type="http://schemas.openxmlformats.org/officeDocument/2006/relationships/customXml" Target="../customXml/item63.xml"/><Relationship Id="rId84" Type="http://schemas.openxmlformats.org/officeDocument/2006/relationships/customXml" Target="../customXml/item84.xml"/><Relationship Id="rId138" Type="http://schemas.openxmlformats.org/officeDocument/2006/relationships/slide" Target="slides/slide43.xml"/><Relationship Id="rId107" Type="http://schemas.openxmlformats.org/officeDocument/2006/relationships/slide" Target="slides/slide12.xml"/><Relationship Id="rId11" Type="http://schemas.openxmlformats.org/officeDocument/2006/relationships/customXml" Target="../customXml/item11.xml"/><Relationship Id="rId32" Type="http://schemas.openxmlformats.org/officeDocument/2006/relationships/customXml" Target="../customXml/item32.xml"/><Relationship Id="rId53" Type="http://schemas.openxmlformats.org/officeDocument/2006/relationships/customXml" Target="../customXml/item53.xml"/><Relationship Id="rId74" Type="http://schemas.openxmlformats.org/officeDocument/2006/relationships/customXml" Target="../customXml/item74.xml"/><Relationship Id="rId128" Type="http://schemas.openxmlformats.org/officeDocument/2006/relationships/slide" Target="slides/slide33.xml"/><Relationship Id="rId149" Type="http://schemas.openxmlformats.org/officeDocument/2006/relationships/theme" Target="theme/theme1.xml"/><Relationship Id="rId5" Type="http://schemas.openxmlformats.org/officeDocument/2006/relationships/customXml" Target="../customXml/item5.xml"/><Relationship Id="rId95" Type="http://schemas.openxmlformats.org/officeDocument/2006/relationships/slideMaster" Target="slideMasters/slideMaster1.xml"/><Relationship Id="rId22" Type="http://schemas.openxmlformats.org/officeDocument/2006/relationships/customXml" Target="../customXml/item22.xml"/><Relationship Id="rId27" Type="http://schemas.openxmlformats.org/officeDocument/2006/relationships/customXml" Target="../customXml/item27.xml"/><Relationship Id="rId43" Type="http://schemas.openxmlformats.org/officeDocument/2006/relationships/customXml" Target="../customXml/item43.xml"/><Relationship Id="rId48" Type="http://schemas.openxmlformats.org/officeDocument/2006/relationships/customXml" Target="../customXml/item48.xml"/><Relationship Id="rId64" Type="http://schemas.openxmlformats.org/officeDocument/2006/relationships/customXml" Target="../customXml/item64.xml"/><Relationship Id="rId69" Type="http://schemas.openxmlformats.org/officeDocument/2006/relationships/customXml" Target="../customXml/item69.xml"/><Relationship Id="rId113" Type="http://schemas.openxmlformats.org/officeDocument/2006/relationships/slide" Target="slides/slide18.xml"/><Relationship Id="rId118" Type="http://schemas.openxmlformats.org/officeDocument/2006/relationships/slide" Target="slides/slide23.xml"/><Relationship Id="rId134" Type="http://schemas.openxmlformats.org/officeDocument/2006/relationships/slide" Target="slides/slide39.xml"/><Relationship Id="rId139" Type="http://schemas.openxmlformats.org/officeDocument/2006/relationships/slide" Target="slides/slide44.xml"/><Relationship Id="rId80" Type="http://schemas.openxmlformats.org/officeDocument/2006/relationships/customXml" Target="../customXml/item80.xml"/><Relationship Id="rId85" Type="http://schemas.openxmlformats.org/officeDocument/2006/relationships/customXml" Target="../customXml/item85.xml"/><Relationship Id="rId150" Type="http://schemas.openxmlformats.org/officeDocument/2006/relationships/tableStyles" Target="tableStyles.xml"/><Relationship Id="rId12" Type="http://schemas.openxmlformats.org/officeDocument/2006/relationships/customXml" Target="../customXml/item12.xml"/><Relationship Id="rId17" Type="http://schemas.openxmlformats.org/officeDocument/2006/relationships/customXml" Target="../customXml/item17.xml"/><Relationship Id="rId33" Type="http://schemas.openxmlformats.org/officeDocument/2006/relationships/customXml" Target="../customXml/item33.xml"/><Relationship Id="rId38" Type="http://schemas.openxmlformats.org/officeDocument/2006/relationships/customXml" Target="../customXml/item38.xml"/><Relationship Id="rId59" Type="http://schemas.openxmlformats.org/officeDocument/2006/relationships/customXml" Target="../customXml/item59.xml"/><Relationship Id="rId103" Type="http://schemas.openxmlformats.org/officeDocument/2006/relationships/slide" Target="slides/slide8.xml"/><Relationship Id="rId108" Type="http://schemas.openxmlformats.org/officeDocument/2006/relationships/slide" Target="slides/slide13.xml"/><Relationship Id="rId124" Type="http://schemas.openxmlformats.org/officeDocument/2006/relationships/slide" Target="slides/slide29.xml"/><Relationship Id="rId129" Type="http://schemas.openxmlformats.org/officeDocument/2006/relationships/slide" Target="slides/slide34.xml"/><Relationship Id="rId54" Type="http://schemas.openxmlformats.org/officeDocument/2006/relationships/customXml" Target="../customXml/item54.xml"/><Relationship Id="rId70" Type="http://schemas.openxmlformats.org/officeDocument/2006/relationships/customXml" Target="../customXml/item70.xml"/><Relationship Id="rId75" Type="http://schemas.openxmlformats.org/officeDocument/2006/relationships/customXml" Target="../customXml/item75.xml"/><Relationship Id="rId91" Type="http://schemas.openxmlformats.org/officeDocument/2006/relationships/customXml" Target="../customXml/item91.xml"/><Relationship Id="rId96" Type="http://schemas.openxmlformats.org/officeDocument/2006/relationships/slide" Target="slides/slide1.xml"/><Relationship Id="rId140" Type="http://schemas.openxmlformats.org/officeDocument/2006/relationships/slide" Target="slides/slide45.xml"/><Relationship Id="rId145" Type="http://schemas.openxmlformats.org/officeDocument/2006/relationships/slide" Target="slides/slide50.xml"/><Relationship Id="rId1" Type="http://schemas.openxmlformats.org/officeDocument/2006/relationships/customXml" Target="../customXml/item1.xml"/><Relationship Id="rId6" Type="http://schemas.openxmlformats.org/officeDocument/2006/relationships/customXml" Target="../customXml/item6.xml"/><Relationship Id="rId23" Type="http://schemas.openxmlformats.org/officeDocument/2006/relationships/customXml" Target="../customXml/item23.xml"/><Relationship Id="rId28" Type="http://schemas.openxmlformats.org/officeDocument/2006/relationships/customXml" Target="../customXml/item28.xml"/><Relationship Id="rId49" Type="http://schemas.openxmlformats.org/officeDocument/2006/relationships/customXml" Target="../customXml/item49.xml"/><Relationship Id="rId114" Type="http://schemas.openxmlformats.org/officeDocument/2006/relationships/slide" Target="slides/slide19.xml"/><Relationship Id="rId119" Type="http://schemas.openxmlformats.org/officeDocument/2006/relationships/slide" Target="slides/slide24.xml"/><Relationship Id="rId44" Type="http://schemas.openxmlformats.org/officeDocument/2006/relationships/customXml" Target="../customXml/item44.xml"/><Relationship Id="rId60" Type="http://schemas.openxmlformats.org/officeDocument/2006/relationships/customXml" Target="../customXml/item60.xml"/><Relationship Id="rId65" Type="http://schemas.openxmlformats.org/officeDocument/2006/relationships/customXml" Target="../customXml/item65.xml"/><Relationship Id="rId81" Type="http://schemas.openxmlformats.org/officeDocument/2006/relationships/customXml" Target="../customXml/item81.xml"/><Relationship Id="rId86" Type="http://schemas.openxmlformats.org/officeDocument/2006/relationships/customXml" Target="../customXml/item86.xml"/><Relationship Id="rId130" Type="http://schemas.openxmlformats.org/officeDocument/2006/relationships/slide" Target="slides/slide35.xml"/><Relationship Id="rId135" Type="http://schemas.openxmlformats.org/officeDocument/2006/relationships/slide" Target="slides/slide40.xml"/><Relationship Id="rId151" Type="http://schemas.microsoft.com/office/2016/11/relationships/changesInfo" Target="changesInfos/changesInfo1.xml"/><Relationship Id="rId13" Type="http://schemas.openxmlformats.org/officeDocument/2006/relationships/customXml" Target="../customXml/item13.xml"/><Relationship Id="rId18" Type="http://schemas.openxmlformats.org/officeDocument/2006/relationships/customXml" Target="../customXml/item18.xml"/><Relationship Id="rId39" Type="http://schemas.openxmlformats.org/officeDocument/2006/relationships/customXml" Target="../customXml/item39.xml"/><Relationship Id="rId109" Type="http://schemas.openxmlformats.org/officeDocument/2006/relationships/slide" Target="slides/slide14.xml"/><Relationship Id="rId34" Type="http://schemas.openxmlformats.org/officeDocument/2006/relationships/customXml" Target="../customXml/item34.xml"/><Relationship Id="rId50" Type="http://schemas.openxmlformats.org/officeDocument/2006/relationships/customXml" Target="../customXml/item50.xml"/><Relationship Id="rId55" Type="http://schemas.openxmlformats.org/officeDocument/2006/relationships/customXml" Target="../customXml/item55.xml"/><Relationship Id="rId76" Type="http://schemas.openxmlformats.org/officeDocument/2006/relationships/customXml" Target="../customXml/item76.xml"/><Relationship Id="rId97" Type="http://schemas.openxmlformats.org/officeDocument/2006/relationships/slide" Target="slides/slide2.xml"/><Relationship Id="rId104" Type="http://schemas.openxmlformats.org/officeDocument/2006/relationships/slide" Target="slides/slide9.xml"/><Relationship Id="rId120" Type="http://schemas.openxmlformats.org/officeDocument/2006/relationships/slide" Target="slides/slide25.xml"/><Relationship Id="rId125" Type="http://schemas.openxmlformats.org/officeDocument/2006/relationships/slide" Target="slides/slide30.xml"/><Relationship Id="rId141" Type="http://schemas.openxmlformats.org/officeDocument/2006/relationships/slide" Target="slides/slide46.xml"/><Relationship Id="rId146" Type="http://schemas.openxmlformats.org/officeDocument/2006/relationships/notesMaster" Target="notesMasters/notesMaster1.xml"/><Relationship Id="rId7" Type="http://schemas.openxmlformats.org/officeDocument/2006/relationships/customXml" Target="../customXml/item7.xml"/><Relationship Id="rId71" Type="http://schemas.openxmlformats.org/officeDocument/2006/relationships/customXml" Target="../customXml/item71.xml"/><Relationship Id="rId92" Type="http://schemas.openxmlformats.org/officeDocument/2006/relationships/customXml" Target="../customXml/item92.xml"/><Relationship Id="rId2" Type="http://schemas.openxmlformats.org/officeDocument/2006/relationships/customXml" Target="../customXml/item2.xml"/><Relationship Id="rId29" Type="http://schemas.openxmlformats.org/officeDocument/2006/relationships/customXml" Target="../customXml/item29.xml"/><Relationship Id="rId24" Type="http://schemas.openxmlformats.org/officeDocument/2006/relationships/customXml" Target="../customXml/item24.xml"/><Relationship Id="rId40" Type="http://schemas.openxmlformats.org/officeDocument/2006/relationships/customXml" Target="../customXml/item40.xml"/><Relationship Id="rId45" Type="http://schemas.openxmlformats.org/officeDocument/2006/relationships/customXml" Target="../customXml/item45.xml"/><Relationship Id="rId66" Type="http://schemas.openxmlformats.org/officeDocument/2006/relationships/customXml" Target="../customXml/item66.xml"/><Relationship Id="rId87" Type="http://schemas.openxmlformats.org/officeDocument/2006/relationships/customXml" Target="../customXml/item87.xml"/><Relationship Id="rId110" Type="http://schemas.openxmlformats.org/officeDocument/2006/relationships/slide" Target="slides/slide15.xml"/><Relationship Id="rId115" Type="http://schemas.openxmlformats.org/officeDocument/2006/relationships/slide" Target="slides/slide20.xml"/><Relationship Id="rId131" Type="http://schemas.openxmlformats.org/officeDocument/2006/relationships/slide" Target="slides/slide36.xml"/><Relationship Id="rId136" Type="http://schemas.openxmlformats.org/officeDocument/2006/relationships/slide" Target="slides/slide41.xml"/><Relationship Id="rId61" Type="http://schemas.openxmlformats.org/officeDocument/2006/relationships/customXml" Target="../customXml/item61.xml"/><Relationship Id="rId82" Type="http://schemas.openxmlformats.org/officeDocument/2006/relationships/customXml" Target="../customXml/item82.xml"/><Relationship Id="rId152" Type="http://schemas.microsoft.com/office/2015/10/relationships/revisionInfo" Target="revisionInfo.xml"/><Relationship Id="rId19" Type="http://schemas.openxmlformats.org/officeDocument/2006/relationships/customXml" Target="../customXml/item19.xml"/><Relationship Id="rId14" Type="http://schemas.openxmlformats.org/officeDocument/2006/relationships/customXml" Target="../customXml/item14.xml"/><Relationship Id="rId30" Type="http://schemas.openxmlformats.org/officeDocument/2006/relationships/customXml" Target="../customXml/item30.xml"/><Relationship Id="rId35" Type="http://schemas.openxmlformats.org/officeDocument/2006/relationships/customXml" Target="../customXml/item35.xml"/><Relationship Id="rId56" Type="http://schemas.openxmlformats.org/officeDocument/2006/relationships/customXml" Target="../customXml/item56.xml"/><Relationship Id="rId77" Type="http://schemas.openxmlformats.org/officeDocument/2006/relationships/customXml" Target="../customXml/item77.xml"/><Relationship Id="rId100" Type="http://schemas.openxmlformats.org/officeDocument/2006/relationships/slide" Target="slides/slide5.xml"/><Relationship Id="rId105" Type="http://schemas.openxmlformats.org/officeDocument/2006/relationships/slide" Target="slides/slide10.xml"/><Relationship Id="rId126" Type="http://schemas.openxmlformats.org/officeDocument/2006/relationships/slide" Target="slides/slide31.xml"/><Relationship Id="rId147" Type="http://schemas.openxmlformats.org/officeDocument/2006/relationships/presProps" Target="presProps.xml"/><Relationship Id="rId8" Type="http://schemas.openxmlformats.org/officeDocument/2006/relationships/customXml" Target="../customXml/item8.xml"/><Relationship Id="rId51" Type="http://schemas.openxmlformats.org/officeDocument/2006/relationships/customXml" Target="../customXml/item51.xml"/><Relationship Id="rId72" Type="http://schemas.openxmlformats.org/officeDocument/2006/relationships/customXml" Target="../customXml/item72.xml"/><Relationship Id="rId93" Type="http://schemas.openxmlformats.org/officeDocument/2006/relationships/customXml" Target="../customXml/item93.xml"/><Relationship Id="rId98" Type="http://schemas.openxmlformats.org/officeDocument/2006/relationships/slide" Target="slides/slide3.xml"/><Relationship Id="rId121" Type="http://schemas.openxmlformats.org/officeDocument/2006/relationships/slide" Target="slides/slide26.xml"/><Relationship Id="rId142" Type="http://schemas.openxmlformats.org/officeDocument/2006/relationships/slide" Target="slides/slide47.xml"/><Relationship Id="rId3" Type="http://schemas.openxmlformats.org/officeDocument/2006/relationships/customXml" Target="../customXml/item3.xml"/><Relationship Id="rId25" Type="http://schemas.openxmlformats.org/officeDocument/2006/relationships/customXml" Target="../customXml/item25.xml"/><Relationship Id="rId46" Type="http://schemas.openxmlformats.org/officeDocument/2006/relationships/customXml" Target="../customXml/item46.xml"/><Relationship Id="rId67" Type="http://schemas.openxmlformats.org/officeDocument/2006/relationships/customXml" Target="../customXml/item67.xml"/><Relationship Id="rId116" Type="http://schemas.openxmlformats.org/officeDocument/2006/relationships/slide" Target="slides/slide21.xml"/><Relationship Id="rId137" Type="http://schemas.openxmlformats.org/officeDocument/2006/relationships/slide" Target="slides/slide42.xml"/><Relationship Id="rId20" Type="http://schemas.openxmlformats.org/officeDocument/2006/relationships/customXml" Target="../customXml/item20.xml"/><Relationship Id="rId41" Type="http://schemas.openxmlformats.org/officeDocument/2006/relationships/customXml" Target="../customXml/item41.xml"/><Relationship Id="rId62" Type="http://schemas.openxmlformats.org/officeDocument/2006/relationships/customXml" Target="../customXml/item62.xml"/><Relationship Id="rId83" Type="http://schemas.openxmlformats.org/officeDocument/2006/relationships/customXml" Target="../customXml/item83.xml"/><Relationship Id="rId88" Type="http://schemas.openxmlformats.org/officeDocument/2006/relationships/customXml" Target="../customXml/item88.xml"/><Relationship Id="rId111" Type="http://schemas.openxmlformats.org/officeDocument/2006/relationships/slide" Target="slides/slide16.xml"/><Relationship Id="rId132" Type="http://schemas.openxmlformats.org/officeDocument/2006/relationships/slide" Target="slides/slide37.xml"/><Relationship Id="rId153" Type="http://schemas.microsoft.com/office/2018/10/relationships/authors" Target="authors.xml"/><Relationship Id="rId15" Type="http://schemas.openxmlformats.org/officeDocument/2006/relationships/customXml" Target="../customXml/item15.xml"/><Relationship Id="rId36" Type="http://schemas.openxmlformats.org/officeDocument/2006/relationships/customXml" Target="../customXml/item36.xml"/><Relationship Id="rId57" Type="http://schemas.openxmlformats.org/officeDocument/2006/relationships/customXml" Target="../customXml/item57.xml"/><Relationship Id="rId106" Type="http://schemas.openxmlformats.org/officeDocument/2006/relationships/slide" Target="slides/slide11.xml"/><Relationship Id="rId127" Type="http://schemas.openxmlformats.org/officeDocument/2006/relationships/slide" Target="slides/slide32.xml"/><Relationship Id="rId10" Type="http://schemas.openxmlformats.org/officeDocument/2006/relationships/customXml" Target="../customXml/item10.xml"/><Relationship Id="rId31" Type="http://schemas.openxmlformats.org/officeDocument/2006/relationships/customXml" Target="../customXml/item31.xml"/><Relationship Id="rId52" Type="http://schemas.openxmlformats.org/officeDocument/2006/relationships/customXml" Target="../customXml/item52.xml"/><Relationship Id="rId73" Type="http://schemas.openxmlformats.org/officeDocument/2006/relationships/customXml" Target="../customXml/item73.xml"/><Relationship Id="rId78" Type="http://schemas.openxmlformats.org/officeDocument/2006/relationships/customXml" Target="../customXml/item78.xml"/><Relationship Id="rId94" Type="http://schemas.openxmlformats.org/officeDocument/2006/relationships/customXml" Target="../customXml/item94.xml"/><Relationship Id="rId99" Type="http://schemas.openxmlformats.org/officeDocument/2006/relationships/slide" Target="slides/slide4.xml"/><Relationship Id="rId101" Type="http://schemas.openxmlformats.org/officeDocument/2006/relationships/slide" Target="slides/slide6.xml"/><Relationship Id="rId122" Type="http://schemas.openxmlformats.org/officeDocument/2006/relationships/slide" Target="slides/slide27.xml"/><Relationship Id="rId143" Type="http://schemas.openxmlformats.org/officeDocument/2006/relationships/slide" Target="slides/slide48.xml"/><Relationship Id="rId148" Type="http://schemas.openxmlformats.org/officeDocument/2006/relationships/viewProps" Target="viewProps.xml"/><Relationship Id="rId4" Type="http://schemas.openxmlformats.org/officeDocument/2006/relationships/customXml" Target="../customXml/item4.xml"/><Relationship Id="rId9" Type="http://schemas.openxmlformats.org/officeDocument/2006/relationships/customXml" Target="../customXml/item9.xml"/><Relationship Id="rId26" Type="http://schemas.openxmlformats.org/officeDocument/2006/relationships/customXml" Target="../customXml/item26.xml"/><Relationship Id="rId47" Type="http://schemas.openxmlformats.org/officeDocument/2006/relationships/customXml" Target="../customXml/item47.xml"/><Relationship Id="rId68" Type="http://schemas.openxmlformats.org/officeDocument/2006/relationships/customXml" Target="../customXml/item68.xml"/><Relationship Id="rId89" Type="http://schemas.openxmlformats.org/officeDocument/2006/relationships/customXml" Target="../customXml/item89.xml"/><Relationship Id="rId112" Type="http://schemas.openxmlformats.org/officeDocument/2006/relationships/slide" Target="slides/slide17.xml"/><Relationship Id="rId133" Type="http://schemas.openxmlformats.org/officeDocument/2006/relationships/slide" Target="slides/slide38.xml"/><Relationship Id="rId16" Type="http://schemas.openxmlformats.org/officeDocument/2006/relationships/customXml" Target="../customXml/item16.xml"/><Relationship Id="rId37" Type="http://schemas.openxmlformats.org/officeDocument/2006/relationships/customXml" Target="../customXml/item37.xml"/><Relationship Id="rId58" Type="http://schemas.openxmlformats.org/officeDocument/2006/relationships/customXml" Target="../customXml/item58.xml"/><Relationship Id="rId79" Type="http://schemas.openxmlformats.org/officeDocument/2006/relationships/customXml" Target="../customXml/item79.xml"/><Relationship Id="rId102" Type="http://schemas.openxmlformats.org/officeDocument/2006/relationships/slide" Target="slides/slide7.xml"/><Relationship Id="rId123" Type="http://schemas.openxmlformats.org/officeDocument/2006/relationships/slide" Target="slides/slide28.xml"/><Relationship Id="rId144" Type="http://schemas.openxmlformats.org/officeDocument/2006/relationships/slide" Target="slides/slide49.xml"/><Relationship Id="rId90" Type="http://schemas.openxmlformats.org/officeDocument/2006/relationships/customXml" Target="../customXml/item90.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Niehues, Berthold" userId="S::berthold.niehues@dvgw.de::b296ec60-ec6f-4f6d-8b7e-42ee31cb5a53" providerId="AD" clId="Web-{0CCEC178-A6FC-A03E-4996-4BDCAED694C0}"/>
    <pc:docChg chg="modSld">
      <pc:chgData name="Niehues, Berthold" userId="S::berthold.niehues@dvgw.de::b296ec60-ec6f-4f6d-8b7e-42ee31cb5a53" providerId="AD" clId="Web-{0CCEC178-A6FC-A03E-4996-4BDCAED694C0}" dt="2026-07-24T06:38:46.880" v="5" actId="20577"/>
      <pc:docMkLst>
        <pc:docMk/>
      </pc:docMkLst>
      <pc:sldChg chg="modSp">
        <pc:chgData name="Niehues, Berthold" userId="S::berthold.niehues@dvgw.de::b296ec60-ec6f-4f6d-8b7e-42ee31cb5a53" providerId="AD" clId="Web-{0CCEC178-A6FC-A03E-4996-4BDCAED694C0}" dt="2026-07-24T06:38:46.880" v="5" actId="20577"/>
        <pc:sldMkLst>
          <pc:docMk/>
          <pc:sldMk cId="289756567" sldId="495"/>
        </pc:sldMkLst>
        <pc:spChg chg="mod">
          <ac:chgData name="Niehues, Berthold" userId="S::berthold.niehues@dvgw.de::b296ec60-ec6f-4f6d-8b7e-42ee31cb5a53" providerId="AD" clId="Web-{0CCEC178-A6FC-A03E-4996-4BDCAED694C0}" dt="2026-07-24T06:38:46.880" v="5" actId="20577"/>
          <ac:spMkLst>
            <pc:docMk/>
            <pc:sldMk cId="289756567" sldId="495"/>
            <ac:spMk id="16" creationId="{7503933D-EDA6-26DC-951D-0E00FC06A399}"/>
          </ac:spMkLst>
        </pc:sp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7.xml"/><Relationship Id="rId1" Type="http://schemas.microsoft.com/office/2011/relationships/chartStyle" Target="style17.xml"/></Relationships>
</file>

<file path=ppt/charts/_rels/chart18.xml.rels><?xml version="1.0" encoding="UTF-8" standalone="yes"?>
<Relationships xmlns="http://schemas.openxmlformats.org/package/2006/relationships"><Relationship Id="rId3" Type="http://schemas.openxmlformats.org/officeDocument/2006/relationships/package" Target="../embeddings/Microsoft_Excel_Worksheet17.xlsx"/><Relationship Id="rId2" Type="http://schemas.microsoft.com/office/2011/relationships/chartColorStyle" Target="colors18.xml"/><Relationship Id="rId1" Type="http://schemas.microsoft.com/office/2011/relationships/chartStyle" Target="style18.xml"/></Relationships>
</file>

<file path=ppt/charts/_rels/chart19.xml.rels><?xml version="1.0" encoding="UTF-8" standalone="yes"?>
<Relationships xmlns="http://schemas.openxmlformats.org/package/2006/relationships"><Relationship Id="rId3" Type="http://schemas.openxmlformats.org/officeDocument/2006/relationships/package" Target="../embeddings/Microsoft_Excel_Worksheet18.xlsx"/><Relationship Id="rId2" Type="http://schemas.microsoft.com/office/2011/relationships/chartColorStyle" Target="colors19.xml"/><Relationship Id="rId1" Type="http://schemas.microsoft.com/office/2011/relationships/chartStyle" Target="style19.xml"/></Relationships>
</file>

<file path=ppt/charts/_rels/chart20.xml.rels><?xml version="1.0" encoding="UTF-8" standalone="yes"?>
<Relationships xmlns="http://schemas.openxmlformats.org/package/2006/relationships"><Relationship Id="rId3" Type="http://schemas.openxmlformats.org/officeDocument/2006/relationships/package" Target="../embeddings/Microsoft_Excel_Worksheet19.xlsx"/><Relationship Id="rId2" Type="http://schemas.microsoft.com/office/2011/relationships/chartColorStyle" Target="colors20.xml"/><Relationship Id="rId1" Type="http://schemas.microsoft.com/office/2011/relationships/chartStyle" Target="style20.xml"/></Relationships>
</file>

<file path=ppt/charts/_rels/chart21.xml.rels><?xml version="1.0" encoding="UTF-8" standalone="yes"?>
<Relationships xmlns="http://schemas.openxmlformats.org/package/2006/relationships"><Relationship Id="rId3" Type="http://schemas.openxmlformats.org/officeDocument/2006/relationships/package" Target="../embeddings/Microsoft_Excel_Worksheet20.xlsx"/><Relationship Id="rId2" Type="http://schemas.microsoft.com/office/2011/relationships/chartColorStyle" Target="colors21.xml"/><Relationship Id="rId1" Type="http://schemas.microsoft.com/office/2011/relationships/chartStyle" Target="style21.xml"/></Relationships>
</file>

<file path=ppt/charts/_rels/chart22.xml.rels><?xml version="1.0" encoding="UTF-8" standalone="yes"?>
<Relationships xmlns="http://schemas.openxmlformats.org/package/2006/relationships"><Relationship Id="rId3" Type="http://schemas.openxmlformats.org/officeDocument/2006/relationships/package" Target="../embeddings/Microsoft_Excel_Worksheet21.xlsx"/><Relationship Id="rId2" Type="http://schemas.microsoft.com/office/2011/relationships/chartColorStyle" Target="colors22.xml"/><Relationship Id="rId1" Type="http://schemas.microsoft.com/office/2011/relationships/chartStyle" Target="style22.xml"/></Relationships>
</file>

<file path=ppt/charts/_rels/chart23.xml.rels><?xml version="1.0" encoding="UTF-8" standalone="yes"?>
<Relationships xmlns="http://schemas.openxmlformats.org/package/2006/relationships"><Relationship Id="rId3" Type="http://schemas.openxmlformats.org/officeDocument/2006/relationships/package" Target="../embeddings/Microsoft_Excel_Worksheet22.xlsx"/><Relationship Id="rId2" Type="http://schemas.microsoft.com/office/2011/relationships/chartColorStyle" Target="colors23.xml"/><Relationship Id="rId1" Type="http://schemas.microsoft.com/office/2011/relationships/chartStyle" Target="style23.xml"/></Relationships>
</file>

<file path=ppt/charts/_rels/chart24.xml.rels><?xml version="1.0" encoding="UTF-8" standalone="yes"?>
<Relationships xmlns="http://schemas.openxmlformats.org/package/2006/relationships"><Relationship Id="rId3" Type="http://schemas.openxmlformats.org/officeDocument/2006/relationships/package" Target="../embeddings/Microsoft_Excel_Worksheet23.xlsx"/><Relationship Id="rId2" Type="http://schemas.microsoft.com/office/2011/relationships/chartColorStyle" Target="colors24.xml"/><Relationship Id="rId1" Type="http://schemas.microsoft.com/office/2011/relationships/chartStyle" Target="style24.xml"/></Relationships>
</file>

<file path=ppt/charts/_rels/chart25.xml.rels><?xml version="1.0" encoding="UTF-8" standalone="yes"?>
<Relationships xmlns="http://schemas.openxmlformats.org/package/2006/relationships"><Relationship Id="rId3" Type="http://schemas.openxmlformats.org/officeDocument/2006/relationships/package" Target="../embeddings/Microsoft_Excel_Worksheet24.xlsx"/><Relationship Id="rId2" Type="http://schemas.microsoft.com/office/2011/relationships/chartColorStyle" Target="colors25.xml"/><Relationship Id="rId1" Type="http://schemas.microsoft.com/office/2011/relationships/chartStyle" Target="style25.xml"/></Relationships>
</file>

<file path=ppt/charts/_rels/chart26.xml.rels><?xml version="1.0" encoding="UTF-8" standalone="yes"?>
<Relationships xmlns="http://schemas.openxmlformats.org/package/2006/relationships"><Relationship Id="rId3" Type="http://schemas.openxmlformats.org/officeDocument/2006/relationships/package" Target="../embeddings/Microsoft_Excel_Worksheet25.xlsx"/><Relationship Id="rId2" Type="http://schemas.microsoft.com/office/2011/relationships/chartColorStyle" Target="colors26.xml"/><Relationship Id="rId1" Type="http://schemas.microsoft.com/office/2011/relationships/chartStyle" Target="style26.xml"/></Relationships>
</file>

<file path=ppt/charts/_rels/chart27.xml.rels><?xml version="1.0" encoding="UTF-8" standalone="yes"?>
<Relationships xmlns="http://schemas.openxmlformats.org/package/2006/relationships"><Relationship Id="rId3" Type="http://schemas.openxmlformats.org/officeDocument/2006/relationships/package" Target="../embeddings/Microsoft_Excel_Worksheet26.xlsx"/><Relationship Id="rId2" Type="http://schemas.microsoft.com/office/2011/relationships/chartColorStyle" Target="colors27.xml"/><Relationship Id="rId1" Type="http://schemas.microsoft.com/office/2011/relationships/chartStyle" Target="style27.xml"/></Relationships>
</file>

<file path=ppt/charts/_rels/chart28.xml.rels><?xml version="1.0" encoding="UTF-8" standalone="yes"?>
<Relationships xmlns="http://schemas.openxmlformats.org/package/2006/relationships"><Relationship Id="rId3" Type="http://schemas.openxmlformats.org/officeDocument/2006/relationships/package" Target="../embeddings/Microsoft_Excel_Worksheet27.xlsx"/><Relationship Id="rId2" Type="http://schemas.microsoft.com/office/2011/relationships/chartColorStyle" Target="colors28.xml"/><Relationship Id="rId1" Type="http://schemas.microsoft.com/office/2011/relationships/chartStyle" Target="style28.xml"/></Relationships>
</file>

<file path=ppt/charts/_rels/chart29.xml.rels><?xml version="1.0" encoding="UTF-8" standalone="yes"?>
<Relationships xmlns="http://schemas.openxmlformats.org/package/2006/relationships"><Relationship Id="rId3" Type="http://schemas.openxmlformats.org/officeDocument/2006/relationships/package" Target="../embeddings/Microsoft_Excel_Worksheet28.xlsx"/><Relationship Id="rId2" Type="http://schemas.microsoft.com/office/2011/relationships/chartColorStyle" Target="colors29.xml"/><Relationship Id="rId1" Type="http://schemas.microsoft.com/office/2011/relationships/chartStyle" Target="style29.xml"/></Relationships>
</file>

<file path=ppt/charts/_rels/chart30.xml.rels><?xml version="1.0" encoding="UTF-8" standalone="yes"?>
<Relationships xmlns="http://schemas.openxmlformats.org/package/2006/relationships"><Relationship Id="rId3" Type="http://schemas.openxmlformats.org/officeDocument/2006/relationships/package" Target="../embeddings/Microsoft_Excel_Worksheet29.xlsx"/><Relationship Id="rId2" Type="http://schemas.microsoft.com/office/2011/relationships/chartColorStyle" Target="colors30.xml"/><Relationship Id="rId1" Type="http://schemas.microsoft.com/office/2011/relationships/chartStyle" Target="style30.xml"/></Relationships>
</file>

<file path=ppt/charts/_rels/chart31.xml.rels><?xml version="1.0" encoding="UTF-8" standalone="yes"?>
<Relationships xmlns="http://schemas.openxmlformats.org/package/2006/relationships"><Relationship Id="rId3" Type="http://schemas.openxmlformats.org/officeDocument/2006/relationships/package" Target="../embeddings/Microsoft_Excel_Worksheet30.xlsx"/><Relationship Id="rId2" Type="http://schemas.microsoft.com/office/2011/relationships/chartColorStyle" Target="colors31.xml"/><Relationship Id="rId1" Type="http://schemas.microsoft.com/office/2011/relationships/chartStyle" Target="style31.xml"/></Relationships>
</file>

<file path=ppt/charts/_rels/chart32.xml.rels><?xml version="1.0" encoding="UTF-8" standalone="yes"?>
<Relationships xmlns="http://schemas.openxmlformats.org/package/2006/relationships"><Relationship Id="rId3" Type="http://schemas.openxmlformats.org/officeDocument/2006/relationships/package" Target="../embeddings/Microsoft_Excel_Worksheet31.xlsx"/><Relationship Id="rId2" Type="http://schemas.microsoft.com/office/2011/relationships/chartColorStyle" Target="colors32.xml"/><Relationship Id="rId1" Type="http://schemas.microsoft.com/office/2011/relationships/chartStyle" Target="style32.xml"/></Relationships>
</file>

<file path=ppt/charts/_rels/chart33.xml.rels><?xml version="1.0" encoding="UTF-8" standalone="yes"?>
<Relationships xmlns="http://schemas.openxmlformats.org/package/2006/relationships"><Relationship Id="rId3" Type="http://schemas.openxmlformats.org/officeDocument/2006/relationships/package" Target="../embeddings/Microsoft_Excel_Worksheet32.xlsx"/><Relationship Id="rId2" Type="http://schemas.microsoft.com/office/2011/relationships/chartColorStyle" Target="colors33.xml"/><Relationship Id="rId1" Type="http://schemas.microsoft.com/office/2011/relationships/chartStyle" Target="style33.xml"/></Relationships>
</file>

<file path=ppt/charts/_rels/chart34.xml.rels><?xml version="1.0" encoding="UTF-8" standalone="yes"?>
<Relationships xmlns="http://schemas.openxmlformats.org/package/2006/relationships"><Relationship Id="rId3" Type="http://schemas.openxmlformats.org/officeDocument/2006/relationships/package" Target="../embeddings/Microsoft_Excel_Worksheet33.xlsx"/><Relationship Id="rId2" Type="http://schemas.microsoft.com/office/2011/relationships/chartColorStyle" Target="colors34.xml"/><Relationship Id="rId1" Type="http://schemas.microsoft.com/office/2011/relationships/chartStyle" Target="style34.xml"/></Relationships>
</file>

<file path=ppt/charts/_rels/chart35.xml.rels><?xml version="1.0" encoding="UTF-8" standalone="yes"?>
<Relationships xmlns="http://schemas.openxmlformats.org/package/2006/relationships"><Relationship Id="rId3" Type="http://schemas.openxmlformats.org/officeDocument/2006/relationships/package" Target="../embeddings/Microsoft_Excel_Worksheet34.xlsx"/><Relationship Id="rId2" Type="http://schemas.openxmlformats.org/officeDocument/2006/relationships/image" Target="../media/image27.png"/><Relationship Id="rId1" Type="http://schemas.openxmlformats.org/officeDocument/2006/relationships/themeOverride" Target="../theme/themeOverride1.xml"/></Relationships>
</file>

<file path=ppt/charts/_rels/chart36.xml.rels><?xml version="1.0" encoding="UTF-8" standalone="yes"?>
<Relationships xmlns="http://schemas.openxmlformats.org/package/2006/relationships"><Relationship Id="rId3" Type="http://schemas.openxmlformats.org/officeDocument/2006/relationships/package" Target="../embeddings/Microsoft_Excel_Worksheet35.xlsx"/><Relationship Id="rId2" Type="http://schemas.microsoft.com/office/2011/relationships/chartColorStyle" Target="colors35.xml"/><Relationship Id="rId1" Type="http://schemas.microsoft.com/office/2011/relationships/chartStyle" Target="style35.xml"/></Relationships>
</file>

<file path=ppt/charts/_rels/chart37.xml.rels><?xml version="1.0" encoding="UTF-8" standalone="yes"?>
<Relationships xmlns="http://schemas.openxmlformats.org/package/2006/relationships"><Relationship Id="rId3" Type="http://schemas.openxmlformats.org/officeDocument/2006/relationships/package" Target="../embeddings/Microsoft_Excel_Worksheet36.xlsx"/><Relationship Id="rId2" Type="http://schemas.microsoft.com/office/2011/relationships/chartColorStyle" Target="colors36.xml"/><Relationship Id="rId1" Type="http://schemas.microsoft.com/office/2011/relationships/chartStyle" Target="style36.xml"/></Relationships>
</file>

<file path=ppt/charts/_rels/chart38.xml.rels><?xml version="1.0" encoding="UTF-8" standalone="yes"?>
<Relationships xmlns="http://schemas.openxmlformats.org/package/2006/relationships"><Relationship Id="rId3" Type="http://schemas.openxmlformats.org/officeDocument/2006/relationships/package" Target="../embeddings/Microsoft_Excel_Worksheet37.xlsx"/><Relationship Id="rId2" Type="http://schemas.microsoft.com/office/2011/relationships/chartColorStyle" Target="colors37.xml"/><Relationship Id="rId1" Type="http://schemas.microsoft.com/office/2011/relationships/chartStyle" Target="style37.xml"/></Relationships>
</file>

<file path=ppt/charts/_rels/chart39.xml.rels><?xml version="1.0" encoding="UTF-8" standalone="yes"?>
<Relationships xmlns="http://schemas.openxmlformats.org/package/2006/relationships"><Relationship Id="rId3" Type="http://schemas.openxmlformats.org/officeDocument/2006/relationships/package" Target="../embeddings/Microsoft_Excel_Worksheet38.xlsx"/><Relationship Id="rId2" Type="http://schemas.microsoft.com/office/2011/relationships/chartColorStyle" Target="colors38.xml"/><Relationship Id="rId1" Type="http://schemas.microsoft.com/office/2011/relationships/chartStyle" Target="style38.xml"/></Relationships>
</file>

<file path=ppt/charts/_rels/chart40.xml.rels><?xml version="1.0" encoding="UTF-8" standalone="yes"?>
<Relationships xmlns="http://schemas.openxmlformats.org/package/2006/relationships"><Relationship Id="rId3" Type="http://schemas.openxmlformats.org/officeDocument/2006/relationships/package" Target="../embeddings/Microsoft_Excel_Worksheet39.xlsx"/><Relationship Id="rId2" Type="http://schemas.microsoft.com/office/2011/relationships/chartColorStyle" Target="colors39.xml"/><Relationship Id="rId1" Type="http://schemas.microsoft.com/office/2011/relationships/chartStyle" Target="style39.xml"/></Relationships>
</file>

<file path=ppt/charts/_rels/chart41.xml.rels><?xml version="1.0" encoding="UTF-8" standalone="yes"?>
<Relationships xmlns="http://schemas.openxmlformats.org/package/2006/relationships"><Relationship Id="rId3" Type="http://schemas.openxmlformats.org/officeDocument/2006/relationships/package" Target="../embeddings/Microsoft_Excel_Worksheet40.xlsx"/><Relationship Id="rId2" Type="http://schemas.microsoft.com/office/2011/relationships/chartColorStyle" Target="colors40.xml"/><Relationship Id="rId1" Type="http://schemas.microsoft.com/office/2011/relationships/chartStyle" Target="style40.xml"/></Relationships>
</file>

<file path=ppt/charts/_rels/chart42.xml.rels><?xml version="1.0" encoding="UTF-8" standalone="yes"?>
<Relationships xmlns="http://schemas.openxmlformats.org/package/2006/relationships"><Relationship Id="rId3" Type="http://schemas.openxmlformats.org/officeDocument/2006/relationships/package" Target="../embeddings/Microsoft_Excel_Worksheet41.xlsx"/><Relationship Id="rId2" Type="http://schemas.microsoft.com/office/2011/relationships/chartColorStyle" Target="colors41.xml"/><Relationship Id="rId1" Type="http://schemas.microsoft.com/office/2011/relationships/chartStyle" Target="style4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3495331814045415E-2"/>
          <c:y val="5.0446106054038431E-2"/>
          <c:w val="0.92732927921904873"/>
          <c:h val="0.81657274960265858"/>
        </c:manualLayout>
      </c:layout>
      <c:barChart>
        <c:barDir val="col"/>
        <c:grouping val="clustered"/>
        <c:varyColors val="0"/>
        <c:ser>
          <c:idx val="0"/>
          <c:order val="0"/>
          <c:tx>
            <c:strRef>
              <c:f>Tabelle1!$B$1</c:f>
              <c:strCache>
                <c:ptCount val="1"/>
                <c:pt idx="0">
                  <c:v>2025</c:v>
                </c:pt>
              </c:strCache>
            </c:strRef>
          </c:tx>
          <c:spPr>
            <a:solidFill>
              <a:schemeClr val="tx1">
                <a:lumMod val="20000"/>
                <a:lumOff val="80000"/>
              </a:schemeClr>
            </a:solidFill>
            <a:ln>
              <a:solidFill>
                <a:schemeClr val="bg1"/>
              </a:solidFill>
            </a:ln>
            <a:effectLst/>
          </c:spPr>
          <c:invertIfNegative val="0"/>
          <c:dLbls>
            <c:dLbl>
              <c:idx val="0"/>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tx1"/>
                      </a:solidFill>
                      <a:latin typeface="+mn-lt"/>
                      <a:ea typeface="+mn-ea"/>
                      <a:cs typeface="+mn-cs"/>
                    </a:defRPr>
                  </a:pPr>
                  <a:endParaRPr lang="de-DE"/>
                </a:p>
              </c:txPr>
              <c:dLblPos val="outEnd"/>
              <c:showLegendKey val="0"/>
              <c:showVal val="1"/>
              <c:showCatName val="0"/>
              <c:showSerName val="0"/>
              <c:showPercent val="0"/>
              <c:showBubbleSize val="0"/>
              <c:extLst>
                <c:ext xmlns:c16="http://schemas.microsoft.com/office/drawing/2014/chart" uri="{C3380CC4-5D6E-409C-BE32-E72D297353CC}">
                  <c16:uniqueId val="{00000000-ADC6-4FED-ABB9-A8FAAE04281B}"/>
                </c:ext>
              </c:extLst>
            </c:dLbl>
            <c:spPr>
              <a:solidFill>
                <a:schemeClr val="bg1"/>
              </a:solid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solidFill>
                    <a:latin typeface="+mn-lt"/>
                    <a:ea typeface="+mn-ea"/>
                    <a:cs typeface="+mn-cs"/>
                  </a:defRPr>
                </a:pPr>
                <a:endParaRPr lang="de-DE"/>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Tabelle1!$A$2:$A$7</c:f>
              <c:strCache>
                <c:ptCount val="6"/>
                <c:pt idx="0">
                  <c:v>Gesamtindex</c:v>
                </c:pt>
                <c:pt idx="1">
                  <c:v>Robustheit</c:v>
                </c:pt>
                <c:pt idx="2">
                  <c:v>Anpassungsgrad</c:v>
                </c:pt>
                <c:pt idx="3">
                  <c:v>Handlungsfähigkeit</c:v>
                </c:pt>
                <c:pt idx="4">
                  <c:v>Rechtlicher Rahmen</c:v>
                </c:pt>
                <c:pt idx="5">
                  <c:v>Zukunftsperspektive</c:v>
                </c:pt>
              </c:strCache>
            </c:strRef>
          </c:cat>
          <c:val>
            <c:numRef>
              <c:f>Tabelle1!$B$2:$B$7</c:f>
              <c:numCache>
                <c:formatCode>0</c:formatCode>
                <c:ptCount val="6"/>
                <c:pt idx="0">
                  <c:v>48.523355034149269</c:v>
                </c:pt>
                <c:pt idx="1">
                  <c:v>61.353220421890931</c:v>
                </c:pt>
                <c:pt idx="2">
                  <c:v>53.629021083798307</c:v>
                </c:pt>
                <c:pt idx="3">
                  <c:v>43.237154533543027</c:v>
                </c:pt>
                <c:pt idx="4">
                  <c:v>37.980299206713852</c:v>
                </c:pt>
                <c:pt idx="5">
                  <c:v>46.417079924800227</c:v>
                </c:pt>
              </c:numCache>
            </c:numRef>
          </c:val>
          <c:extLst>
            <c:ext xmlns:c16="http://schemas.microsoft.com/office/drawing/2014/chart" uri="{C3380CC4-5D6E-409C-BE32-E72D297353CC}">
              <c16:uniqueId val="{00000000-8D8A-4942-A169-C37468C8E524}"/>
            </c:ext>
          </c:extLst>
        </c:ser>
        <c:ser>
          <c:idx val="1"/>
          <c:order val="1"/>
          <c:tx>
            <c:strRef>
              <c:f>Tabelle1!$C$1</c:f>
              <c:strCache>
                <c:ptCount val="1"/>
                <c:pt idx="0">
                  <c:v>2026</c:v>
                </c:pt>
              </c:strCache>
            </c:strRef>
          </c:tx>
          <c:spPr>
            <a:solidFill>
              <a:schemeClr val="tx1"/>
            </a:solidFill>
            <a:ln>
              <a:solidFill>
                <a:schemeClr val="bg1"/>
              </a:solidFill>
            </a:ln>
            <a:effectLst/>
          </c:spPr>
          <c:invertIfNegative val="0"/>
          <c:dLbls>
            <c:dLbl>
              <c:idx val="0"/>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tx1"/>
                      </a:solidFill>
                      <a:latin typeface="+mn-lt"/>
                      <a:ea typeface="+mn-ea"/>
                      <a:cs typeface="+mn-cs"/>
                    </a:defRPr>
                  </a:pPr>
                  <a:endParaRPr lang="de-DE"/>
                </a:p>
              </c:txPr>
              <c:dLblPos val="outEnd"/>
              <c:showLegendKey val="0"/>
              <c:showVal val="1"/>
              <c:showCatName val="0"/>
              <c:showSerName val="0"/>
              <c:showPercent val="0"/>
              <c:showBubbleSize val="0"/>
              <c:extLst>
                <c:ext xmlns:c16="http://schemas.microsoft.com/office/drawing/2014/chart" uri="{C3380CC4-5D6E-409C-BE32-E72D297353CC}">
                  <c16:uniqueId val="{00000001-ADC6-4FED-ABB9-A8FAAE04281B}"/>
                </c:ext>
              </c:extLst>
            </c:dLbl>
            <c:spPr>
              <a:solidFill>
                <a:schemeClr val="bg1"/>
              </a:solid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solidFill>
                    <a:latin typeface="+mn-lt"/>
                    <a:ea typeface="+mn-ea"/>
                    <a:cs typeface="+mn-cs"/>
                  </a:defRPr>
                </a:pPr>
                <a:endParaRPr lang="de-DE"/>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Tabelle1!$A$2:$A$7</c:f>
              <c:strCache>
                <c:ptCount val="6"/>
                <c:pt idx="0">
                  <c:v>Gesamtindex</c:v>
                </c:pt>
                <c:pt idx="1">
                  <c:v>Robustheit</c:v>
                </c:pt>
                <c:pt idx="2">
                  <c:v>Anpassungsgrad</c:v>
                </c:pt>
                <c:pt idx="3">
                  <c:v>Handlungsfähigkeit</c:v>
                </c:pt>
                <c:pt idx="4">
                  <c:v>Rechtlicher Rahmen</c:v>
                </c:pt>
                <c:pt idx="5">
                  <c:v>Zukunftsperspektive</c:v>
                </c:pt>
              </c:strCache>
            </c:strRef>
          </c:cat>
          <c:val>
            <c:numRef>
              <c:f>Tabelle1!$C$2:$C$7</c:f>
              <c:numCache>
                <c:formatCode>0</c:formatCode>
                <c:ptCount val="6"/>
                <c:pt idx="0">
                  <c:v>48.148330854690641</c:v>
                </c:pt>
                <c:pt idx="1">
                  <c:v>58.659086236833133</c:v>
                </c:pt>
                <c:pt idx="2">
                  <c:v>52.713200079177767</c:v>
                </c:pt>
                <c:pt idx="3">
                  <c:v>42.77804194060117</c:v>
                </c:pt>
                <c:pt idx="4">
                  <c:v>39.942800514819332</c:v>
                </c:pt>
                <c:pt idx="5">
                  <c:v>46.080668911202473</c:v>
                </c:pt>
              </c:numCache>
            </c:numRef>
          </c:val>
          <c:extLst>
            <c:ext xmlns:c16="http://schemas.microsoft.com/office/drawing/2014/chart" uri="{C3380CC4-5D6E-409C-BE32-E72D297353CC}">
              <c16:uniqueId val="{00000001-8D8A-4942-A169-C37468C8E524}"/>
            </c:ext>
          </c:extLst>
        </c:ser>
        <c:dLbls>
          <c:showLegendKey val="0"/>
          <c:showVal val="0"/>
          <c:showCatName val="0"/>
          <c:showSerName val="0"/>
          <c:showPercent val="0"/>
          <c:showBubbleSize val="0"/>
        </c:dLbls>
        <c:gapWidth val="150"/>
        <c:axId val="107946175"/>
        <c:axId val="107946655"/>
      </c:barChart>
      <c:catAx>
        <c:axId val="107946175"/>
        <c:scaling>
          <c:orientation val="minMax"/>
        </c:scaling>
        <c:delete val="0"/>
        <c:axPos val="b"/>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de-DE"/>
          </a:p>
        </c:txPr>
        <c:crossAx val="107946655"/>
        <c:crosses val="autoZero"/>
        <c:auto val="1"/>
        <c:lblAlgn val="ctr"/>
        <c:lblOffset val="100"/>
        <c:noMultiLvlLbl val="0"/>
      </c:catAx>
      <c:valAx>
        <c:axId val="107946655"/>
        <c:scaling>
          <c:orientation val="minMax"/>
          <c:max val="100"/>
        </c:scaling>
        <c:delete val="0"/>
        <c:axPos val="l"/>
        <c:majorGridlines>
          <c:spPr>
            <a:ln w="9525" cap="flat" cmpd="sng" algn="ctr">
              <a:solidFill>
                <a:schemeClr val="tx1"/>
              </a:solidFill>
              <a:round/>
            </a:ln>
            <a:effectLst/>
          </c:spPr>
        </c:majorGridlines>
        <c:numFmt formatCode="0" sourceLinked="1"/>
        <c:majorTickMark val="in"/>
        <c:minorTickMark val="in"/>
        <c:tickLblPos val="nextTo"/>
        <c:spPr>
          <a:noFill/>
          <a:ln>
            <a:solidFill>
              <a:schemeClr val="tx1"/>
            </a:solidFill>
          </a:ln>
          <a:effectLst/>
        </c:spPr>
        <c:txPr>
          <a:bodyPr rot="-60000000" spcFirstLastPara="1" vertOverflow="ellipsis" vert="horz" wrap="square" anchor="ctr" anchorCtr="1"/>
          <a:lstStyle/>
          <a:p>
            <a:pPr>
              <a:defRPr sz="1000" b="0" i="0" u="none" strike="noStrike" kern="1200" baseline="0">
                <a:solidFill>
                  <a:schemeClr val="tx1"/>
                </a:solidFill>
                <a:latin typeface="+mn-lt"/>
                <a:ea typeface="+mn-ea"/>
                <a:cs typeface="+mn-cs"/>
              </a:defRPr>
            </a:pPr>
            <a:endParaRPr lang="de-DE"/>
          </a:p>
        </c:txPr>
        <c:crossAx val="107946175"/>
        <c:crosses val="autoZero"/>
        <c:crossBetween val="between"/>
        <c:majorUnit val="25"/>
        <c:minorUnit val="5"/>
      </c:valAx>
      <c:spPr>
        <a:noFill/>
        <a:ln>
          <a:noFill/>
        </a:ln>
        <a:effectLst/>
      </c:spPr>
    </c:plotArea>
    <c:legend>
      <c:legendPos val="r"/>
      <c:layout>
        <c:manualLayout>
          <c:xMode val="edge"/>
          <c:yMode val="edge"/>
          <c:x val="0.83240753244168264"/>
          <c:y val="7.4924143909839605E-2"/>
          <c:w val="0.14484714512000205"/>
          <c:h val="0.14633651206473053"/>
        </c:manualLayout>
      </c:layout>
      <c:overlay val="1"/>
      <c:spPr>
        <a:solidFill>
          <a:schemeClr val="bg1"/>
        </a:solidFill>
        <a:ln>
          <a:noFill/>
        </a:ln>
        <a:effectLst/>
      </c:spPr>
      <c:txPr>
        <a:bodyPr rot="0" spcFirstLastPara="1" vertOverflow="ellipsis" vert="horz" wrap="square" anchor="ctr" anchorCtr="1"/>
        <a:lstStyle/>
        <a:p>
          <a:pPr>
            <a:defRPr sz="1100" b="0" i="0" u="none" strike="noStrike" kern="1200" baseline="0">
              <a:solidFill>
                <a:schemeClr val="tx1"/>
              </a:solidFill>
              <a:latin typeface="+mn-lt"/>
              <a:ea typeface="+mn-ea"/>
              <a:cs typeface="+mn-cs"/>
            </a:defRPr>
          </a:pPr>
          <a:endParaRPr lang="de-DE"/>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de-DE"/>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9430837058551274E-2"/>
          <c:y val="7.5594338162640926E-2"/>
          <c:w val="0.82113768571942536"/>
          <c:h val="0.84528214490953035"/>
        </c:manualLayout>
      </c:layout>
      <c:barChart>
        <c:barDir val="bar"/>
        <c:grouping val="clustered"/>
        <c:varyColors val="0"/>
        <c:ser>
          <c:idx val="0"/>
          <c:order val="0"/>
          <c:tx>
            <c:strRef>
              <c:f>Tabelle1!$B$1</c:f>
              <c:strCache>
                <c:ptCount val="1"/>
              </c:strCache>
            </c:strRef>
          </c:tx>
          <c:spPr>
            <a:solidFill>
              <a:schemeClr val="tx1"/>
            </a:solidFill>
            <a:ln>
              <a:noFill/>
            </a:ln>
            <a:effectLst/>
          </c:spPr>
          <c:invertIfNegative val="0"/>
          <c:dPt>
            <c:idx val="0"/>
            <c:invertIfNegative val="0"/>
            <c:bubble3D val="0"/>
            <c:spPr>
              <a:solidFill>
                <a:srgbClr val="054F73"/>
              </a:solidFill>
              <a:ln>
                <a:noFill/>
              </a:ln>
              <a:effectLst/>
            </c:spPr>
            <c:extLst>
              <c:ext xmlns:c16="http://schemas.microsoft.com/office/drawing/2014/chart" uri="{C3380CC4-5D6E-409C-BE32-E72D297353CC}">
                <c16:uniqueId val="{00000005-4BB6-48EE-B153-FD9272C59FDA}"/>
              </c:ext>
            </c:extLst>
          </c:dPt>
          <c:dPt>
            <c:idx val="1"/>
            <c:invertIfNegative val="0"/>
            <c:bubble3D val="0"/>
            <c:spPr>
              <a:solidFill>
                <a:srgbClr val="054F73"/>
              </a:solidFill>
              <a:ln>
                <a:noFill/>
              </a:ln>
              <a:effectLst/>
            </c:spPr>
            <c:extLst>
              <c:ext xmlns:c16="http://schemas.microsoft.com/office/drawing/2014/chart" uri="{C3380CC4-5D6E-409C-BE32-E72D297353CC}">
                <c16:uniqueId val="{00000004-4BB6-48EE-B153-FD9272C59FDA}"/>
              </c:ext>
            </c:extLst>
          </c:dPt>
          <c:dPt>
            <c:idx val="2"/>
            <c:invertIfNegative val="0"/>
            <c:bubble3D val="0"/>
            <c:spPr>
              <a:solidFill>
                <a:srgbClr val="054F73"/>
              </a:solidFill>
              <a:ln>
                <a:noFill/>
              </a:ln>
              <a:effectLst/>
            </c:spPr>
            <c:extLst>
              <c:ext xmlns:c16="http://schemas.microsoft.com/office/drawing/2014/chart" uri="{C3380CC4-5D6E-409C-BE32-E72D297353CC}">
                <c16:uniqueId val="{00000003-4BB6-48EE-B153-FD9272C59FDA}"/>
              </c:ext>
            </c:extLst>
          </c:dPt>
          <c:dPt>
            <c:idx val="3"/>
            <c:invertIfNegative val="0"/>
            <c:bubble3D val="0"/>
            <c:spPr>
              <a:solidFill>
                <a:srgbClr val="054F73"/>
              </a:solidFill>
              <a:ln>
                <a:noFill/>
              </a:ln>
              <a:effectLst/>
            </c:spPr>
            <c:extLst>
              <c:ext xmlns:c16="http://schemas.microsoft.com/office/drawing/2014/chart" uri="{C3380CC4-5D6E-409C-BE32-E72D297353CC}">
                <c16:uniqueId val="{00000001-BAA9-465A-B894-34B3A40564BA}"/>
              </c:ext>
            </c:extLst>
          </c:dPt>
          <c:dPt>
            <c:idx val="4"/>
            <c:invertIfNegative val="0"/>
            <c:bubble3D val="0"/>
            <c:spPr>
              <a:solidFill>
                <a:srgbClr val="054F73"/>
              </a:solidFill>
              <a:ln>
                <a:noFill/>
              </a:ln>
              <a:effectLst/>
            </c:spPr>
            <c:extLst>
              <c:ext xmlns:c16="http://schemas.microsoft.com/office/drawing/2014/chart" uri="{C3380CC4-5D6E-409C-BE32-E72D297353CC}">
                <c16:uniqueId val="{00000002-4BB6-48EE-B153-FD9272C59FDA}"/>
              </c:ext>
            </c:extLst>
          </c:dPt>
          <c:dLbls>
            <c:dLbl>
              <c:idx val="0"/>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rgbClr val="054F73"/>
                      </a:solidFill>
                      <a:latin typeface="Arial"/>
                      <a:ea typeface="Arial"/>
                      <a:cs typeface="Arial"/>
                    </a:defRPr>
                  </a:pPr>
                  <a:endParaRPr lang="de-DE"/>
                </a:p>
              </c:txPr>
              <c:dLblPos val="outEnd"/>
              <c:showLegendKey val="0"/>
              <c:showVal val="1"/>
              <c:showCatName val="0"/>
              <c:showSerName val="0"/>
              <c:showPercent val="0"/>
              <c:showBubbleSize val="0"/>
              <c:extLst>
                <c:ext xmlns:c16="http://schemas.microsoft.com/office/drawing/2014/chart" uri="{C3380CC4-5D6E-409C-BE32-E72D297353CC}">
                  <c16:uniqueId val="{00000005-4BB6-48EE-B153-FD9272C59FDA}"/>
                </c:ext>
              </c:extLst>
            </c:dLbl>
            <c:dLbl>
              <c:idx val="1"/>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rgbClr val="054F73"/>
                      </a:solidFill>
                      <a:latin typeface="Arial"/>
                      <a:ea typeface="Arial"/>
                      <a:cs typeface="Arial"/>
                    </a:defRPr>
                  </a:pPr>
                  <a:endParaRPr lang="de-DE"/>
                </a:p>
              </c:txPr>
              <c:dLblPos val="outEnd"/>
              <c:showLegendKey val="0"/>
              <c:showVal val="1"/>
              <c:showCatName val="0"/>
              <c:showSerName val="0"/>
              <c:showPercent val="0"/>
              <c:showBubbleSize val="0"/>
              <c:extLst>
                <c:ext xmlns:c16="http://schemas.microsoft.com/office/drawing/2014/chart" uri="{C3380CC4-5D6E-409C-BE32-E72D297353CC}">
                  <c16:uniqueId val="{00000004-4BB6-48EE-B153-FD9272C59FDA}"/>
                </c:ext>
              </c:extLst>
            </c:dLbl>
            <c:dLbl>
              <c:idx val="2"/>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rgbClr val="054F73"/>
                      </a:solidFill>
                      <a:latin typeface="Arial"/>
                      <a:ea typeface="Arial"/>
                      <a:cs typeface="Arial"/>
                    </a:defRPr>
                  </a:pPr>
                  <a:endParaRPr lang="de-DE"/>
                </a:p>
              </c:txPr>
              <c:dLblPos val="outEnd"/>
              <c:showLegendKey val="0"/>
              <c:showVal val="1"/>
              <c:showCatName val="0"/>
              <c:showSerName val="0"/>
              <c:showPercent val="0"/>
              <c:showBubbleSize val="0"/>
              <c:extLst>
                <c:ext xmlns:c16="http://schemas.microsoft.com/office/drawing/2014/chart" uri="{C3380CC4-5D6E-409C-BE32-E72D297353CC}">
                  <c16:uniqueId val="{00000003-4BB6-48EE-B153-FD9272C59FDA}"/>
                </c:ext>
              </c:extLst>
            </c:dLbl>
            <c:dLbl>
              <c:idx val="3"/>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rgbClr val="054F73"/>
                      </a:solidFill>
                      <a:latin typeface="Arial"/>
                      <a:ea typeface="Arial"/>
                      <a:cs typeface="Arial"/>
                    </a:defRPr>
                  </a:pPr>
                  <a:endParaRPr lang="de-DE"/>
                </a:p>
              </c:txPr>
              <c:dLblPos val="outEnd"/>
              <c:showLegendKey val="0"/>
              <c:showVal val="1"/>
              <c:showCatName val="0"/>
              <c:showSerName val="0"/>
              <c:showPercent val="0"/>
              <c:showBubbleSize val="0"/>
              <c:extLst>
                <c:ext xmlns:c16="http://schemas.microsoft.com/office/drawing/2014/chart" uri="{C3380CC4-5D6E-409C-BE32-E72D297353CC}">
                  <c16:uniqueId val="{00000001-BAA9-465A-B894-34B3A40564BA}"/>
                </c:ext>
              </c:extLst>
            </c:dLbl>
            <c:dLbl>
              <c:idx val="4"/>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rgbClr val="054F73"/>
                      </a:solidFill>
                      <a:latin typeface="Arial"/>
                      <a:ea typeface="Arial"/>
                      <a:cs typeface="Arial"/>
                    </a:defRPr>
                  </a:pPr>
                  <a:endParaRPr lang="de-DE"/>
                </a:p>
              </c:txPr>
              <c:dLblPos val="outEnd"/>
              <c:showLegendKey val="0"/>
              <c:showVal val="1"/>
              <c:showCatName val="0"/>
              <c:showSerName val="0"/>
              <c:showPercent val="0"/>
              <c:showBubbleSize val="0"/>
              <c:extLst>
                <c:ext xmlns:c16="http://schemas.microsoft.com/office/drawing/2014/chart" uri="{C3380CC4-5D6E-409C-BE32-E72D297353CC}">
                  <c16:uniqueId val="{00000002-4BB6-48EE-B153-FD9272C59FDA}"/>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2"/>
                    </a:solidFill>
                    <a:latin typeface="+mn-lt"/>
                    <a:ea typeface="+mn-ea"/>
                    <a:cs typeface="+mn-cs"/>
                  </a:defRPr>
                </a:pPr>
                <a:endParaRPr lang="de-DE"/>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multiLvlStrRef>
              <c:f>Tabelle1!$A$2:$A$6</c:f>
            </c:multiLvlStrRef>
          </c:cat>
          <c:val>
            <c:numRef>
              <c:f>Tabelle1!$B$2:$B$6</c:f>
              <c:numCache>
                <c:formatCode>#,##0</c:formatCode>
                <c:ptCount val="5"/>
                <c:pt idx="0">
                  <c:v>66.951443136917931</c:v>
                </c:pt>
                <c:pt idx="1">
                  <c:v>63.644663058839491</c:v>
                </c:pt>
                <c:pt idx="2">
                  <c:v>35.801718372122082</c:v>
                </c:pt>
                <c:pt idx="3">
                  <c:v>46.650879217916497</c:v>
                </c:pt>
                <c:pt idx="4">
                  <c:v>51.648078843614869</c:v>
                </c:pt>
              </c:numCache>
            </c:numRef>
          </c:val>
          <c:extLst>
            <c:ext xmlns:c16="http://schemas.microsoft.com/office/drawing/2014/chart" uri="{C3380CC4-5D6E-409C-BE32-E72D297353CC}">
              <c16:uniqueId val="{00000002-BAA9-465A-B894-34B3A40564BA}"/>
            </c:ext>
          </c:extLst>
        </c:ser>
        <c:dLbls>
          <c:showLegendKey val="0"/>
          <c:showVal val="0"/>
          <c:showCatName val="0"/>
          <c:showSerName val="0"/>
          <c:showPercent val="0"/>
          <c:showBubbleSize val="0"/>
        </c:dLbls>
        <c:gapWidth val="125"/>
        <c:axId val="191600031"/>
        <c:axId val="191602431"/>
      </c:barChart>
      <c:catAx>
        <c:axId val="191600031"/>
        <c:scaling>
          <c:orientation val="maxMin"/>
        </c:scaling>
        <c:delete val="1"/>
        <c:axPos val="l"/>
        <c:numFmt formatCode="General" sourceLinked="1"/>
        <c:majorTickMark val="out"/>
        <c:minorTickMark val="none"/>
        <c:tickLblPos val="nextTo"/>
        <c:crossAx val="191602431"/>
        <c:crosses val="autoZero"/>
        <c:auto val="1"/>
        <c:lblAlgn val="ctr"/>
        <c:lblOffset val="100"/>
        <c:noMultiLvlLbl val="0"/>
      </c:catAx>
      <c:valAx>
        <c:axId val="191602431"/>
        <c:scaling>
          <c:orientation val="minMax"/>
          <c:max val="75"/>
          <c:min val="0"/>
        </c:scaling>
        <c:delete val="1"/>
        <c:axPos val="t"/>
        <c:numFmt formatCode="#,##0" sourceLinked="1"/>
        <c:majorTickMark val="out"/>
        <c:minorTickMark val="none"/>
        <c:tickLblPos val="nextTo"/>
        <c:crossAx val="191600031"/>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de-DE"/>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9430837058551274E-2"/>
          <c:y val="7.5594338162640926E-2"/>
          <c:w val="0.82113768571942536"/>
          <c:h val="0.84528214490953035"/>
        </c:manualLayout>
      </c:layout>
      <c:barChart>
        <c:barDir val="bar"/>
        <c:grouping val="clustered"/>
        <c:varyColors val="0"/>
        <c:ser>
          <c:idx val="0"/>
          <c:order val="0"/>
          <c:tx>
            <c:strRef>
              <c:f>Tabelle1!$B$1</c:f>
              <c:strCache>
                <c:ptCount val="1"/>
              </c:strCache>
            </c:strRef>
          </c:tx>
          <c:spPr>
            <a:solidFill>
              <a:schemeClr val="tx1"/>
            </a:solidFill>
            <a:ln>
              <a:noFill/>
            </a:ln>
            <a:effectLst/>
          </c:spPr>
          <c:invertIfNegative val="0"/>
          <c:dPt>
            <c:idx val="0"/>
            <c:invertIfNegative val="0"/>
            <c:bubble3D val="0"/>
            <c:spPr>
              <a:solidFill>
                <a:schemeClr val="tx1"/>
              </a:solidFill>
              <a:ln>
                <a:noFill/>
              </a:ln>
              <a:effectLst/>
            </c:spPr>
            <c:extLst>
              <c:ext xmlns:c16="http://schemas.microsoft.com/office/drawing/2014/chart" uri="{C3380CC4-5D6E-409C-BE32-E72D297353CC}">
                <c16:uniqueId val="{00000005-648A-4887-A191-927445933D08}"/>
              </c:ext>
            </c:extLst>
          </c:dPt>
          <c:dPt>
            <c:idx val="1"/>
            <c:invertIfNegative val="0"/>
            <c:bubble3D val="0"/>
            <c:spPr>
              <a:solidFill>
                <a:schemeClr val="tx1"/>
              </a:solidFill>
              <a:ln>
                <a:noFill/>
              </a:ln>
              <a:effectLst/>
            </c:spPr>
            <c:extLst>
              <c:ext xmlns:c16="http://schemas.microsoft.com/office/drawing/2014/chart" uri="{C3380CC4-5D6E-409C-BE32-E72D297353CC}">
                <c16:uniqueId val="{00000004-648A-4887-A191-927445933D08}"/>
              </c:ext>
            </c:extLst>
          </c:dPt>
          <c:dPt>
            <c:idx val="2"/>
            <c:invertIfNegative val="0"/>
            <c:bubble3D val="0"/>
            <c:spPr>
              <a:solidFill>
                <a:schemeClr val="tx1"/>
              </a:solidFill>
              <a:ln>
                <a:noFill/>
              </a:ln>
              <a:effectLst/>
            </c:spPr>
            <c:extLst>
              <c:ext xmlns:c16="http://schemas.microsoft.com/office/drawing/2014/chart" uri="{C3380CC4-5D6E-409C-BE32-E72D297353CC}">
                <c16:uniqueId val="{00000003-648A-4887-A191-927445933D08}"/>
              </c:ext>
            </c:extLst>
          </c:dPt>
          <c:dPt>
            <c:idx val="3"/>
            <c:invertIfNegative val="0"/>
            <c:bubble3D val="0"/>
            <c:spPr>
              <a:solidFill>
                <a:schemeClr val="tx1"/>
              </a:solidFill>
              <a:ln>
                <a:noFill/>
              </a:ln>
              <a:effectLst/>
            </c:spPr>
            <c:extLst>
              <c:ext xmlns:c16="http://schemas.microsoft.com/office/drawing/2014/chart" uri="{C3380CC4-5D6E-409C-BE32-E72D297353CC}">
                <c16:uniqueId val="{00000001-BAA9-465A-B894-34B3A40564BA}"/>
              </c:ext>
            </c:extLst>
          </c:dPt>
          <c:dPt>
            <c:idx val="4"/>
            <c:invertIfNegative val="0"/>
            <c:bubble3D val="0"/>
            <c:spPr>
              <a:solidFill>
                <a:schemeClr val="tx1"/>
              </a:solidFill>
              <a:ln>
                <a:noFill/>
              </a:ln>
              <a:effectLst/>
            </c:spPr>
            <c:extLst>
              <c:ext xmlns:c16="http://schemas.microsoft.com/office/drawing/2014/chart" uri="{C3380CC4-5D6E-409C-BE32-E72D297353CC}">
                <c16:uniqueId val="{00000002-648A-4887-A191-927445933D08}"/>
              </c:ext>
            </c:extLst>
          </c:dPt>
          <c:dLbls>
            <c:dLbl>
              <c:idx val="0"/>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2"/>
                      </a:solidFill>
                      <a:latin typeface="Arial"/>
                      <a:ea typeface="Arial"/>
                      <a:cs typeface="Arial"/>
                    </a:defRPr>
                  </a:pPr>
                  <a:endParaRPr lang="de-DE"/>
                </a:p>
              </c:txPr>
              <c:dLblPos val="outEnd"/>
              <c:showLegendKey val="0"/>
              <c:showVal val="1"/>
              <c:showCatName val="0"/>
              <c:showSerName val="0"/>
              <c:showPercent val="0"/>
              <c:showBubbleSize val="0"/>
              <c:extLst>
                <c:ext xmlns:c16="http://schemas.microsoft.com/office/drawing/2014/chart" uri="{C3380CC4-5D6E-409C-BE32-E72D297353CC}">
                  <c16:uniqueId val="{00000005-648A-4887-A191-927445933D08}"/>
                </c:ext>
              </c:extLst>
            </c:dLbl>
            <c:dLbl>
              <c:idx val="1"/>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2"/>
                      </a:solidFill>
                      <a:latin typeface="Arial"/>
                      <a:ea typeface="Arial"/>
                      <a:cs typeface="Arial"/>
                    </a:defRPr>
                  </a:pPr>
                  <a:endParaRPr lang="de-DE"/>
                </a:p>
              </c:txPr>
              <c:dLblPos val="outEnd"/>
              <c:showLegendKey val="0"/>
              <c:showVal val="1"/>
              <c:showCatName val="0"/>
              <c:showSerName val="0"/>
              <c:showPercent val="0"/>
              <c:showBubbleSize val="0"/>
              <c:extLst>
                <c:ext xmlns:c16="http://schemas.microsoft.com/office/drawing/2014/chart" uri="{C3380CC4-5D6E-409C-BE32-E72D297353CC}">
                  <c16:uniqueId val="{00000004-648A-4887-A191-927445933D08}"/>
                </c:ext>
              </c:extLst>
            </c:dLbl>
            <c:dLbl>
              <c:idx val="2"/>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2"/>
                      </a:solidFill>
                      <a:latin typeface="Arial"/>
                      <a:ea typeface="Arial"/>
                      <a:cs typeface="Arial"/>
                    </a:defRPr>
                  </a:pPr>
                  <a:endParaRPr lang="de-DE"/>
                </a:p>
              </c:txPr>
              <c:dLblPos val="outEnd"/>
              <c:showLegendKey val="0"/>
              <c:showVal val="1"/>
              <c:showCatName val="0"/>
              <c:showSerName val="0"/>
              <c:showPercent val="0"/>
              <c:showBubbleSize val="0"/>
              <c:extLst>
                <c:ext xmlns:c16="http://schemas.microsoft.com/office/drawing/2014/chart" uri="{C3380CC4-5D6E-409C-BE32-E72D297353CC}">
                  <c16:uniqueId val="{00000003-648A-4887-A191-927445933D08}"/>
                </c:ext>
              </c:extLst>
            </c:dLbl>
            <c:dLbl>
              <c:idx val="3"/>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2"/>
                      </a:solidFill>
                      <a:latin typeface="Arial"/>
                      <a:ea typeface="Arial"/>
                      <a:cs typeface="Arial"/>
                    </a:defRPr>
                  </a:pPr>
                  <a:endParaRPr lang="de-DE"/>
                </a:p>
              </c:txPr>
              <c:dLblPos val="outEnd"/>
              <c:showLegendKey val="0"/>
              <c:showVal val="1"/>
              <c:showCatName val="0"/>
              <c:showSerName val="0"/>
              <c:showPercent val="0"/>
              <c:showBubbleSize val="0"/>
              <c:extLst>
                <c:ext xmlns:c16="http://schemas.microsoft.com/office/drawing/2014/chart" uri="{C3380CC4-5D6E-409C-BE32-E72D297353CC}">
                  <c16:uniqueId val="{00000001-BAA9-465A-B894-34B3A40564BA}"/>
                </c:ext>
              </c:extLst>
            </c:dLbl>
            <c:dLbl>
              <c:idx val="4"/>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2"/>
                      </a:solidFill>
                      <a:latin typeface="Arial"/>
                      <a:ea typeface="Arial"/>
                      <a:cs typeface="Arial"/>
                    </a:defRPr>
                  </a:pPr>
                  <a:endParaRPr lang="de-DE"/>
                </a:p>
              </c:txPr>
              <c:dLblPos val="outEnd"/>
              <c:showLegendKey val="0"/>
              <c:showVal val="1"/>
              <c:showCatName val="0"/>
              <c:showSerName val="0"/>
              <c:showPercent val="0"/>
              <c:showBubbleSize val="0"/>
              <c:extLst>
                <c:ext xmlns:c16="http://schemas.microsoft.com/office/drawing/2014/chart" uri="{C3380CC4-5D6E-409C-BE32-E72D297353CC}">
                  <c16:uniqueId val="{00000002-648A-4887-A191-927445933D08}"/>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2"/>
                    </a:solidFill>
                    <a:latin typeface="+mn-lt"/>
                    <a:ea typeface="+mn-ea"/>
                    <a:cs typeface="+mn-cs"/>
                  </a:defRPr>
                </a:pPr>
                <a:endParaRPr lang="de-DE"/>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multiLvlStrRef>
              <c:f>Tabelle1!$A$2:$A$6</c:f>
            </c:multiLvlStrRef>
          </c:cat>
          <c:val>
            <c:numRef>
              <c:f>Tabelle1!$B$2:$B$6</c:f>
              <c:numCache>
                <c:formatCode>#,##0</c:formatCode>
                <c:ptCount val="5"/>
                <c:pt idx="0">
                  <c:v>61.673600522284765</c:v>
                </c:pt>
                <c:pt idx="1">
                  <c:v>55.733005733005747</c:v>
                </c:pt>
                <c:pt idx="2">
                  <c:v>38.316185503685517</c:v>
                </c:pt>
                <c:pt idx="3">
                  <c:v>47.142857142857146</c:v>
                </c:pt>
                <c:pt idx="4">
                  <c:v>48.986486486486498</c:v>
                </c:pt>
              </c:numCache>
            </c:numRef>
          </c:val>
          <c:extLst>
            <c:ext xmlns:c16="http://schemas.microsoft.com/office/drawing/2014/chart" uri="{C3380CC4-5D6E-409C-BE32-E72D297353CC}">
              <c16:uniqueId val="{00000002-BAA9-465A-B894-34B3A40564BA}"/>
            </c:ext>
          </c:extLst>
        </c:ser>
        <c:dLbls>
          <c:showLegendKey val="0"/>
          <c:showVal val="0"/>
          <c:showCatName val="0"/>
          <c:showSerName val="0"/>
          <c:showPercent val="0"/>
          <c:showBubbleSize val="0"/>
        </c:dLbls>
        <c:gapWidth val="125"/>
        <c:axId val="191600031"/>
        <c:axId val="191602431"/>
      </c:barChart>
      <c:catAx>
        <c:axId val="191600031"/>
        <c:scaling>
          <c:orientation val="maxMin"/>
        </c:scaling>
        <c:delete val="1"/>
        <c:axPos val="l"/>
        <c:numFmt formatCode="General" sourceLinked="1"/>
        <c:majorTickMark val="out"/>
        <c:minorTickMark val="none"/>
        <c:tickLblPos val="nextTo"/>
        <c:crossAx val="191602431"/>
        <c:crosses val="autoZero"/>
        <c:auto val="1"/>
        <c:lblAlgn val="ctr"/>
        <c:lblOffset val="100"/>
        <c:noMultiLvlLbl val="0"/>
      </c:catAx>
      <c:valAx>
        <c:axId val="191602431"/>
        <c:scaling>
          <c:orientation val="minMax"/>
          <c:max val="75"/>
          <c:min val="0"/>
        </c:scaling>
        <c:delete val="1"/>
        <c:axPos val="t"/>
        <c:numFmt formatCode="#,##0" sourceLinked="1"/>
        <c:majorTickMark val="out"/>
        <c:minorTickMark val="none"/>
        <c:tickLblPos val="nextTo"/>
        <c:crossAx val="191600031"/>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de-DE"/>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9430837058551274E-2"/>
          <c:y val="7.5594338162640926E-2"/>
          <c:w val="0.82113768571942536"/>
          <c:h val="0.84528214490953035"/>
        </c:manualLayout>
      </c:layout>
      <c:barChart>
        <c:barDir val="bar"/>
        <c:grouping val="clustered"/>
        <c:varyColors val="0"/>
        <c:ser>
          <c:idx val="0"/>
          <c:order val="0"/>
          <c:tx>
            <c:strRef>
              <c:f>Tabelle1!$B$1</c:f>
              <c:strCache>
                <c:ptCount val="1"/>
              </c:strCache>
            </c:strRef>
          </c:tx>
          <c:spPr>
            <a:solidFill>
              <a:schemeClr val="tx1"/>
            </a:solidFill>
            <a:ln>
              <a:noFill/>
            </a:ln>
            <a:effectLst/>
          </c:spPr>
          <c:invertIfNegative val="0"/>
          <c:dPt>
            <c:idx val="0"/>
            <c:invertIfNegative val="0"/>
            <c:bubble3D val="0"/>
            <c:spPr>
              <a:solidFill>
                <a:srgbClr val="054F73"/>
              </a:solidFill>
              <a:ln>
                <a:noFill/>
              </a:ln>
              <a:effectLst/>
            </c:spPr>
            <c:extLst>
              <c:ext xmlns:c16="http://schemas.microsoft.com/office/drawing/2014/chart" uri="{C3380CC4-5D6E-409C-BE32-E72D297353CC}">
                <c16:uniqueId val="{00000005-F8D1-4B49-A31E-0D4A638E7757}"/>
              </c:ext>
            </c:extLst>
          </c:dPt>
          <c:dPt>
            <c:idx val="1"/>
            <c:invertIfNegative val="0"/>
            <c:bubble3D val="0"/>
            <c:spPr>
              <a:solidFill>
                <a:srgbClr val="054F73"/>
              </a:solidFill>
              <a:ln>
                <a:noFill/>
              </a:ln>
              <a:effectLst/>
            </c:spPr>
            <c:extLst>
              <c:ext xmlns:c16="http://schemas.microsoft.com/office/drawing/2014/chart" uri="{C3380CC4-5D6E-409C-BE32-E72D297353CC}">
                <c16:uniqueId val="{00000004-F8D1-4B49-A31E-0D4A638E7757}"/>
              </c:ext>
            </c:extLst>
          </c:dPt>
          <c:dPt>
            <c:idx val="2"/>
            <c:invertIfNegative val="0"/>
            <c:bubble3D val="0"/>
            <c:spPr>
              <a:solidFill>
                <a:srgbClr val="054F73"/>
              </a:solidFill>
              <a:ln>
                <a:noFill/>
              </a:ln>
              <a:effectLst/>
            </c:spPr>
            <c:extLst>
              <c:ext xmlns:c16="http://schemas.microsoft.com/office/drawing/2014/chart" uri="{C3380CC4-5D6E-409C-BE32-E72D297353CC}">
                <c16:uniqueId val="{00000003-F8D1-4B49-A31E-0D4A638E7757}"/>
              </c:ext>
            </c:extLst>
          </c:dPt>
          <c:dPt>
            <c:idx val="3"/>
            <c:invertIfNegative val="0"/>
            <c:bubble3D val="0"/>
            <c:spPr>
              <a:solidFill>
                <a:srgbClr val="054F73"/>
              </a:solidFill>
              <a:ln>
                <a:noFill/>
              </a:ln>
              <a:effectLst/>
            </c:spPr>
            <c:extLst>
              <c:ext xmlns:c16="http://schemas.microsoft.com/office/drawing/2014/chart" uri="{C3380CC4-5D6E-409C-BE32-E72D297353CC}">
                <c16:uniqueId val="{00000001-BAA9-465A-B894-34B3A40564BA}"/>
              </c:ext>
            </c:extLst>
          </c:dPt>
          <c:dPt>
            <c:idx val="4"/>
            <c:invertIfNegative val="0"/>
            <c:bubble3D val="0"/>
            <c:spPr>
              <a:solidFill>
                <a:srgbClr val="054F73"/>
              </a:solidFill>
              <a:ln>
                <a:noFill/>
              </a:ln>
              <a:effectLst/>
            </c:spPr>
            <c:extLst>
              <c:ext xmlns:c16="http://schemas.microsoft.com/office/drawing/2014/chart" uri="{C3380CC4-5D6E-409C-BE32-E72D297353CC}">
                <c16:uniqueId val="{00000002-F8D1-4B49-A31E-0D4A638E7757}"/>
              </c:ext>
            </c:extLst>
          </c:dPt>
          <c:dLbls>
            <c:dLbl>
              <c:idx val="0"/>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2"/>
                      </a:solidFill>
                      <a:latin typeface="Arial"/>
                      <a:ea typeface="Arial"/>
                      <a:cs typeface="Arial"/>
                    </a:defRPr>
                  </a:pPr>
                  <a:endParaRPr lang="de-DE"/>
                </a:p>
              </c:txPr>
              <c:dLblPos val="outEnd"/>
              <c:showLegendKey val="0"/>
              <c:showVal val="1"/>
              <c:showCatName val="0"/>
              <c:showSerName val="0"/>
              <c:showPercent val="0"/>
              <c:showBubbleSize val="0"/>
              <c:extLst>
                <c:ext xmlns:c16="http://schemas.microsoft.com/office/drawing/2014/chart" uri="{C3380CC4-5D6E-409C-BE32-E72D297353CC}">
                  <c16:uniqueId val="{00000005-F8D1-4B49-A31E-0D4A638E7757}"/>
                </c:ext>
              </c:extLst>
            </c:dLbl>
            <c:dLbl>
              <c:idx val="1"/>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2"/>
                      </a:solidFill>
                      <a:latin typeface="Arial"/>
                      <a:ea typeface="Arial"/>
                      <a:cs typeface="Arial"/>
                    </a:defRPr>
                  </a:pPr>
                  <a:endParaRPr lang="de-DE"/>
                </a:p>
              </c:txPr>
              <c:dLblPos val="outEnd"/>
              <c:showLegendKey val="0"/>
              <c:showVal val="1"/>
              <c:showCatName val="0"/>
              <c:showSerName val="0"/>
              <c:showPercent val="0"/>
              <c:showBubbleSize val="0"/>
              <c:extLst>
                <c:ext xmlns:c16="http://schemas.microsoft.com/office/drawing/2014/chart" uri="{C3380CC4-5D6E-409C-BE32-E72D297353CC}">
                  <c16:uniqueId val="{00000004-F8D1-4B49-A31E-0D4A638E7757}"/>
                </c:ext>
              </c:extLst>
            </c:dLbl>
            <c:dLbl>
              <c:idx val="2"/>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2"/>
                      </a:solidFill>
                      <a:latin typeface="Arial"/>
                      <a:ea typeface="Arial"/>
                      <a:cs typeface="Arial"/>
                    </a:defRPr>
                  </a:pPr>
                  <a:endParaRPr lang="de-DE"/>
                </a:p>
              </c:txPr>
              <c:dLblPos val="outEnd"/>
              <c:showLegendKey val="0"/>
              <c:showVal val="1"/>
              <c:showCatName val="0"/>
              <c:showSerName val="0"/>
              <c:showPercent val="0"/>
              <c:showBubbleSize val="0"/>
              <c:extLst>
                <c:ext xmlns:c16="http://schemas.microsoft.com/office/drawing/2014/chart" uri="{C3380CC4-5D6E-409C-BE32-E72D297353CC}">
                  <c16:uniqueId val="{00000003-F8D1-4B49-A31E-0D4A638E7757}"/>
                </c:ext>
              </c:extLst>
            </c:dLbl>
            <c:dLbl>
              <c:idx val="3"/>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2"/>
                      </a:solidFill>
                      <a:latin typeface="Arial"/>
                      <a:ea typeface="Arial"/>
                      <a:cs typeface="Arial"/>
                    </a:defRPr>
                  </a:pPr>
                  <a:endParaRPr lang="de-DE"/>
                </a:p>
              </c:txPr>
              <c:dLblPos val="outEnd"/>
              <c:showLegendKey val="0"/>
              <c:showVal val="1"/>
              <c:showCatName val="0"/>
              <c:showSerName val="0"/>
              <c:showPercent val="0"/>
              <c:showBubbleSize val="0"/>
              <c:extLst>
                <c:ext xmlns:c16="http://schemas.microsoft.com/office/drawing/2014/chart" uri="{C3380CC4-5D6E-409C-BE32-E72D297353CC}">
                  <c16:uniqueId val="{00000001-BAA9-465A-B894-34B3A40564BA}"/>
                </c:ext>
              </c:extLst>
            </c:dLbl>
            <c:dLbl>
              <c:idx val="4"/>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2"/>
                      </a:solidFill>
                      <a:latin typeface="Arial"/>
                      <a:ea typeface="Arial"/>
                      <a:cs typeface="Arial"/>
                    </a:defRPr>
                  </a:pPr>
                  <a:endParaRPr lang="de-DE"/>
                </a:p>
              </c:txPr>
              <c:dLblPos val="outEnd"/>
              <c:showLegendKey val="0"/>
              <c:showVal val="1"/>
              <c:showCatName val="0"/>
              <c:showSerName val="0"/>
              <c:showPercent val="0"/>
              <c:showBubbleSize val="0"/>
              <c:extLst>
                <c:ext xmlns:c16="http://schemas.microsoft.com/office/drawing/2014/chart" uri="{C3380CC4-5D6E-409C-BE32-E72D297353CC}">
                  <c16:uniqueId val="{00000002-F8D1-4B49-A31E-0D4A638E7757}"/>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2"/>
                    </a:solidFill>
                    <a:latin typeface="+mn-lt"/>
                    <a:ea typeface="+mn-ea"/>
                    <a:cs typeface="+mn-cs"/>
                  </a:defRPr>
                </a:pPr>
                <a:endParaRPr lang="de-DE"/>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multiLvlStrRef>
              <c:f>Tabelle1!$A$2:$A$6</c:f>
            </c:multiLvlStrRef>
          </c:cat>
          <c:val>
            <c:numRef>
              <c:f>Tabelle1!$B$2:$B$6</c:f>
              <c:numCache>
                <c:formatCode>#,##0</c:formatCode>
                <c:ptCount val="5"/>
                <c:pt idx="0">
                  <c:v>59.734562575271703</c:v>
                </c:pt>
                <c:pt idx="1">
                  <c:v>54.082658265787103</c:v>
                </c:pt>
                <c:pt idx="2">
                  <c:v>42.468749999959925</c:v>
                </c:pt>
                <c:pt idx="3">
                  <c:v>39.220833333329658</c:v>
                </c:pt>
                <c:pt idx="4">
                  <c:v>47.966171617203521</c:v>
                </c:pt>
              </c:numCache>
            </c:numRef>
          </c:val>
          <c:extLst>
            <c:ext xmlns:c16="http://schemas.microsoft.com/office/drawing/2014/chart" uri="{C3380CC4-5D6E-409C-BE32-E72D297353CC}">
              <c16:uniqueId val="{00000002-BAA9-465A-B894-34B3A40564BA}"/>
            </c:ext>
          </c:extLst>
        </c:ser>
        <c:dLbls>
          <c:showLegendKey val="0"/>
          <c:showVal val="0"/>
          <c:showCatName val="0"/>
          <c:showSerName val="0"/>
          <c:showPercent val="0"/>
          <c:showBubbleSize val="0"/>
        </c:dLbls>
        <c:gapWidth val="125"/>
        <c:axId val="191600031"/>
        <c:axId val="191602431"/>
      </c:barChart>
      <c:catAx>
        <c:axId val="191600031"/>
        <c:scaling>
          <c:orientation val="maxMin"/>
        </c:scaling>
        <c:delete val="1"/>
        <c:axPos val="l"/>
        <c:numFmt formatCode="General" sourceLinked="1"/>
        <c:majorTickMark val="out"/>
        <c:minorTickMark val="none"/>
        <c:tickLblPos val="nextTo"/>
        <c:crossAx val="191602431"/>
        <c:crosses val="autoZero"/>
        <c:auto val="1"/>
        <c:lblAlgn val="ctr"/>
        <c:lblOffset val="100"/>
        <c:noMultiLvlLbl val="0"/>
      </c:catAx>
      <c:valAx>
        <c:axId val="191602431"/>
        <c:scaling>
          <c:orientation val="minMax"/>
          <c:max val="75"/>
          <c:min val="0"/>
        </c:scaling>
        <c:delete val="1"/>
        <c:axPos val="t"/>
        <c:numFmt formatCode="#,##0" sourceLinked="1"/>
        <c:majorTickMark val="out"/>
        <c:minorTickMark val="none"/>
        <c:tickLblPos val="nextTo"/>
        <c:crossAx val="191600031"/>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de-DE"/>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9430837058551274E-2"/>
          <c:y val="7.5594338162640926E-2"/>
          <c:w val="0.82113768571942536"/>
          <c:h val="0.84528214490953035"/>
        </c:manualLayout>
      </c:layout>
      <c:barChart>
        <c:barDir val="bar"/>
        <c:grouping val="clustered"/>
        <c:varyColors val="0"/>
        <c:ser>
          <c:idx val="0"/>
          <c:order val="0"/>
          <c:tx>
            <c:strRef>
              <c:f>Tabelle1!$B$1</c:f>
              <c:strCache>
                <c:ptCount val="1"/>
              </c:strCache>
            </c:strRef>
          </c:tx>
          <c:spPr>
            <a:solidFill>
              <a:schemeClr val="tx1"/>
            </a:solidFill>
            <a:ln>
              <a:noFill/>
            </a:ln>
            <a:effectLst/>
          </c:spPr>
          <c:invertIfNegative val="0"/>
          <c:dPt>
            <c:idx val="0"/>
            <c:invertIfNegative val="0"/>
            <c:bubble3D val="0"/>
            <c:spPr>
              <a:solidFill>
                <a:schemeClr val="tx1"/>
              </a:solidFill>
              <a:ln>
                <a:noFill/>
              </a:ln>
              <a:effectLst/>
            </c:spPr>
            <c:extLst>
              <c:ext xmlns:c16="http://schemas.microsoft.com/office/drawing/2014/chart" uri="{C3380CC4-5D6E-409C-BE32-E72D297353CC}">
                <c16:uniqueId val="{00000005-3477-4683-8D64-8E007B22F4B6}"/>
              </c:ext>
            </c:extLst>
          </c:dPt>
          <c:dPt>
            <c:idx val="1"/>
            <c:invertIfNegative val="0"/>
            <c:bubble3D val="0"/>
            <c:spPr>
              <a:solidFill>
                <a:schemeClr val="tx1"/>
              </a:solidFill>
              <a:ln>
                <a:noFill/>
              </a:ln>
              <a:effectLst/>
            </c:spPr>
            <c:extLst>
              <c:ext xmlns:c16="http://schemas.microsoft.com/office/drawing/2014/chart" uri="{C3380CC4-5D6E-409C-BE32-E72D297353CC}">
                <c16:uniqueId val="{00000004-3477-4683-8D64-8E007B22F4B6}"/>
              </c:ext>
            </c:extLst>
          </c:dPt>
          <c:dPt>
            <c:idx val="2"/>
            <c:invertIfNegative val="0"/>
            <c:bubble3D val="0"/>
            <c:spPr>
              <a:solidFill>
                <a:schemeClr val="tx1"/>
              </a:solidFill>
              <a:ln>
                <a:noFill/>
              </a:ln>
              <a:effectLst/>
            </c:spPr>
            <c:extLst>
              <c:ext xmlns:c16="http://schemas.microsoft.com/office/drawing/2014/chart" uri="{C3380CC4-5D6E-409C-BE32-E72D297353CC}">
                <c16:uniqueId val="{00000003-3477-4683-8D64-8E007B22F4B6}"/>
              </c:ext>
            </c:extLst>
          </c:dPt>
          <c:dPt>
            <c:idx val="3"/>
            <c:invertIfNegative val="0"/>
            <c:bubble3D val="0"/>
            <c:spPr>
              <a:solidFill>
                <a:schemeClr val="tx1"/>
              </a:solidFill>
              <a:ln>
                <a:noFill/>
              </a:ln>
              <a:effectLst/>
            </c:spPr>
            <c:extLst>
              <c:ext xmlns:c16="http://schemas.microsoft.com/office/drawing/2014/chart" uri="{C3380CC4-5D6E-409C-BE32-E72D297353CC}">
                <c16:uniqueId val="{00000001-BAA9-465A-B894-34B3A40564BA}"/>
              </c:ext>
            </c:extLst>
          </c:dPt>
          <c:dPt>
            <c:idx val="4"/>
            <c:invertIfNegative val="0"/>
            <c:bubble3D val="0"/>
            <c:spPr>
              <a:solidFill>
                <a:schemeClr val="tx1"/>
              </a:solidFill>
              <a:ln>
                <a:noFill/>
              </a:ln>
              <a:effectLst/>
            </c:spPr>
            <c:extLst>
              <c:ext xmlns:c16="http://schemas.microsoft.com/office/drawing/2014/chart" uri="{C3380CC4-5D6E-409C-BE32-E72D297353CC}">
                <c16:uniqueId val="{00000002-3477-4683-8D64-8E007B22F4B6}"/>
              </c:ext>
            </c:extLst>
          </c:dPt>
          <c:dLbls>
            <c:dLbl>
              <c:idx val="0"/>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2"/>
                      </a:solidFill>
                      <a:latin typeface="Arial"/>
                      <a:ea typeface="Arial"/>
                      <a:cs typeface="Arial"/>
                    </a:defRPr>
                  </a:pPr>
                  <a:endParaRPr lang="de-DE"/>
                </a:p>
              </c:txPr>
              <c:dLblPos val="outEnd"/>
              <c:showLegendKey val="0"/>
              <c:showVal val="1"/>
              <c:showCatName val="0"/>
              <c:showSerName val="0"/>
              <c:showPercent val="0"/>
              <c:showBubbleSize val="0"/>
              <c:extLst>
                <c:ext xmlns:c16="http://schemas.microsoft.com/office/drawing/2014/chart" uri="{C3380CC4-5D6E-409C-BE32-E72D297353CC}">
                  <c16:uniqueId val="{00000005-3477-4683-8D64-8E007B22F4B6}"/>
                </c:ext>
              </c:extLst>
            </c:dLbl>
            <c:dLbl>
              <c:idx val="1"/>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2"/>
                      </a:solidFill>
                      <a:latin typeface="Arial"/>
                      <a:ea typeface="Arial"/>
                      <a:cs typeface="Arial"/>
                    </a:defRPr>
                  </a:pPr>
                  <a:endParaRPr lang="de-DE"/>
                </a:p>
              </c:txPr>
              <c:dLblPos val="outEnd"/>
              <c:showLegendKey val="0"/>
              <c:showVal val="1"/>
              <c:showCatName val="0"/>
              <c:showSerName val="0"/>
              <c:showPercent val="0"/>
              <c:showBubbleSize val="0"/>
              <c:extLst>
                <c:ext xmlns:c16="http://schemas.microsoft.com/office/drawing/2014/chart" uri="{C3380CC4-5D6E-409C-BE32-E72D297353CC}">
                  <c16:uniqueId val="{00000004-3477-4683-8D64-8E007B22F4B6}"/>
                </c:ext>
              </c:extLst>
            </c:dLbl>
            <c:dLbl>
              <c:idx val="2"/>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2"/>
                      </a:solidFill>
                      <a:latin typeface="Arial"/>
                      <a:ea typeface="Arial"/>
                      <a:cs typeface="Arial"/>
                    </a:defRPr>
                  </a:pPr>
                  <a:endParaRPr lang="de-DE"/>
                </a:p>
              </c:txPr>
              <c:dLblPos val="outEnd"/>
              <c:showLegendKey val="0"/>
              <c:showVal val="1"/>
              <c:showCatName val="0"/>
              <c:showSerName val="0"/>
              <c:showPercent val="0"/>
              <c:showBubbleSize val="0"/>
              <c:extLst>
                <c:ext xmlns:c16="http://schemas.microsoft.com/office/drawing/2014/chart" uri="{C3380CC4-5D6E-409C-BE32-E72D297353CC}">
                  <c16:uniqueId val="{00000003-3477-4683-8D64-8E007B22F4B6}"/>
                </c:ext>
              </c:extLst>
            </c:dLbl>
            <c:dLbl>
              <c:idx val="3"/>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2"/>
                      </a:solidFill>
                      <a:latin typeface="Arial"/>
                      <a:ea typeface="Arial"/>
                      <a:cs typeface="Arial"/>
                    </a:defRPr>
                  </a:pPr>
                  <a:endParaRPr lang="de-DE"/>
                </a:p>
              </c:txPr>
              <c:dLblPos val="outEnd"/>
              <c:showLegendKey val="0"/>
              <c:showVal val="1"/>
              <c:showCatName val="0"/>
              <c:showSerName val="0"/>
              <c:showPercent val="0"/>
              <c:showBubbleSize val="0"/>
              <c:extLst>
                <c:ext xmlns:c16="http://schemas.microsoft.com/office/drawing/2014/chart" uri="{C3380CC4-5D6E-409C-BE32-E72D297353CC}">
                  <c16:uniqueId val="{00000001-BAA9-465A-B894-34B3A40564BA}"/>
                </c:ext>
              </c:extLst>
            </c:dLbl>
            <c:dLbl>
              <c:idx val="4"/>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2"/>
                      </a:solidFill>
                      <a:latin typeface="Arial"/>
                      <a:ea typeface="Arial"/>
                      <a:cs typeface="Arial"/>
                    </a:defRPr>
                  </a:pPr>
                  <a:endParaRPr lang="de-DE"/>
                </a:p>
              </c:txPr>
              <c:dLblPos val="outEnd"/>
              <c:showLegendKey val="0"/>
              <c:showVal val="1"/>
              <c:showCatName val="0"/>
              <c:showSerName val="0"/>
              <c:showPercent val="0"/>
              <c:showBubbleSize val="0"/>
              <c:extLst>
                <c:ext xmlns:c16="http://schemas.microsoft.com/office/drawing/2014/chart" uri="{C3380CC4-5D6E-409C-BE32-E72D297353CC}">
                  <c16:uniqueId val="{00000002-3477-4683-8D64-8E007B22F4B6}"/>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2"/>
                    </a:solidFill>
                    <a:latin typeface="+mn-lt"/>
                    <a:ea typeface="+mn-ea"/>
                    <a:cs typeface="+mn-cs"/>
                  </a:defRPr>
                </a:pPr>
                <a:endParaRPr lang="de-DE"/>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multiLvlStrRef>
              <c:f>Tabelle1!$A$2:$A$6</c:f>
            </c:multiLvlStrRef>
          </c:cat>
          <c:val>
            <c:numRef>
              <c:f>Tabelle1!$B$2:$B$6</c:f>
              <c:numCache>
                <c:formatCode>#,##0</c:formatCode>
                <c:ptCount val="5"/>
                <c:pt idx="0">
                  <c:v>53.518932048343785</c:v>
                </c:pt>
                <c:pt idx="1">
                  <c:v>46.109595959595914</c:v>
                </c:pt>
                <c:pt idx="2">
                  <c:v>46.80770202020198</c:v>
                </c:pt>
                <c:pt idx="3">
                  <c:v>36.49456521739129</c:v>
                </c:pt>
                <c:pt idx="4">
                  <c:v>40.849673202614341</c:v>
                </c:pt>
              </c:numCache>
            </c:numRef>
          </c:val>
          <c:extLst>
            <c:ext xmlns:c16="http://schemas.microsoft.com/office/drawing/2014/chart" uri="{C3380CC4-5D6E-409C-BE32-E72D297353CC}">
              <c16:uniqueId val="{00000002-BAA9-465A-B894-34B3A40564BA}"/>
            </c:ext>
          </c:extLst>
        </c:ser>
        <c:dLbls>
          <c:showLegendKey val="0"/>
          <c:showVal val="0"/>
          <c:showCatName val="0"/>
          <c:showSerName val="0"/>
          <c:showPercent val="0"/>
          <c:showBubbleSize val="0"/>
        </c:dLbls>
        <c:gapWidth val="125"/>
        <c:axId val="191600031"/>
        <c:axId val="191602431"/>
      </c:barChart>
      <c:catAx>
        <c:axId val="191600031"/>
        <c:scaling>
          <c:orientation val="maxMin"/>
        </c:scaling>
        <c:delete val="1"/>
        <c:axPos val="l"/>
        <c:numFmt formatCode="General" sourceLinked="1"/>
        <c:majorTickMark val="out"/>
        <c:minorTickMark val="none"/>
        <c:tickLblPos val="nextTo"/>
        <c:crossAx val="191602431"/>
        <c:crosses val="autoZero"/>
        <c:auto val="1"/>
        <c:lblAlgn val="ctr"/>
        <c:lblOffset val="100"/>
        <c:noMultiLvlLbl val="0"/>
      </c:catAx>
      <c:valAx>
        <c:axId val="191602431"/>
        <c:scaling>
          <c:orientation val="minMax"/>
          <c:max val="75"/>
          <c:min val="0"/>
        </c:scaling>
        <c:delete val="1"/>
        <c:axPos val="t"/>
        <c:numFmt formatCode="#,##0" sourceLinked="1"/>
        <c:majorTickMark val="out"/>
        <c:minorTickMark val="none"/>
        <c:tickLblPos val="nextTo"/>
        <c:crossAx val="191600031"/>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de-DE"/>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9430837058551274E-2"/>
          <c:y val="0.27930782841662249"/>
          <c:w val="0.82113768571942536"/>
          <c:h val="0.43165755300750752"/>
        </c:manualLayout>
      </c:layout>
      <c:barChart>
        <c:barDir val="bar"/>
        <c:grouping val="clustered"/>
        <c:varyColors val="0"/>
        <c:ser>
          <c:idx val="0"/>
          <c:order val="0"/>
          <c:tx>
            <c:strRef>
              <c:f>Tabelle1!$B$1</c:f>
              <c:strCache>
                <c:ptCount val="1"/>
                <c:pt idx="0">
                  <c:v>col</c:v>
                </c:pt>
              </c:strCache>
            </c:strRef>
          </c:tx>
          <c:spPr>
            <a:gradFill>
              <a:gsLst>
                <a:gs pos="0">
                  <a:schemeClr val="tx1">
                    <a:lumMod val="20000"/>
                    <a:lumOff val="80000"/>
                  </a:schemeClr>
                </a:gs>
                <a:gs pos="90000">
                  <a:schemeClr val="tx1"/>
                </a:gs>
              </a:gsLst>
              <a:lin ang="10800000" scaled="0"/>
            </a:gradFill>
            <a:ln>
              <a:noFill/>
            </a:ln>
            <a:effectLst/>
          </c:spPr>
          <c:invertIfNegative val="0"/>
          <c:dPt>
            <c:idx val="0"/>
            <c:invertIfNegative val="0"/>
            <c:bubble3D val="0"/>
            <c:spPr>
              <a:gradFill flip="none" rotWithShape="1">
                <a:gsLst>
                  <a:gs pos="0">
                    <a:srgbClr val="054F73"/>
                  </a:gs>
                  <a:gs pos="90000">
                    <a:srgbClr val="054F73">
                      <a:lumMod val="20000"/>
                      <a:lumOff val="80000"/>
                    </a:srgbClr>
                  </a:gs>
                </a:gsLst>
                <a:lin ang="10800000" scaled="0"/>
                <a:tileRect/>
              </a:gradFill>
              <a:ln>
                <a:noFill/>
              </a:ln>
              <a:effectLst/>
            </c:spPr>
            <c:extLst>
              <c:ext xmlns:c16="http://schemas.microsoft.com/office/drawing/2014/chart" uri="{C3380CC4-5D6E-409C-BE32-E72D297353CC}">
                <c16:uniqueId val="{00000001-7BDB-4212-A4D4-5ADB535BA680}"/>
              </c:ext>
            </c:extLst>
          </c:dPt>
          <c:dLbls>
            <c:dLbl>
              <c:idx val="0"/>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rgbClr val="054F73"/>
                      </a:solidFill>
                      <a:latin typeface="Arial"/>
                      <a:ea typeface="Arial"/>
                      <a:cs typeface="Arial"/>
                    </a:defRPr>
                  </a:pPr>
                  <a:endParaRPr lang="de-DE"/>
                </a:p>
              </c:txPr>
              <c:dLblPos val="outEnd"/>
              <c:showLegendKey val="0"/>
              <c:showVal val="1"/>
              <c:showCatName val="0"/>
              <c:showSerName val="0"/>
              <c:showPercent val="0"/>
              <c:showBubbleSize val="0"/>
              <c:extLst>
                <c:ext xmlns:c16="http://schemas.microsoft.com/office/drawing/2014/chart" uri="{C3380CC4-5D6E-409C-BE32-E72D297353CC}">
                  <c16:uniqueId val="{00000001-7BDB-4212-A4D4-5ADB535BA680}"/>
                </c:ext>
              </c:extLst>
            </c:dLbl>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tx1"/>
                    </a:solidFill>
                    <a:latin typeface="+mn-lt"/>
                    <a:ea typeface="+mn-ea"/>
                    <a:cs typeface="+mn-cs"/>
                  </a:defRPr>
                </a:pPr>
                <a:endParaRPr lang="de-DE"/>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Tabelle1!$A$2</c:f>
              <c:strCache>
                <c:ptCount val="1"/>
                <c:pt idx="0">
                  <c:v>row</c:v>
                </c:pt>
              </c:strCache>
            </c:strRef>
          </c:cat>
          <c:val>
            <c:numRef>
              <c:f>Tabelle1!$B$2</c:f>
              <c:numCache>
                <c:formatCode>#,##0</c:formatCode>
                <c:ptCount val="1"/>
                <c:pt idx="0">
                  <c:v>53.360682213280207</c:v>
                </c:pt>
              </c:numCache>
            </c:numRef>
          </c:val>
          <c:extLst>
            <c:ext xmlns:c16="http://schemas.microsoft.com/office/drawing/2014/chart" uri="{C3380CC4-5D6E-409C-BE32-E72D297353CC}">
              <c16:uniqueId val="{00000002-7BDB-4212-A4D4-5ADB535BA680}"/>
            </c:ext>
          </c:extLst>
        </c:ser>
        <c:dLbls>
          <c:showLegendKey val="0"/>
          <c:showVal val="0"/>
          <c:showCatName val="0"/>
          <c:showSerName val="0"/>
          <c:showPercent val="0"/>
          <c:showBubbleSize val="0"/>
        </c:dLbls>
        <c:gapWidth val="40"/>
        <c:axId val="191600031"/>
        <c:axId val="191602431"/>
      </c:barChart>
      <c:catAx>
        <c:axId val="191600031"/>
        <c:scaling>
          <c:orientation val="minMax"/>
        </c:scaling>
        <c:delete val="1"/>
        <c:axPos val="l"/>
        <c:numFmt formatCode="General" sourceLinked="1"/>
        <c:majorTickMark val="none"/>
        <c:minorTickMark val="none"/>
        <c:tickLblPos val="nextTo"/>
        <c:crossAx val="191602431"/>
        <c:crosses val="autoZero"/>
        <c:auto val="1"/>
        <c:lblAlgn val="ctr"/>
        <c:lblOffset val="100"/>
        <c:noMultiLvlLbl val="0"/>
      </c:catAx>
      <c:valAx>
        <c:axId val="191602431"/>
        <c:scaling>
          <c:orientation val="minMax"/>
          <c:max val="75"/>
          <c:min val="0"/>
        </c:scaling>
        <c:delete val="1"/>
        <c:axPos val="b"/>
        <c:numFmt formatCode="#,##0" sourceLinked="1"/>
        <c:majorTickMark val="out"/>
        <c:minorTickMark val="in"/>
        <c:tickLblPos val="nextTo"/>
        <c:crossAx val="191600031"/>
        <c:crosses val="autoZero"/>
        <c:crossBetween val="between"/>
        <c:majorUnit val="25"/>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de-DE"/>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9430837058551274E-2"/>
          <c:y val="0.27930782841662249"/>
          <c:w val="0.82113768571942536"/>
          <c:h val="0.43165755300750752"/>
        </c:manualLayout>
      </c:layout>
      <c:barChart>
        <c:barDir val="bar"/>
        <c:grouping val="clustered"/>
        <c:varyColors val="0"/>
        <c:ser>
          <c:idx val="0"/>
          <c:order val="0"/>
          <c:tx>
            <c:strRef>
              <c:f>Tabelle1!$B$1</c:f>
              <c:strCache>
                <c:ptCount val="1"/>
                <c:pt idx="0">
                  <c:v>col</c:v>
                </c:pt>
              </c:strCache>
            </c:strRef>
          </c:tx>
          <c:spPr>
            <a:gradFill>
              <a:gsLst>
                <a:gs pos="0">
                  <a:schemeClr val="tx1">
                    <a:lumMod val="20000"/>
                    <a:lumOff val="80000"/>
                  </a:schemeClr>
                </a:gs>
                <a:gs pos="90000">
                  <a:schemeClr val="tx1"/>
                </a:gs>
              </a:gsLst>
              <a:lin ang="10800000" scaled="0"/>
            </a:gradFill>
            <a:ln>
              <a:noFill/>
            </a:ln>
            <a:effectLst/>
          </c:spPr>
          <c:invertIfNegative val="0"/>
          <c:dPt>
            <c:idx val="0"/>
            <c:invertIfNegative val="0"/>
            <c:bubble3D val="0"/>
            <c:spPr>
              <a:gradFill flip="none" rotWithShape="1">
                <a:gsLst>
                  <a:gs pos="0">
                    <a:srgbClr val="054F73"/>
                  </a:gs>
                  <a:gs pos="90000">
                    <a:srgbClr val="054F73">
                      <a:lumMod val="20000"/>
                      <a:lumOff val="80000"/>
                    </a:srgbClr>
                  </a:gs>
                </a:gsLst>
                <a:lin ang="10800000" scaled="0"/>
                <a:tileRect/>
              </a:gradFill>
              <a:ln>
                <a:noFill/>
              </a:ln>
              <a:effectLst/>
            </c:spPr>
            <c:extLst>
              <c:ext xmlns:c16="http://schemas.microsoft.com/office/drawing/2014/chart" uri="{C3380CC4-5D6E-409C-BE32-E72D297353CC}">
                <c16:uniqueId val="{00000001-7BDB-4212-A4D4-5ADB535BA680}"/>
              </c:ext>
            </c:extLst>
          </c:dPt>
          <c:dLbls>
            <c:dLbl>
              <c:idx val="0"/>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rgbClr val="054F73"/>
                      </a:solidFill>
                      <a:latin typeface="Arial"/>
                      <a:ea typeface="Arial"/>
                      <a:cs typeface="Arial"/>
                    </a:defRPr>
                  </a:pPr>
                  <a:endParaRPr lang="de-DE"/>
                </a:p>
              </c:txPr>
              <c:dLblPos val="outEnd"/>
              <c:showLegendKey val="0"/>
              <c:showVal val="1"/>
              <c:showCatName val="0"/>
              <c:showSerName val="0"/>
              <c:showPercent val="0"/>
              <c:showBubbleSize val="0"/>
              <c:extLst>
                <c:ext xmlns:c16="http://schemas.microsoft.com/office/drawing/2014/chart" uri="{C3380CC4-5D6E-409C-BE32-E72D297353CC}">
                  <c16:uniqueId val="{00000001-7BDB-4212-A4D4-5ADB535BA680}"/>
                </c:ext>
              </c:extLst>
            </c:dLbl>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tx1"/>
                    </a:solidFill>
                    <a:latin typeface="+mn-lt"/>
                    <a:ea typeface="+mn-ea"/>
                    <a:cs typeface="+mn-cs"/>
                  </a:defRPr>
                </a:pPr>
                <a:endParaRPr lang="de-DE"/>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Tabelle1!$A$2</c:f>
              <c:strCache>
                <c:ptCount val="1"/>
                <c:pt idx="0">
                  <c:v>row</c:v>
                </c:pt>
              </c:strCache>
            </c:strRef>
          </c:cat>
          <c:val>
            <c:numRef>
              <c:f>Tabelle1!$B$2</c:f>
              <c:numCache>
                <c:formatCode>#,##0</c:formatCode>
                <c:ptCount val="1"/>
                <c:pt idx="0">
                  <c:v>48.730334846624444</c:v>
                </c:pt>
              </c:numCache>
            </c:numRef>
          </c:val>
          <c:extLst>
            <c:ext xmlns:c16="http://schemas.microsoft.com/office/drawing/2014/chart" uri="{C3380CC4-5D6E-409C-BE32-E72D297353CC}">
              <c16:uniqueId val="{00000002-7BDB-4212-A4D4-5ADB535BA680}"/>
            </c:ext>
          </c:extLst>
        </c:ser>
        <c:dLbls>
          <c:showLegendKey val="0"/>
          <c:showVal val="0"/>
          <c:showCatName val="0"/>
          <c:showSerName val="0"/>
          <c:showPercent val="0"/>
          <c:showBubbleSize val="0"/>
        </c:dLbls>
        <c:gapWidth val="40"/>
        <c:axId val="191600031"/>
        <c:axId val="191602431"/>
      </c:barChart>
      <c:catAx>
        <c:axId val="191600031"/>
        <c:scaling>
          <c:orientation val="minMax"/>
        </c:scaling>
        <c:delete val="1"/>
        <c:axPos val="l"/>
        <c:numFmt formatCode="General" sourceLinked="1"/>
        <c:majorTickMark val="none"/>
        <c:minorTickMark val="none"/>
        <c:tickLblPos val="nextTo"/>
        <c:crossAx val="191602431"/>
        <c:crosses val="autoZero"/>
        <c:auto val="1"/>
        <c:lblAlgn val="ctr"/>
        <c:lblOffset val="100"/>
        <c:noMultiLvlLbl val="0"/>
      </c:catAx>
      <c:valAx>
        <c:axId val="191602431"/>
        <c:scaling>
          <c:orientation val="minMax"/>
          <c:max val="75"/>
          <c:min val="0"/>
        </c:scaling>
        <c:delete val="1"/>
        <c:axPos val="b"/>
        <c:numFmt formatCode="#,##0" sourceLinked="1"/>
        <c:majorTickMark val="out"/>
        <c:minorTickMark val="in"/>
        <c:tickLblPos val="nextTo"/>
        <c:crossAx val="191600031"/>
        <c:crosses val="autoZero"/>
        <c:crossBetween val="between"/>
        <c:majorUnit val="25"/>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de-DE"/>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9430837058551274E-2"/>
          <c:y val="0.27930782841662249"/>
          <c:w val="0.82113768571942536"/>
          <c:h val="0.43165755300750752"/>
        </c:manualLayout>
      </c:layout>
      <c:barChart>
        <c:barDir val="bar"/>
        <c:grouping val="clustered"/>
        <c:varyColors val="0"/>
        <c:ser>
          <c:idx val="0"/>
          <c:order val="0"/>
          <c:tx>
            <c:strRef>
              <c:f>Tabelle1!$B$1</c:f>
              <c:strCache>
                <c:ptCount val="1"/>
                <c:pt idx="0">
                  <c:v>col</c:v>
                </c:pt>
              </c:strCache>
            </c:strRef>
          </c:tx>
          <c:spPr>
            <a:gradFill>
              <a:gsLst>
                <a:gs pos="0">
                  <a:schemeClr val="tx1">
                    <a:lumMod val="20000"/>
                    <a:lumOff val="80000"/>
                  </a:schemeClr>
                </a:gs>
                <a:gs pos="90000">
                  <a:schemeClr val="tx1"/>
                </a:gs>
              </a:gsLst>
              <a:lin ang="10800000" scaled="0"/>
            </a:gradFill>
            <a:ln>
              <a:noFill/>
            </a:ln>
            <a:effectLst/>
          </c:spPr>
          <c:invertIfNegative val="0"/>
          <c:dPt>
            <c:idx val="0"/>
            <c:invertIfNegative val="0"/>
            <c:bubble3D val="0"/>
            <c:spPr>
              <a:gradFill flip="none" rotWithShape="1">
                <a:gsLst>
                  <a:gs pos="0">
                    <a:srgbClr val="054F73"/>
                  </a:gs>
                  <a:gs pos="90000">
                    <a:srgbClr val="054F73">
                      <a:lumMod val="20000"/>
                      <a:lumOff val="80000"/>
                    </a:srgbClr>
                  </a:gs>
                </a:gsLst>
                <a:lin ang="10800000" scaled="0"/>
                <a:tileRect/>
              </a:gradFill>
              <a:ln>
                <a:noFill/>
              </a:ln>
              <a:effectLst/>
            </c:spPr>
            <c:extLst>
              <c:ext xmlns:c16="http://schemas.microsoft.com/office/drawing/2014/chart" uri="{C3380CC4-5D6E-409C-BE32-E72D297353CC}">
                <c16:uniqueId val="{00000001-7BDB-4212-A4D4-5ADB535BA680}"/>
              </c:ext>
            </c:extLst>
          </c:dPt>
          <c:dLbls>
            <c:dLbl>
              <c:idx val="0"/>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rgbClr val="054F73"/>
                      </a:solidFill>
                      <a:latin typeface="Arial"/>
                      <a:ea typeface="Arial"/>
                      <a:cs typeface="Arial"/>
                    </a:defRPr>
                  </a:pPr>
                  <a:endParaRPr lang="de-DE"/>
                </a:p>
              </c:txPr>
              <c:dLblPos val="outEnd"/>
              <c:showLegendKey val="0"/>
              <c:showVal val="1"/>
              <c:showCatName val="0"/>
              <c:showSerName val="0"/>
              <c:showPercent val="0"/>
              <c:showBubbleSize val="0"/>
              <c:extLst>
                <c:ext xmlns:c16="http://schemas.microsoft.com/office/drawing/2014/chart" uri="{C3380CC4-5D6E-409C-BE32-E72D297353CC}">
                  <c16:uniqueId val="{00000001-7BDB-4212-A4D4-5ADB535BA680}"/>
                </c:ext>
              </c:extLst>
            </c:dLbl>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tx1"/>
                    </a:solidFill>
                    <a:latin typeface="+mn-lt"/>
                    <a:ea typeface="+mn-ea"/>
                    <a:cs typeface="+mn-cs"/>
                  </a:defRPr>
                </a:pPr>
                <a:endParaRPr lang="de-DE"/>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Tabelle1!$A$2</c:f>
              <c:strCache>
                <c:ptCount val="1"/>
                <c:pt idx="0">
                  <c:v>row</c:v>
                </c:pt>
              </c:strCache>
            </c:strRef>
          </c:cat>
          <c:val>
            <c:numRef>
              <c:f>Tabelle1!$B$2</c:f>
              <c:numCache>
                <c:formatCode>#,##0</c:formatCode>
                <c:ptCount val="1"/>
                <c:pt idx="0">
                  <c:v>44.941687052263944</c:v>
                </c:pt>
              </c:numCache>
            </c:numRef>
          </c:val>
          <c:extLst>
            <c:ext xmlns:c16="http://schemas.microsoft.com/office/drawing/2014/chart" uri="{C3380CC4-5D6E-409C-BE32-E72D297353CC}">
              <c16:uniqueId val="{00000002-7BDB-4212-A4D4-5ADB535BA680}"/>
            </c:ext>
          </c:extLst>
        </c:ser>
        <c:dLbls>
          <c:showLegendKey val="0"/>
          <c:showVal val="0"/>
          <c:showCatName val="0"/>
          <c:showSerName val="0"/>
          <c:showPercent val="0"/>
          <c:showBubbleSize val="0"/>
        </c:dLbls>
        <c:gapWidth val="40"/>
        <c:axId val="191600031"/>
        <c:axId val="191602431"/>
      </c:barChart>
      <c:catAx>
        <c:axId val="191600031"/>
        <c:scaling>
          <c:orientation val="minMax"/>
        </c:scaling>
        <c:delete val="1"/>
        <c:axPos val="l"/>
        <c:numFmt formatCode="General" sourceLinked="1"/>
        <c:majorTickMark val="none"/>
        <c:minorTickMark val="none"/>
        <c:tickLblPos val="nextTo"/>
        <c:crossAx val="191602431"/>
        <c:crosses val="autoZero"/>
        <c:auto val="1"/>
        <c:lblAlgn val="ctr"/>
        <c:lblOffset val="100"/>
        <c:noMultiLvlLbl val="0"/>
      </c:catAx>
      <c:valAx>
        <c:axId val="191602431"/>
        <c:scaling>
          <c:orientation val="minMax"/>
          <c:max val="75"/>
          <c:min val="0"/>
        </c:scaling>
        <c:delete val="1"/>
        <c:axPos val="b"/>
        <c:numFmt formatCode="#,##0" sourceLinked="1"/>
        <c:majorTickMark val="out"/>
        <c:minorTickMark val="in"/>
        <c:tickLblPos val="nextTo"/>
        <c:crossAx val="191600031"/>
        <c:crosses val="autoZero"/>
        <c:crossBetween val="between"/>
        <c:majorUnit val="25"/>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de-DE"/>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9430837058551274E-2"/>
          <c:y val="0.27930782841662249"/>
          <c:w val="0.82113768571942536"/>
          <c:h val="0.43165755300750752"/>
        </c:manualLayout>
      </c:layout>
      <c:barChart>
        <c:barDir val="bar"/>
        <c:grouping val="clustered"/>
        <c:varyColors val="0"/>
        <c:ser>
          <c:idx val="0"/>
          <c:order val="0"/>
          <c:tx>
            <c:strRef>
              <c:f>Tabelle1!$B$1</c:f>
              <c:strCache>
                <c:ptCount val="1"/>
                <c:pt idx="0">
                  <c:v>col</c:v>
                </c:pt>
              </c:strCache>
            </c:strRef>
          </c:tx>
          <c:spPr>
            <a:gradFill>
              <a:gsLst>
                <a:gs pos="0">
                  <a:schemeClr val="tx1">
                    <a:lumMod val="20000"/>
                    <a:lumOff val="80000"/>
                  </a:schemeClr>
                </a:gs>
                <a:gs pos="90000">
                  <a:schemeClr val="tx1"/>
                </a:gs>
              </a:gsLst>
              <a:lin ang="10800000" scaled="0"/>
            </a:gradFill>
            <a:ln>
              <a:noFill/>
            </a:ln>
            <a:effectLst/>
          </c:spPr>
          <c:invertIfNegative val="0"/>
          <c:dPt>
            <c:idx val="0"/>
            <c:invertIfNegative val="0"/>
            <c:bubble3D val="0"/>
            <c:spPr>
              <a:gradFill flip="none" rotWithShape="1">
                <a:gsLst>
                  <a:gs pos="0">
                    <a:srgbClr val="054F73"/>
                  </a:gs>
                  <a:gs pos="90000">
                    <a:srgbClr val="054F73">
                      <a:lumMod val="20000"/>
                      <a:lumOff val="80000"/>
                    </a:srgbClr>
                  </a:gs>
                </a:gsLst>
                <a:lin ang="10800000" scaled="0"/>
                <a:tileRect/>
              </a:gradFill>
              <a:ln>
                <a:noFill/>
              </a:ln>
              <a:effectLst/>
            </c:spPr>
            <c:extLst>
              <c:ext xmlns:c16="http://schemas.microsoft.com/office/drawing/2014/chart" uri="{C3380CC4-5D6E-409C-BE32-E72D297353CC}">
                <c16:uniqueId val="{00000001-45FF-40A6-B64A-CA4F5CF32F29}"/>
              </c:ext>
            </c:extLst>
          </c:dPt>
          <c:dLbls>
            <c:dLbl>
              <c:idx val="0"/>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rgbClr val="054F73"/>
                      </a:solidFill>
                      <a:latin typeface="Arial"/>
                      <a:ea typeface="Arial"/>
                      <a:cs typeface="Arial"/>
                    </a:defRPr>
                  </a:pPr>
                  <a:endParaRPr lang="de-DE"/>
                </a:p>
              </c:txPr>
              <c:dLblPos val="outEnd"/>
              <c:showLegendKey val="0"/>
              <c:showVal val="1"/>
              <c:showCatName val="0"/>
              <c:showSerName val="0"/>
              <c:showPercent val="0"/>
              <c:showBubbleSize val="0"/>
              <c:extLst>
                <c:ext xmlns:c16="http://schemas.microsoft.com/office/drawing/2014/chart" uri="{C3380CC4-5D6E-409C-BE32-E72D297353CC}">
                  <c16:uniqueId val="{00000001-45FF-40A6-B64A-CA4F5CF32F29}"/>
                </c:ext>
              </c:extLst>
            </c:dLbl>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tx1"/>
                    </a:solidFill>
                    <a:latin typeface="+mn-lt"/>
                    <a:ea typeface="+mn-ea"/>
                    <a:cs typeface="+mn-cs"/>
                  </a:defRPr>
                </a:pPr>
                <a:endParaRPr lang="de-DE"/>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Tabelle1!$A$2</c:f>
              <c:strCache>
                <c:ptCount val="1"/>
                <c:pt idx="0">
                  <c:v>row</c:v>
                </c:pt>
              </c:strCache>
            </c:strRef>
          </c:cat>
          <c:val>
            <c:numRef>
              <c:f>Tabelle1!$B$2</c:f>
              <c:numCache>
                <c:formatCode>#,##0</c:formatCode>
                <c:ptCount val="1"/>
                <c:pt idx="0">
                  <c:v>50.590822006940435</c:v>
                </c:pt>
              </c:numCache>
            </c:numRef>
          </c:val>
          <c:extLst>
            <c:ext xmlns:c16="http://schemas.microsoft.com/office/drawing/2014/chart" uri="{C3380CC4-5D6E-409C-BE32-E72D297353CC}">
              <c16:uniqueId val="{00000002-45FF-40A6-B64A-CA4F5CF32F29}"/>
            </c:ext>
          </c:extLst>
        </c:ser>
        <c:dLbls>
          <c:showLegendKey val="0"/>
          <c:showVal val="0"/>
          <c:showCatName val="0"/>
          <c:showSerName val="0"/>
          <c:showPercent val="0"/>
          <c:showBubbleSize val="0"/>
        </c:dLbls>
        <c:gapWidth val="40"/>
        <c:axId val="191600031"/>
        <c:axId val="191602431"/>
      </c:barChart>
      <c:catAx>
        <c:axId val="191600031"/>
        <c:scaling>
          <c:orientation val="minMax"/>
        </c:scaling>
        <c:delete val="1"/>
        <c:axPos val="l"/>
        <c:numFmt formatCode="General" sourceLinked="1"/>
        <c:majorTickMark val="none"/>
        <c:minorTickMark val="none"/>
        <c:tickLblPos val="nextTo"/>
        <c:crossAx val="191602431"/>
        <c:crosses val="autoZero"/>
        <c:auto val="1"/>
        <c:lblAlgn val="ctr"/>
        <c:lblOffset val="100"/>
        <c:noMultiLvlLbl val="0"/>
      </c:catAx>
      <c:valAx>
        <c:axId val="191602431"/>
        <c:scaling>
          <c:orientation val="minMax"/>
          <c:max val="75"/>
          <c:min val="0"/>
        </c:scaling>
        <c:delete val="1"/>
        <c:axPos val="b"/>
        <c:numFmt formatCode="#,##0" sourceLinked="1"/>
        <c:majorTickMark val="out"/>
        <c:minorTickMark val="in"/>
        <c:tickLblPos val="nextTo"/>
        <c:crossAx val="191600031"/>
        <c:crosses val="autoZero"/>
        <c:crossBetween val="between"/>
        <c:majorUnit val="25"/>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de-DE"/>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9431062302127773E-2"/>
          <c:y val="7.5594338162640926E-2"/>
          <c:w val="0.81008577907306856"/>
          <c:h val="0.84528214490953035"/>
        </c:manualLayout>
      </c:layout>
      <c:barChart>
        <c:barDir val="bar"/>
        <c:grouping val="clustered"/>
        <c:varyColors val="0"/>
        <c:ser>
          <c:idx val="0"/>
          <c:order val="0"/>
          <c:tx>
            <c:strRef>
              <c:f>Tabelle1!$B$1</c:f>
              <c:strCache>
                <c:ptCount val="1"/>
              </c:strCache>
            </c:strRef>
          </c:tx>
          <c:spPr>
            <a:solidFill>
              <a:schemeClr val="tx1"/>
            </a:solidFill>
            <a:ln>
              <a:noFill/>
            </a:ln>
            <a:effectLst/>
          </c:spPr>
          <c:invertIfNegative val="0"/>
          <c:dPt>
            <c:idx val="0"/>
            <c:invertIfNegative val="0"/>
            <c:bubble3D val="0"/>
            <c:spPr>
              <a:solidFill>
                <a:srgbClr val="054F73"/>
              </a:solidFill>
              <a:ln>
                <a:noFill/>
              </a:ln>
              <a:effectLst/>
            </c:spPr>
            <c:extLst>
              <c:ext xmlns:c16="http://schemas.microsoft.com/office/drawing/2014/chart" uri="{C3380CC4-5D6E-409C-BE32-E72D297353CC}">
                <c16:uniqueId val="{00000005-4BB6-48EE-B153-FD9272C59FDA}"/>
              </c:ext>
            </c:extLst>
          </c:dPt>
          <c:dPt>
            <c:idx val="1"/>
            <c:invertIfNegative val="0"/>
            <c:bubble3D val="0"/>
            <c:spPr>
              <a:solidFill>
                <a:srgbClr val="054F73"/>
              </a:solidFill>
              <a:ln>
                <a:noFill/>
              </a:ln>
              <a:effectLst/>
            </c:spPr>
            <c:extLst>
              <c:ext xmlns:c16="http://schemas.microsoft.com/office/drawing/2014/chart" uri="{C3380CC4-5D6E-409C-BE32-E72D297353CC}">
                <c16:uniqueId val="{00000004-4BB6-48EE-B153-FD9272C59FDA}"/>
              </c:ext>
            </c:extLst>
          </c:dPt>
          <c:dPt>
            <c:idx val="2"/>
            <c:invertIfNegative val="0"/>
            <c:bubble3D val="0"/>
            <c:spPr>
              <a:solidFill>
                <a:srgbClr val="054F73"/>
              </a:solidFill>
              <a:ln>
                <a:noFill/>
              </a:ln>
              <a:effectLst/>
            </c:spPr>
            <c:extLst>
              <c:ext xmlns:c16="http://schemas.microsoft.com/office/drawing/2014/chart" uri="{C3380CC4-5D6E-409C-BE32-E72D297353CC}">
                <c16:uniqueId val="{00000003-4BB6-48EE-B153-FD9272C59FDA}"/>
              </c:ext>
            </c:extLst>
          </c:dPt>
          <c:dPt>
            <c:idx val="3"/>
            <c:invertIfNegative val="0"/>
            <c:bubble3D val="0"/>
            <c:spPr>
              <a:solidFill>
                <a:srgbClr val="054F73"/>
              </a:solidFill>
              <a:ln>
                <a:noFill/>
              </a:ln>
              <a:effectLst/>
            </c:spPr>
            <c:extLst>
              <c:ext xmlns:c16="http://schemas.microsoft.com/office/drawing/2014/chart" uri="{C3380CC4-5D6E-409C-BE32-E72D297353CC}">
                <c16:uniqueId val="{00000001-BAA9-465A-B894-34B3A40564BA}"/>
              </c:ext>
            </c:extLst>
          </c:dPt>
          <c:dPt>
            <c:idx val="4"/>
            <c:invertIfNegative val="0"/>
            <c:bubble3D val="0"/>
            <c:spPr>
              <a:solidFill>
                <a:srgbClr val="054F73"/>
              </a:solidFill>
              <a:ln>
                <a:noFill/>
              </a:ln>
              <a:effectLst/>
            </c:spPr>
            <c:extLst>
              <c:ext xmlns:c16="http://schemas.microsoft.com/office/drawing/2014/chart" uri="{C3380CC4-5D6E-409C-BE32-E72D297353CC}">
                <c16:uniqueId val="{00000002-4BB6-48EE-B153-FD9272C59FDA}"/>
              </c:ext>
            </c:extLst>
          </c:dPt>
          <c:dLbls>
            <c:dLbl>
              <c:idx val="0"/>
              <c:spPr>
                <a:solidFill>
                  <a:schemeClr val="bg1"/>
                </a:solid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rgbClr val="054F73"/>
                      </a:solidFill>
                      <a:latin typeface="Arial"/>
                      <a:ea typeface="Arial"/>
                      <a:cs typeface="Arial"/>
                    </a:defRPr>
                  </a:pPr>
                  <a:endParaRPr lang="de-DE"/>
                </a:p>
              </c:txPr>
              <c:dLblPos val="outEnd"/>
              <c:showLegendKey val="0"/>
              <c:showVal val="1"/>
              <c:showCatName val="0"/>
              <c:showSerName val="0"/>
              <c:showPercent val="0"/>
              <c:showBubbleSize val="0"/>
              <c:extLst>
                <c:ext xmlns:c16="http://schemas.microsoft.com/office/drawing/2014/chart" uri="{C3380CC4-5D6E-409C-BE32-E72D297353CC}">
                  <c16:uniqueId val="{00000005-4BB6-48EE-B153-FD9272C59FDA}"/>
                </c:ext>
              </c:extLst>
            </c:dLbl>
            <c:dLbl>
              <c:idx val="1"/>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rgbClr val="054F73"/>
                      </a:solidFill>
                      <a:latin typeface="Arial"/>
                      <a:ea typeface="Arial"/>
                      <a:cs typeface="Arial"/>
                    </a:defRPr>
                  </a:pPr>
                  <a:endParaRPr lang="de-DE"/>
                </a:p>
              </c:txPr>
              <c:dLblPos val="outEnd"/>
              <c:showLegendKey val="0"/>
              <c:showVal val="1"/>
              <c:showCatName val="0"/>
              <c:showSerName val="0"/>
              <c:showPercent val="0"/>
              <c:showBubbleSize val="0"/>
              <c:extLst>
                <c:ext xmlns:c16="http://schemas.microsoft.com/office/drawing/2014/chart" uri="{C3380CC4-5D6E-409C-BE32-E72D297353CC}">
                  <c16:uniqueId val="{00000004-4BB6-48EE-B153-FD9272C59FDA}"/>
                </c:ext>
              </c:extLst>
            </c:dLbl>
            <c:dLbl>
              <c:idx val="2"/>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rgbClr val="054F73"/>
                      </a:solidFill>
                      <a:latin typeface="Arial"/>
                      <a:ea typeface="Arial"/>
                      <a:cs typeface="Arial"/>
                    </a:defRPr>
                  </a:pPr>
                  <a:endParaRPr lang="de-DE"/>
                </a:p>
              </c:txPr>
              <c:dLblPos val="outEnd"/>
              <c:showLegendKey val="0"/>
              <c:showVal val="1"/>
              <c:showCatName val="0"/>
              <c:showSerName val="0"/>
              <c:showPercent val="0"/>
              <c:showBubbleSize val="0"/>
              <c:extLst>
                <c:ext xmlns:c16="http://schemas.microsoft.com/office/drawing/2014/chart" uri="{C3380CC4-5D6E-409C-BE32-E72D297353CC}">
                  <c16:uniqueId val="{00000003-4BB6-48EE-B153-FD9272C59FDA}"/>
                </c:ext>
              </c:extLst>
            </c:dLbl>
            <c:dLbl>
              <c:idx val="3"/>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rgbClr val="054F73"/>
                      </a:solidFill>
                      <a:latin typeface="Arial"/>
                      <a:ea typeface="Arial"/>
                      <a:cs typeface="Arial"/>
                    </a:defRPr>
                  </a:pPr>
                  <a:endParaRPr lang="de-DE"/>
                </a:p>
              </c:txPr>
              <c:dLblPos val="outEnd"/>
              <c:showLegendKey val="0"/>
              <c:showVal val="1"/>
              <c:showCatName val="0"/>
              <c:showSerName val="0"/>
              <c:showPercent val="0"/>
              <c:showBubbleSize val="0"/>
              <c:extLst>
                <c:ext xmlns:c16="http://schemas.microsoft.com/office/drawing/2014/chart" uri="{C3380CC4-5D6E-409C-BE32-E72D297353CC}">
                  <c16:uniqueId val="{00000001-BAA9-465A-B894-34B3A40564BA}"/>
                </c:ext>
              </c:extLst>
            </c:dLbl>
            <c:dLbl>
              <c:idx val="4"/>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rgbClr val="054F73"/>
                      </a:solidFill>
                      <a:latin typeface="Arial"/>
                      <a:ea typeface="Arial"/>
                      <a:cs typeface="Arial"/>
                    </a:defRPr>
                  </a:pPr>
                  <a:endParaRPr lang="de-DE"/>
                </a:p>
              </c:txPr>
              <c:dLblPos val="outEnd"/>
              <c:showLegendKey val="0"/>
              <c:showVal val="1"/>
              <c:showCatName val="0"/>
              <c:showSerName val="0"/>
              <c:showPercent val="0"/>
              <c:showBubbleSize val="0"/>
              <c:extLst>
                <c:ext xmlns:c16="http://schemas.microsoft.com/office/drawing/2014/chart" uri="{C3380CC4-5D6E-409C-BE32-E72D297353CC}">
                  <c16:uniqueId val="{00000002-4BB6-48EE-B153-FD9272C59FDA}"/>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2"/>
                    </a:solidFill>
                    <a:latin typeface="+mn-lt"/>
                    <a:ea typeface="+mn-ea"/>
                    <a:cs typeface="+mn-cs"/>
                  </a:defRPr>
                </a:pPr>
                <a:endParaRPr lang="de-DE"/>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multiLvlStrRef>
              <c:f>Tabelle1!$A$2:$A$6</c:f>
            </c:multiLvlStrRef>
          </c:cat>
          <c:val>
            <c:numRef>
              <c:f>Tabelle1!$B$2:$B$6</c:f>
              <c:numCache>
                <c:formatCode>#,##0</c:formatCode>
                <c:ptCount val="5"/>
                <c:pt idx="0">
                  <c:v>64.42647903195649</c:v>
                </c:pt>
                <c:pt idx="1">
                  <c:v>52.447458969558561</c:v>
                </c:pt>
                <c:pt idx="2">
                  <c:v>46.853467614571308</c:v>
                </c:pt>
                <c:pt idx="3">
                  <c:v>42.521896216152086</c:v>
                </c:pt>
                <c:pt idx="4">
                  <c:v>48.300437891129604</c:v>
                </c:pt>
              </c:numCache>
            </c:numRef>
          </c:val>
          <c:extLst>
            <c:ext xmlns:c16="http://schemas.microsoft.com/office/drawing/2014/chart" uri="{C3380CC4-5D6E-409C-BE32-E72D297353CC}">
              <c16:uniqueId val="{00000002-BAA9-465A-B894-34B3A40564BA}"/>
            </c:ext>
          </c:extLst>
        </c:ser>
        <c:dLbls>
          <c:showLegendKey val="0"/>
          <c:showVal val="0"/>
          <c:showCatName val="0"/>
          <c:showSerName val="0"/>
          <c:showPercent val="0"/>
          <c:showBubbleSize val="0"/>
        </c:dLbls>
        <c:gapWidth val="125"/>
        <c:axId val="191600031"/>
        <c:axId val="191602431"/>
      </c:barChart>
      <c:catAx>
        <c:axId val="191600031"/>
        <c:scaling>
          <c:orientation val="maxMin"/>
        </c:scaling>
        <c:delete val="1"/>
        <c:axPos val="l"/>
        <c:numFmt formatCode="General" sourceLinked="1"/>
        <c:majorTickMark val="out"/>
        <c:minorTickMark val="none"/>
        <c:tickLblPos val="nextTo"/>
        <c:crossAx val="191602431"/>
        <c:crosses val="autoZero"/>
        <c:auto val="1"/>
        <c:lblAlgn val="ctr"/>
        <c:lblOffset val="100"/>
        <c:noMultiLvlLbl val="0"/>
      </c:catAx>
      <c:valAx>
        <c:axId val="191602431"/>
        <c:scaling>
          <c:orientation val="minMax"/>
          <c:max val="150"/>
          <c:min val="0"/>
        </c:scaling>
        <c:delete val="1"/>
        <c:axPos val="t"/>
        <c:numFmt formatCode="#,##0" sourceLinked="1"/>
        <c:majorTickMark val="out"/>
        <c:minorTickMark val="none"/>
        <c:tickLblPos val="nextTo"/>
        <c:crossAx val="191600031"/>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de-DE"/>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9431062302127773E-2"/>
          <c:y val="0.27930782841662249"/>
          <c:w val="0.81008577907306856"/>
          <c:h val="0.43165755300750752"/>
        </c:manualLayout>
      </c:layout>
      <c:barChart>
        <c:barDir val="bar"/>
        <c:grouping val="clustered"/>
        <c:varyColors val="0"/>
        <c:ser>
          <c:idx val="0"/>
          <c:order val="0"/>
          <c:tx>
            <c:strRef>
              <c:f>Tabelle1!$B$1</c:f>
              <c:strCache>
                <c:ptCount val="1"/>
                <c:pt idx="0">
                  <c:v>col</c:v>
                </c:pt>
              </c:strCache>
            </c:strRef>
          </c:tx>
          <c:spPr>
            <a:gradFill>
              <a:gsLst>
                <a:gs pos="0">
                  <a:schemeClr val="tx1">
                    <a:lumMod val="20000"/>
                    <a:lumOff val="80000"/>
                  </a:schemeClr>
                </a:gs>
                <a:gs pos="90000">
                  <a:schemeClr val="tx1"/>
                </a:gs>
              </a:gsLst>
              <a:lin ang="10800000" scaled="0"/>
            </a:gradFill>
            <a:ln>
              <a:noFill/>
            </a:ln>
            <a:effectLst/>
          </c:spPr>
          <c:invertIfNegative val="0"/>
          <c:dPt>
            <c:idx val="0"/>
            <c:invertIfNegative val="0"/>
            <c:bubble3D val="0"/>
            <c:spPr>
              <a:gradFill flip="none" rotWithShape="1">
                <a:gsLst>
                  <a:gs pos="0">
                    <a:srgbClr val="054F73"/>
                  </a:gs>
                  <a:gs pos="90000">
                    <a:srgbClr val="054F73">
                      <a:lumMod val="20000"/>
                      <a:lumOff val="80000"/>
                    </a:srgbClr>
                  </a:gs>
                </a:gsLst>
                <a:lin ang="10800000" scaled="0"/>
                <a:tileRect/>
              </a:gradFill>
              <a:ln>
                <a:noFill/>
              </a:ln>
              <a:effectLst/>
            </c:spPr>
            <c:extLst>
              <c:ext xmlns:c16="http://schemas.microsoft.com/office/drawing/2014/chart" uri="{C3380CC4-5D6E-409C-BE32-E72D297353CC}">
                <c16:uniqueId val="{00000001-7BDB-4212-A4D4-5ADB535BA680}"/>
              </c:ext>
            </c:extLst>
          </c:dPt>
          <c:dLbls>
            <c:dLbl>
              <c:idx val="0"/>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rgbClr val="054F73"/>
                      </a:solidFill>
                      <a:latin typeface="Arial"/>
                      <a:ea typeface="Arial"/>
                      <a:cs typeface="Arial"/>
                    </a:defRPr>
                  </a:pPr>
                  <a:endParaRPr lang="de-DE"/>
                </a:p>
              </c:txPr>
              <c:dLblPos val="outEnd"/>
              <c:showLegendKey val="0"/>
              <c:showVal val="1"/>
              <c:showCatName val="0"/>
              <c:showSerName val="0"/>
              <c:showPercent val="0"/>
              <c:showBubbleSize val="0"/>
              <c:extLst>
                <c:ext xmlns:c16="http://schemas.microsoft.com/office/drawing/2014/chart" uri="{C3380CC4-5D6E-409C-BE32-E72D297353CC}">
                  <c16:uniqueId val="{00000001-7BDB-4212-A4D4-5ADB535BA680}"/>
                </c:ext>
              </c:extLst>
            </c:dLbl>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tx1"/>
                    </a:solidFill>
                    <a:latin typeface="+mn-lt"/>
                    <a:ea typeface="+mn-ea"/>
                    <a:cs typeface="+mn-cs"/>
                  </a:defRPr>
                </a:pPr>
                <a:endParaRPr lang="de-DE"/>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Tabelle1!$A$2</c:f>
              <c:strCache>
                <c:ptCount val="1"/>
                <c:pt idx="0">
                  <c:v>row</c:v>
                </c:pt>
              </c:strCache>
            </c:strRef>
          </c:cat>
          <c:val>
            <c:numRef>
              <c:f>Tabelle1!$B$2</c:f>
              <c:numCache>
                <c:formatCode>#,##0</c:formatCode>
                <c:ptCount val="1"/>
                <c:pt idx="0">
                  <c:v>51.050643549562558</c:v>
                </c:pt>
              </c:numCache>
            </c:numRef>
          </c:val>
          <c:extLst>
            <c:ext xmlns:c16="http://schemas.microsoft.com/office/drawing/2014/chart" uri="{C3380CC4-5D6E-409C-BE32-E72D297353CC}">
              <c16:uniqueId val="{00000002-7BDB-4212-A4D4-5ADB535BA680}"/>
            </c:ext>
          </c:extLst>
        </c:ser>
        <c:dLbls>
          <c:showLegendKey val="0"/>
          <c:showVal val="0"/>
          <c:showCatName val="0"/>
          <c:showSerName val="0"/>
          <c:showPercent val="0"/>
          <c:showBubbleSize val="0"/>
        </c:dLbls>
        <c:gapWidth val="40"/>
        <c:axId val="191600031"/>
        <c:axId val="191602431"/>
      </c:barChart>
      <c:catAx>
        <c:axId val="191600031"/>
        <c:scaling>
          <c:orientation val="minMax"/>
        </c:scaling>
        <c:delete val="1"/>
        <c:axPos val="l"/>
        <c:numFmt formatCode="General" sourceLinked="1"/>
        <c:majorTickMark val="none"/>
        <c:minorTickMark val="none"/>
        <c:tickLblPos val="nextTo"/>
        <c:crossAx val="191602431"/>
        <c:crosses val="autoZero"/>
        <c:auto val="1"/>
        <c:lblAlgn val="ctr"/>
        <c:lblOffset val="100"/>
        <c:noMultiLvlLbl val="0"/>
      </c:catAx>
      <c:valAx>
        <c:axId val="191602431"/>
        <c:scaling>
          <c:orientation val="minMax"/>
          <c:max val="150"/>
          <c:min val="0"/>
        </c:scaling>
        <c:delete val="1"/>
        <c:axPos val="b"/>
        <c:numFmt formatCode="#,##0" sourceLinked="1"/>
        <c:majorTickMark val="out"/>
        <c:minorTickMark val="in"/>
        <c:tickLblPos val="nextTo"/>
        <c:crossAx val="191600031"/>
        <c:crosses val="autoZero"/>
        <c:crossBetween val="between"/>
        <c:majorUnit val="25"/>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de-DE"/>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9431062302127773E-2"/>
          <c:y val="7.5594338162640926E-2"/>
          <c:w val="0.81008577907306856"/>
          <c:h val="0.84528214490953035"/>
        </c:manualLayout>
      </c:layout>
      <c:barChart>
        <c:barDir val="bar"/>
        <c:grouping val="clustered"/>
        <c:varyColors val="0"/>
        <c:ser>
          <c:idx val="0"/>
          <c:order val="0"/>
          <c:tx>
            <c:strRef>
              <c:f>Tabelle1!$B$1</c:f>
              <c:strCache>
                <c:ptCount val="1"/>
              </c:strCache>
            </c:strRef>
          </c:tx>
          <c:spPr>
            <a:solidFill>
              <a:schemeClr val="tx1"/>
            </a:solidFill>
            <a:ln>
              <a:noFill/>
            </a:ln>
            <a:effectLst/>
          </c:spPr>
          <c:invertIfNegative val="0"/>
          <c:dPt>
            <c:idx val="0"/>
            <c:invertIfNegative val="0"/>
            <c:bubble3D val="0"/>
            <c:spPr>
              <a:solidFill>
                <a:srgbClr val="054F73"/>
              </a:solidFill>
              <a:ln>
                <a:noFill/>
              </a:ln>
              <a:effectLst/>
            </c:spPr>
            <c:extLst>
              <c:ext xmlns:c16="http://schemas.microsoft.com/office/drawing/2014/chart" uri="{C3380CC4-5D6E-409C-BE32-E72D297353CC}">
                <c16:uniqueId val="{00000005-4BB6-48EE-B153-FD9272C59FDA}"/>
              </c:ext>
            </c:extLst>
          </c:dPt>
          <c:dPt>
            <c:idx val="1"/>
            <c:invertIfNegative val="0"/>
            <c:bubble3D val="0"/>
            <c:spPr>
              <a:solidFill>
                <a:srgbClr val="054F73"/>
              </a:solidFill>
              <a:ln>
                <a:noFill/>
              </a:ln>
              <a:effectLst/>
            </c:spPr>
            <c:extLst>
              <c:ext xmlns:c16="http://schemas.microsoft.com/office/drawing/2014/chart" uri="{C3380CC4-5D6E-409C-BE32-E72D297353CC}">
                <c16:uniqueId val="{00000004-4BB6-48EE-B153-FD9272C59FDA}"/>
              </c:ext>
            </c:extLst>
          </c:dPt>
          <c:dPt>
            <c:idx val="2"/>
            <c:invertIfNegative val="0"/>
            <c:bubble3D val="0"/>
            <c:spPr>
              <a:solidFill>
                <a:srgbClr val="054F73"/>
              </a:solidFill>
              <a:ln>
                <a:noFill/>
              </a:ln>
              <a:effectLst/>
            </c:spPr>
            <c:extLst>
              <c:ext xmlns:c16="http://schemas.microsoft.com/office/drawing/2014/chart" uri="{C3380CC4-5D6E-409C-BE32-E72D297353CC}">
                <c16:uniqueId val="{00000003-4BB6-48EE-B153-FD9272C59FDA}"/>
              </c:ext>
            </c:extLst>
          </c:dPt>
          <c:dPt>
            <c:idx val="3"/>
            <c:invertIfNegative val="0"/>
            <c:bubble3D val="0"/>
            <c:spPr>
              <a:solidFill>
                <a:srgbClr val="054F73"/>
              </a:solidFill>
              <a:ln>
                <a:noFill/>
              </a:ln>
              <a:effectLst/>
            </c:spPr>
            <c:extLst>
              <c:ext xmlns:c16="http://schemas.microsoft.com/office/drawing/2014/chart" uri="{C3380CC4-5D6E-409C-BE32-E72D297353CC}">
                <c16:uniqueId val="{00000001-BAA9-465A-B894-34B3A40564BA}"/>
              </c:ext>
            </c:extLst>
          </c:dPt>
          <c:dPt>
            <c:idx val="4"/>
            <c:invertIfNegative val="0"/>
            <c:bubble3D val="0"/>
            <c:spPr>
              <a:solidFill>
                <a:srgbClr val="054F73"/>
              </a:solidFill>
              <a:ln>
                <a:noFill/>
              </a:ln>
              <a:effectLst/>
            </c:spPr>
            <c:extLst>
              <c:ext xmlns:c16="http://schemas.microsoft.com/office/drawing/2014/chart" uri="{C3380CC4-5D6E-409C-BE32-E72D297353CC}">
                <c16:uniqueId val="{00000002-4BB6-48EE-B153-FD9272C59FDA}"/>
              </c:ext>
            </c:extLst>
          </c:dPt>
          <c:dLbls>
            <c:dLbl>
              <c:idx val="0"/>
              <c:spPr>
                <a:solidFill>
                  <a:schemeClr val="bg1"/>
                </a:solid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rgbClr val="054F73"/>
                      </a:solidFill>
                      <a:latin typeface="Arial"/>
                      <a:ea typeface="Arial"/>
                      <a:cs typeface="Arial"/>
                    </a:defRPr>
                  </a:pPr>
                  <a:endParaRPr lang="de-DE"/>
                </a:p>
              </c:txPr>
              <c:dLblPos val="outEnd"/>
              <c:showLegendKey val="0"/>
              <c:showVal val="1"/>
              <c:showCatName val="0"/>
              <c:showSerName val="0"/>
              <c:showPercent val="0"/>
              <c:showBubbleSize val="0"/>
              <c:extLst>
                <c:ext xmlns:c16="http://schemas.microsoft.com/office/drawing/2014/chart" uri="{C3380CC4-5D6E-409C-BE32-E72D297353CC}">
                  <c16:uniqueId val="{00000005-4BB6-48EE-B153-FD9272C59FDA}"/>
                </c:ext>
              </c:extLst>
            </c:dLbl>
            <c:dLbl>
              <c:idx val="1"/>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rgbClr val="054F73"/>
                      </a:solidFill>
                      <a:latin typeface="Arial"/>
                      <a:ea typeface="Arial"/>
                      <a:cs typeface="Arial"/>
                    </a:defRPr>
                  </a:pPr>
                  <a:endParaRPr lang="de-DE"/>
                </a:p>
              </c:txPr>
              <c:dLblPos val="outEnd"/>
              <c:showLegendKey val="0"/>
              <c:showVal val="1"/>
              <c:showCatName val="0"/>
              <c:showSerName val="0"/>
              <c:showPercent val="0"/>
              <c:showBubbleSize val="0"/>
              <c:extLst>
                <c:ext xmlns:c16="http://schemas.microsoft.com/office/drawing/2014/chart" uri="{C3380CC4-5D6E-409C-BE32-E72D297353CC}">
                  <c16:uniqueId val="{00000004-4BB6-48EE-B153-FD9272C59FDA}"/>
                </c:ext>
              </c:extLst>
            </c:dLbl>
            <c:dLbl>
              <c:idx val="2"/>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rgbClr val="054F73"/>
                      </a:solidFill>
                      <a:latin typeface="Arial"/>
                      <a:ea typeface="Arial"/>
                      <a:cs typeface="Arial"/>
                    </a:defRPr>
                  </a:pPr>
                  <a:endParaRPr lang="de-DE"/>
                </a:p>
              </c:txPr>
              <c:dLblPos val="outEnd"/>
              <c:showLegendKey val="0"/>
              <c:showVal val="1"/>
              <c:showCatName val="0"/>
              <c:showSerName val="0"/>
              <c:showPercent val="0"/>
              <c:showBubbleSize val="0"/>
              <c:extLst>
                <c:ext xmlns:c16="http://schemas.microsoft.com/office/drawing/2014/chart" uri="{C3380CC4-5D6E-409C-BE32-E72D297353CC}">
                  <c16:uniqueId val="{00000003-4BB6-48EE-B153-FD9272C59FDA}"/>
                </c:ext>
              </c:extLst>
            </c:dLbl>
            <c:dLbl>
              <c:idx val="3"/>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rgbClr val="054F73"/>
                      </a:solidFill>
                      <a:latin typeface="Arial"/>
                      <a:ea typeface="Arial"/>
                      <a:cs typeface="Arial"/>
                    </a:defRPr>
                  </a:pPr>
                  <a:endParaRPr lang="de-DE"/>
                </a:p>
              </c:txPr>
              <c:dLblPos val="outEnd"/>
              <c:showLegendKey val="0"/>
              <c:showVal val="1"/>
              <c:showCatName val="0"/>
              <c:showSerName val="0"/>
              <c:showPercent val="0"/>
              <c:showBubbleSize val="0"/>
              <c:extLst>
                <c:ext xmlns:c16="http://schemas.microsoft.com/office/drawing/2014/chart" uri="{C3380CC4-5D6E-409C-BE32-E72D297353CC}">
                  <c16:uniqueId val="{00000001-BAA9-465A-B894-34B3A40564BA}"/>
                </c:ext>
              </c:extLst>
            </c:dLbl>
            <c:dLbl>
              <c:idx val="4"/>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rgbClr val="054F73"/>
                      </a:solidFill>
                      <a:latin typeface="Arial"/>
                      <a:ea typeface="Arial"/>
                      <a:cs typeface="Arial"/>
                    </a:defRPr>
                  </a:pPr>
                  <a:endParaRPr lang="de-DE"/>
                </a:p>
              </c:txPr>
              <c:dLblPos val="outEnd"/>
              <c:showLegendKey val="0"/>
              <c:showVal val="1"/>
              <c:showCatName val="0"/>
              <c:showSerName val="0"/>
              <c:showPercent val="0"/>
              <c:showBubbleSize val="0"/>
              <c:extLst>
                <c:ext xmlns:c16="http://schemas.microsoft.com/office/drawing/2014/chart" uri="{C3380CC4-5D6E-409C-BE32-E72D297353CC}">
                  <c16:uniqueId val="{00000002-4BB6-48EE-B153-FD9272C59FDA}"/>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2"/>
                    </a:solidFill>
                    <a:latin typeface="+mn-lt"/>
                    <a:ea typeface="+mn-ea"/>
                    <a:cs typeface="+mn-cs"/>
                  </a:defRPr>
                </a:pPr>
                <a:endParaRPr lang="de-DE"/>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multiLvlStrRef>
              <c:f>Tabelle1!$A$2:$A$6</c:f>
            </c:multiLvlStrRef>
          </c:cat>
          <c:val>
            <c:numRef>
              <c:f>Tabelle1!$B$2:$B$6</c:f>
              <c:numCache>
                <c:formatCode>#,##0</c:formatCode>
                <c:ptCount val="5"/>
                <c:pt idx="0">
                  <c:v>61.967140157801296</c:v>
                </c:pt>
                <c:pt idx="1">
                  <c:v>55.632171973622931</c:v>
                </c:pt>
                <c:pt idx="2">
                  <c:v>42.448023793572283</c:v>
                </c:pt>
                <c:pt idx="3">
                  <c:v>46.850289469558298</c:v>
                </c:pt>
                <c:pt idx="4">
                  <c:v>48.674872607267332</c:v>
                </c:pt>
              </c:numCache>
            </c:numRef>
          </c:val>
          <c:extLst>
            <c:ext xmlns:c16="http://schemas.microsoft.com/office/drawing/2014/chart" uri="{C3380CC4-5D6E-409C-BE32-E72D297353CC}">
              <c16:uniqueId val="{00000002-BAA9-465A-B894-34B3A40564BA}"/>
            </c:ext>
          </c:extLst>
        </c:ser>
        <c:dLbls>
          <c:showLegendKey val="0"/>
          <c:showVal val="0"/>
          <c:showCatName val="0"/>
          <c:showSerName val="0"/>
          <c:showPercent val="0"/>
          <c:showBubbleSize val="0"/>
        </c:dLbls>
        <c:gapWidth val="125"/>
        <c:axId val="191600031"/>
        <c:axId val="191602431"/>
      </c:barChart>
      <c:catAx>
        <c:axId val="191600031"/>
        <c:scaling>
          <c:orientation val="maxMin"/>
        </c:scaling>
        <c:delete val="1"/>
        <c:axPos val="l"/>
        <c:numFmt formatCode="General" sourceLinked="1"/>
        <c:majorTickMark val="out"/>
        <c:minorTickMark val="none"/>
        <c:tickLblPos val="nextTo"/>
        <c:crossAx val="191602431"/>
        <c:crosses val="autoZero"/>
        <c:auto val="1"/>
        <c:lblAlgn val="ctr"/>
        <c:lblOffset val="100"/>
        <c:noMultiLvlLbl val="0"/>
      </c:catAx>
      <c:valAx>
        <c:axId val="191602431"/>
        <c:scaling>
          <c:orientation val="minMax"/>
          <c:max val="150"/>
          <c:min val="0"/>
        </c:scaling>
        <c:delete val="1"/>
        <c:axPos val="t"/>
        <c:numFmt formatCode="#,##0" sourceLinked="1"/>
        <c:majorTickMark val="out"/>
        <c:minorTickMark val="none"/>
        <c:tickLblPos val="nextTo"/>
        <c:crossAx val="191600031"/>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de-DE"/>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9431062302127773E-2"/>
          <c:y val="0.27930782841662249"/>
          <c:w val="0.81008577907306856"/>
          <c:h val="0.43165755300750752"/>
        </c:manualLayout>
      </c:layout>
      <c:barChart>
        <c:barDir val="bar"/>
        <c:grouping val="clustered"/>
        <c:varyColors val="0"/>
        <c:ser>
          <c:idx val="0"/>
          <c:order val="0"/>
          <c:tx>
            <c:strRef>
              <c:f>Tabelle1!$B$1</c:f>
              <c:strCache>
                <c:ptCount val="1"/>
                <c:pt idx="0">
                  <c:v>col</c:v>
                </c:pt>
              </c:strCache>
            </c:strRef>
          </c:tx>
          <c:spPr>
            <a:gradFill>
              <a:gsLst>
                <a:gs pos="0">
                  <a:schemeClr val="tx1">
                    <a:lumMod val="20000"/>
                    <a:lumOff val="80000"/>
                  </a:schemeClr>
                </a:gs>
                <a:gs pos="90000">
                  <a:schemeClr val="tx1"/>
                </a:gs>
              </a:gsLst>
              <a:lin ang="10800000" scaled="0"/>
            </a:gradFill>
            <a:ln>
              <a:noFill/>
            </a:ln>
            <a:effectLst/>
          </c:spPr>
          <c:invertIfNegative val="0"/>
          <c:dPt>
            <c:idx val="0"/>
            <c:invertIfNegative val="0"/>
            <c:bubble3D val="0"/>
            <c:spPr>
              <a:gradFill flip="none" rotWithShape="1">
                <a:gsLst>
                  <a:gs pos="0">
                    <a:srgbClr val="054F73"/>
                  </a:gs>
                  <a:gs pos="90000">
                    <a:srgbClr val="054F73">
                      <a:lumMod val="20000"/>
                      <a:lumOff val="80000"/>
                    </a:srgbClr>
                  </a:gs>
                </a:gsLst>
                <a:lin ang="10800000" scaled="0"/>
                <a:tileRect/>
              </a:gradFill>
              <a:ln>
                <a:noFill/>
              </a:ln>
              <a:effectLst/>
            </c:spPr>
            <c:extLst>
              <c:ext xmlns:c16="http://schemas.microsoft.com/office/drawing/2014/chart" uri="{C3380CC4-5D6E-409C-BE32-E72D297353CC}">
                <c16:uniqueId val="{00000001-7BDB-4212-A4D4-5ADB535BA680}"/>
              </c:ext>
            </c:extLst>
          </c:dPt>
          <c:dLbls>
            <c:dLbl>
              <c:idx val="0"/>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rgbClr val="054F73"/>
                      </a:solidFill>
                      <a:latin typeface="Arial"/>
                      <a:ea typeface="Arial"/>
                      <a:cs typeface="Arial"/>
                    </a:defRPr>
                  </a:pPr>
                  <a:endParaRPr lang="de-DE"/>
                </a:p>
              </c:txPr>
              <c:dLblPos val="outEnd"/>
              <c:showLegendKey val="0"/>
              <c:showVal val="1"/>
              <c:showCatName val="0"/>
              <c:showSerName val="0"/>
              <c:showPercent val="0"/>
              <c:showBubbleSize val="0"/>
              <c:extLst>
                <c:ext xmlns:c16="http://schemas.microsoft.com/office/drawing/2014/chart" uri="{C3380CC4-5D6E-409C-BE32-E72D297353CC}">
                  <c16:uniqueId val="{00000001-7BDB-4212-A4D4-5ADB535BA680}"/>
                </c:ext>
              </c:extLst>
            </c:dLbl>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tx1"/>
                    </a:solidFill>
                    <a:latin typeface="+mn-lt"/>
                    <a:ea typeface="+mn-ea"/>
                    <a:cs typeface="+mn-cs"/>
                  </a:defRPr>
                </a:pPr>
                <a:endParaRPr lang="de-DE"/>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Tabelle1!$A$2</c:f>
              <c:strCache>
                <c:ptCount val="1"/>
                <c:pt idx="0">
                  <c:v>row</c:v>
                </c:pt>
              </c:strCache>
            </c:strRef>
          </c:cat>
          <c:val>
            <c:numRef>
              <c:f>Tabelle1!$B$2</c:f>
              <c:numCache>
                <c:formatCode>#,##0</c:formatCode>
                <c:ptCount val="1"/>
                <c:pt idx="0">
                  <c:v>46.971965971942254</c:v>
                </c:pt>
              </c:numCache>
            </c:numRef>
          </c:val>
          <c:extLst>
            <c:ext xmlns:c16="http://schemas.microsoft.com/office/drawing/2014/chart" uri="{C3380CC4-5D6E-409C-BE32-E72D297353CC}">
              <c16:uniqueId val="{00000002-7BDB-4212-A4D4-5ADB535BA680}"/>
            </c:ext>
          </c:extLst>
        </c:ser>
        <c:dLbls>
          <c:showLegendKey val="0"/>
          <c:showVal val="0"/>
          <c:showCatName val="0"/>
          <c:showSerName val="0"/>
          <c:showPercent val="0"/>
          <c:showBubbleSize val="0"/>
        </c:dLbls>
        <c:gapWidth val="40"/>
        <c:axId val="191600031"/>
        <c:axId val="191602431"/>
      </c:barChart>
      <c:catAx>
        <c:axId val="191600031"/>
        <c:scaling>
          <c:orientation val="minMax"/>
        </c:scaling>
        <c:delete val="1"/>
        <c:axPos val="l"/>
        <c:numFmt formatCode="General" sourceLinked="1"/>
        <c:majorTickMark val="none"/>
        <c:minorTickMark val="none"/>
        <c:tickLblPos val="nextTo"/>
        <c:crossAx val="191602431"/>
        <c:crosses val="autoZero"/>
        <c:auto val="1"/>
        <c:lblAlgn val="ctr"/>
        <c:lblOffset val="100"/>
        <c:noMultiLvlLbl val="0"/>
      </c:catAx>
      <c:valAx>
        <c:axId val="191602431"/>
        <c:scaling>
          <c:orientation val="minMax"/>
          <c:max val="150"/>
          <c:min val="0"/>
        </c:scaling>
        <c:delete val="1"/>
        <c:axPos val="b"/>
        <c:numFmt formatCode="#,##0" sourceLinked="1"/>
        <c:majorTickMark val="out"/>
        <c:minorTickMark val="in"/>
        <c:tickLblPos val="nextTo"/>
        <c:crossAx val="191600031"/>
        <c:crosses val="autoZero"/>
        <c:crossBetween val="between"/>
        <c:majorUnit val="25"/>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de-DE"/>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9431062302127773E-2"/>
          <c:y val="7.5594338162640926E-2"/>
          <c:w val="0.81008577907306856"/>
          <c:h val="0.84528214490953035"/>
        </c:manualLayout>
      </c:layout>
      <c:barChart>
        <c:barDir val="bar"/>
        <c:grouping val="clustered"/>
        <c:varyColors val="0"/>
        <c:ser>
          <c:idx val="0"/>
          <c:order val="0"/>
          <c:tx>
            <c:strRef>
              <c:f>Tabelle1!$B$1</c:f>
              <c:strCache>
                <c:ptCount val="1"/>
              </c:strCache>
            </c:strRef>
          </c:tx>
          <c:spPr>
            <a:solidFill>
              <a:schemeClr val="tx1"/>
            </a:solidFill>
            <a:ln>
              <a:noFill/>
            </a:ln>
            <a:effectLst/>
          </c:spPr>
          <c:invertIfNegative val="0"/>
          <c:dPt>
            <c:idx val="0"/>
            <c:invertIfNegative val="0"/>
            <c:bubble3D val="0"/>
            <c:spPr>
              <a:solidFill>
                <a:srgbClr val="054F73"/>
              </a:solidFill>
              <a:ln>
                <a:noFill/>
              </a:ln>
              <a:effectLst/>
            </c:spPr>
            <c:extLst>
              <c:ext xmlns:c16="http://schemas.microsoft.com/office/drawing/2014/chart" uri="{C3380CC4-5D6E-409C-BE32-E72D297353CC}">
                <c16:uniqueId val="{00000001-89A2-4FF3-8630-7547655903EC}"/>
              </c:ext>
            </c:extLst>
          </c:dPt>
          <c:dPt>
            <c:idx val="1"/>
            <c:invertIfNegative val="0"/>
            <c:bubble3D val="0"/>
            <c:spPr>
              <a:solidFill>
                <a:srgbClr val="054F73"/>
              </a:solidFill>
              <a:ln>
                <a:noFill/>
              </a:ln>
              <a:effectLst/>
            </c:spPr>
            <c:extLst>
              <c:ext xmlns:c16="http://schemas.microsoft.com/office/drawing/2014/chart" uri="{C3380CC4-5D6E-409C-BE32-E72D297353CC}">
                <c16:uniqueId val="{00000003-89A2-4FF3-8630-7547655903EC}"/>
              </c:ext>
            </c:extLst>
          </c:dPt>
          <c:dPt>
            <c:idx val="2"/>
            <c:invertIfNegative val="0"/>
            <c:bubble3D val="0"/>
            <c:spPr>
              <a:solidFill>
                <a:srgbClr val="054F73"/>
              </a:solidFill>
              <a:ln>
                <a:noFill/>
              </a:ln>
              <a:effectLst/>
            </c:spPr>
            <c:extLst>
              <c:ext xmlns:c16="http://schemas.microsoft.com/office/drawing/2014/chart" uri="{C3380CC4-5D6E-409C-BE32-E72D297353CC}">
                <c16:uniqueId val="{00000005-89A2-4FF3-8630-7547655903EC}"/>
              </c:ext>
            </c:extLst>
          </c:dPt>
          <c:dPt>
            <c:idx val="3"/>
            <c:invertIfNegative val="0"/>
            <c:bubble3D val="0"/>
            <c:spPr>
              <a:solidFill>
                <a:srgbClr val="054F73"/>
              </a:solidFill>
              <a:ln>
                <a:noFill/>
              </a:ln>
              <a:effectLst/>
            </c:spPr>
            <c:extLst>
              <c:ext xmlns:c16="http://schemas.microsoft.com/office/drawing/2014/chart" uri="{C3380CC4-5D6E-409C-BE32-E72D297353CC}">
                <c16:uniqueId val="{00000007-89A2-4FF3-8630-7547655903EC}"/>
              </c:ext>
            </c:extLst>
          </c:dPt>
          <c:dPt>
            <c:idx val="4"/>
            <c:invertIfNegative val="0"/>
            <c:bubble3D val="0"/>
            <c:spPr>
              <a:solidFill>
                <a:srgbClr val="054F73"/>
              </a:solidFill>
              <a:ln>
                <a:noFill/>
              </a:ln>
              <a:effectLst/>
            </c:spPr>
            <c:extLst>
              <c:ext xmlns:c16="http://schemas.microsoft.com/office/drawing/2014/chart" uri="{C3380CC4-5D6E-409C-BE32-E72D297353CC}">
                <c16:uniqueId val="{00000009-89A2-4FF3-8630-7547655903EC}"/>
              </c:ext>
            </c:extLst>
          </c:dPt>
          <c:dLbls>
            <c:dLbl>
              <c:idx val="0"/>
              <c:spPr>
                <a:solidFill>
                  <a:schemeClr val="bg1"/>
                </a:solid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rgbClr val="054F73"/>
                      </a:solidFill>
                      <a:latin typeface="Arial"/>
                      <a:ea typeface="Arial"/>
                      <a:cs typeface="Arial"/>
                    </a:defRPr>
                  </a:pPr>
                  <a:endParaRPr lang="de-DE"/>
                </a:p>
              </c:txPr>
              <c:dLblPos val="outEnd"/>
              <c:showLegendKey val="0"/>
              <c:showVal val="1"/>
              <c:showCatName val="0"/>
              <c:showSerName val="0"/>
              <c:showPercent val="0"/>
              <c:showBubbleSize val="0"/>
              <c:extLst>
                <c:ext xmlns:c16="http://schemas.microsoft.com/office/drawing/2014/chart" uri="{C3380CC4-5D6E-409C-BE32-E72D297353CC}">
                  <c16:uniqueId val="{00000001-89A2-4FF3-8630-7547655903EC}"/>
                </c:ext>
              </c:extLst>
            </c:dLbl>
            <c:dLbl>
              <c:idx val="1"/>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rgbClr val="054F73"/>
                      </a:solidFill>
                      <a:latin typeface="Arial"/>
                      <a:ea typeface="Arial"/>
                      <a:cs typeface="Arial"/>
                    </a:defRPr>
                  </a:pPr>
                  <a:endParaRPr lang="de-DE"/>
                </a:p>
              </c:txPr>
              <c:dLblPos val="outEnd"/>
              <c:showLegendKey val="0"/>
              <c:showVal val="1"/>
              <c:showCatName val="0"/>
              <c:showSerName val="0"/>
              <c:showPercent val="0"/>
              <c:showBubbleSize val="0"/>
              <c:extLst>
                <c:ext xmlns:c16="http://schemas.microsoft.com/office/drawing/2014/chart" uri="{C3380CC4-5D6E-409C-BE32-E72D297353CC}">
                  <c16:uniqueId val="{00000003-89A2-4FF3-8630-7547655903EC}"/>
                </c:ext>
              </c:extLst>
            </c:dLbl>
            <c:dLbl>
              <c:idx val="2"/>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rgbClr val="054F73"/>
                      </a:solidFill>
                      <a:latin typeface="Arial"/>
                      <a:ea typeface="Arial"/>
                      <a:cs typeface="Arial"/>
                    </a:defRPr>
                  </a:pPr>
                  <a:endParaRPr lang="de-DE"/>
                </a:p>
              </c:txPr>
              <c:dLblPos val="outEnd"/>
              <c:showLegendKey val="0"/>
              <c:showVal val="1"/>
              <c:showCatName val="0"/>
              <c:showSerName val="0"/>
              <c:showPercent val="0"/>
              <c:showBubbleSize val="0"/>
              <c:extLst>
                <c:ext xmlns:c16="http://schemas.microsoft.com/office/drawing/2014/chart" uri="{C3380CC4-5D6E-409C-BE32-E72D297353CC}">
                  <c16:uniqueId val="{00000005-89A2-4FF3-8630-7547655903EC}"/>
                </c:ext>
              </c:extLst>
            </c:dLbl>
            <c:dLbl>
              <c:idx val="3"/>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rgbClr val="054F73"/>
                      </a:solidFill>
                      <a:latin typeface="Arial"/>
                      <a:ea typeface="Arial"/>
                      <a:cs typeface="Arial"/>
                    </a:defRPr>
                  </a:pPr>
                  <a:endParaRPr lang="de-DE"/>
                </a:p>
              </c:txPr>
              <c:dLblPos val="outEnd"/>
              <c:showLegendKey val="0"/>
              <c:showVal val="1"/>
              <c:showCatName val="0"/>
              <c:showSerName val="0"/>
              <c:showPercent val="0"/>
              <c:showBubbleSize val="0"/>
              <c:extLst>
                <c:ext xmlns:c16="http://schemas.microsoft.com/office/drawing/2014/chart" uri="{C3380CC4-5D6E-409C-BE32-E72D297353CC}">
                  <c16:uniqueId val="{00000007-89A2-4FF3-8630-7547655903EC}"/>
                </c:ext>
              </c:extLst>
            </c:dLbl>
            <c:dLbl>
              <c:idx val="4"/>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rgbClr val="054F73"/>
                      </a:solidFill>
                      <a:latin typeface="Arial"/>
                      <a:ea typeface="Arial"/>
                      <a:cs typeface="Arial"/>
                    </a:defRPr>
                  </a:pPr>
                  <a:endParaRPr lang="de-DE"/>
                </a:p>
              </c:txPr>
              <c:dLblPos val="outEnd"/>
              <c:showLegendKey val="0"/>
              <c:showVal val="1"/>
              <c:showCatName val="0"/>
              <c:showSerName val="0"/>
              <c:showPercent val="0"/>
              <c:showBubbleSize val="0"/>
              <c:extLst>
                <c:ext xmlns:c16="http://schemas.microsoft.com/office/drawing/2014/chart" uri="{C3380CC4-5D6E-409C-BE32-E72D297353CC}">
                  <c16:uniqueId val="{00000009-89A2-4FF3-8630-7547655903EC}"/>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2"/>
                    </a:solidFill>
                    <a:latin typeface="+mn-lt"/>
                    <a:ea typeface="+mn-ea"/>
                    <a:cs typeface="+mn-cs"/>
                  </a:defRPr>
                </a:pPr>
                <a:endParaRPr lang="de-DE"/>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multiLvlStrRef>
              <c:f>Tabelle1!$A$2:$A$6</c:f>
            </c:multiLvlStrRef>
          </c:cat>
          <c:val>
            <c:numRef>
              <c:f>Tabelle1!$B$2:$B$6</c:f>
              <c:numCache>
                <c:formatCode>#,##0</c:formatCode>
                <c:ptCount val="5"/>
                <c:pt idx="0">
                  <c:v>36.327071335885257</c:v>
                </c:pt>
                <c:pt idx="1">
                  <c:v>30.27160083050137</c:v>
                </c:pt>
                <c:pt idx="2">
                  <c:v>46.768996687210908</c:v>
                </c:pt>
                <c:pt idx="3">
                  <c:v>25.347371933462949</c:v>
                </c:pt>
                <c:pt idx="4">
                  <c:v>27.820614444768967</c:v>
                </c:pt>
              </c:numCache>
            </c:numRef>
          </c:val>
          <c:extLst>
            <c:ext xmlns:c16="http://schemas.microsoft.com/office/drawing/2014/chart" uri="{C3380CC4-5D6E-409C-BE32-E72D297353CC}">
              <c16:uniqueId val="{0000000A-89A2-4FF3-8630-7547655903EC}"/>
            </c:ext>
          </c:extLst>
        </c:ser>
        <c:dLbls>
          <c:showLegendKey val="0"/>
          <c:showVal val="0"/>
          <c:showCatName val="0"/>
          <c:showSerName val="0"/>
          <c:showPercent val="0"/>
          <c:showBubbleSize val="0"/>
        </c:dLbls>
        <c:gapWidth val="125"/>
        <c:axId val="191600031"/>
        <c:axId val="191602431"/>
      </c:barChart>
      <c:catAx>
        <c:axId val="191600031"/>
        <c:scaling>
          <c:orientation val="maxMin"/>
        </c:scaling>
        <c:delete val="1"/>
        <c:axPos val="l"/>
        <c:numFmt formatCode="General" sourceLinked="1"/>
        <c:majorTickMark val="out"/>
        <c:minorTickMark val="none"/>
        <c:tickLblPos val="nextTo"/>
        <c:crossAx val="191602431"/>
        <c:crosses val="autoZero"/>
        <c:auto val="1"/>
        <c:lblAlgn val="ctr"/>
        <c:lblOffset val="100"/>
        <c:noMultiLvlLbl val="0"/>
      </c:catAx>
      <c:valAx>
        <c:axId val="191602431"/>
        <c:scaling>
          <c:orientation val="minMax"/>
          <c:max val="150"/>
          <c:min val="0"/>
        </c:scaling>
        <c:delete val="1"/>
        <c:axPos val="t"/>
        <c:numFmt formatCode="#,##0" sourceLinked="1"/>
        <c:majorTickMark val="out"/>
        <c:minorTickMark val="none"/>
        <c:tickLblPos val="nextTo"/>
        <c:crossAx val="191600031"/>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de-DE"/>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9431062302127773E-2"/>
          <c:y val="7.5594338162640926E-2"/>
          <c:w val="0.81008577907306856"/>
          <c:h val="0.84528214490953035"/>
        </c:manualLayout>
      </c:layout>
      <c:barChart>
        <c:barDir val="bar"/>
        <c:grouping val="clustered"/>
        <c:varyColors val="0"/>
        <c:ser>
          <c:idx val="0"/>
          <c:order val="0"/>
          <c:tx>
            <c:strRef>
              <c:f>Tabelle1!$B$1</c:f>
              <c:strCache>
                <c:ptCount val="1"/>
              </c:strCache>
            </c:strRef>
          </c:tx>
          <c:spPr>
            <a:solidFill>
              <a:schemeClr val="tx1"/>
            </a:solidFill>
            <a:ln>
              <a:noFill/>
            </a:ln>
            <a:effectLst/>
          </c:spPr>
          <c:invertIfNegative val="0"/>
          <c:dPt>
            <c:idx val="0"/>
            <c:invertIfNegative val="0"/>
            <c:bubble3D val="0"/>
            <c:spPr>
              <a:solidFill>
                <a:srgbClr val="054F73"/>
              </a:solidFill>
              <a:ln>
                <a:noFill/>
              </a:ln>
              <a:effectLst/>
            </c:spPr>
            <c:extLst>
              <c:ext xmlns:c16="http://schemas.microsoft.com/office/drawing/2014/chart" uri="{C3380CC4-5D6E-409C-BE32-E72D297353CC}">
                <c16:uniqueId val="{00000001-5415-49A6-96F4-BB3301859584}"/>
              </c:ext>
            </c:extLst>
          </c:dPt>
          <c:dPt>
            <c:idx val="1"/>
            <c:invertIfNegative val="0"/>
            <c:bubble3D val="0"/>
            <c:spPr>
              <a:solidFill>
                <a:srgbClr val="054F73"/>
              </a:solidFill>
              <a:ln>
                <a:noFill/>
              </a:ln>
              <a:effectLst/>
            </c:spPr>
            <c:extLst>
              <c:ext xmlns:c16="http://schemas.microsoft.com/office/drawing/2014/chart" uri="{C3380CC4-5D6E-409C-BE32-E72D297353CC}">
                <c16:uniqueId val="{00000003-5415-49A6-96F4-BB3301859584}"/>
              </c:ext>
            </c:extLst>
          </c:dPt>
          <c:dPt>
            <c:idx val="2"/>
            <c:invertIfNegative val="0"/>
            <c:bubble3D val="0"/>
            <c:spPr>
              <a:solidFill>
                <a:srgbClr val="054F73"/>
              </a:solidFill>
              <a:ln>
                <a:noFill/>
              </a:ln>
              <a:effectLst/>
            </c:spPr>
            <c:extLst>
              <c:ext xmlns:c16="http://schemas.microsoft.com/office/drawing/2014/chart" uri="{C3380CC4-5D6E-409C-BE32-E72D297353CC}">
                <c16:uniqueId val="{00000005-5415-49A6-96F4-BB3301859584}"/>
              </c:ext>
            </c:extLst>
          </c:dPt>
          <c:dPt>
            <c:idx val="3"/>
            <c:invertIfNegative val="0"/>
            <c:bubble3D val="0"/>
            <c:spPr>
              <a:solidFill>
                <a:srgbClr val="054F73"/>
              </a:solidFill>
              <a:ln>
                <a:noFill/>
              </a:ln>
              <a:effectLst/>
            </c:spPr>
            <c:extLst>
              <c:ext xmlns:c16="http://schemas.microsoft.com/office/drawing/2014/chart" uri="{C3380CC4-5D6E-409C-BE32-E72D297353CC}">
                <c16:uniqueId val="{00000007-5415-49A6-96F4-BB3301859584}"/>
              </c:ext>
            </c:extLst>
          </c:dPt>
          <c:dPt>
            <c:idx val="4"/>
            <c:invertIfNegative val="0"/>
            <c:bubble3D val="0"/>
            <c:spPr>
              <a:solidFill>
                <a:srgbClr val="054F73"/>
              </a:solidFill>
              <a:ln>
                <a:noFill/>
              </a:ln>
              <a:effectLst/>
            </c:spPr>
            <c:extLst>
              <c:ext xmlns:c16="http://schemas.microsoft.com/office/drawing/2014/chart" uri="{C3380CC4-5D6E-409C-BE32-E72D297353CC}">
                <c16:uniqueId val="{00000009-5415-49A6-96F4-BB3301859584}"/>
              </c:ext>
            </c:extLst>
          </c:dPt>
          <c:dLbls>
            <c:dLbl>
              <c:idx val="0"/>
              <c:spPr>
                <a:solidFill>
                  <a:schemeClr val="bg1"/>
                </a:solid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rgbClr val="054F73"/>
                      </a:solidFill>
                      <a:latin typeface="Arial"/>
                      <a:ea typeface="Arial"/>
                      <a:cs typeface="Arial"/>
                    </a:defRPr>
                  </a:pPr>
                  <a:endParaRPr lang="de-DE"/>
                </a:p>
              </c:txPr>
              <c:dLblPos val="outEnd"/>
              <c:showLegendKey val="0"/>
              <c:showVal val="1"/>
              <c:showCatName val="0"/>
              <c:showSerName val="0"/>
              <c:showPercent val="0"/>
              <c:showBubbleSize val="0"/>
              <c:extLst>
                <c:ext xmlns:c16="http://schemas.microsoft.com/office/drawing/2014/chart" uri="{C3380CC4-5D6E-409C-BE32-E72D297353CC}">
                  <c16:uniqueId val="{00000001-5415-49A6-96F4-BB3301859584}"/>
                </c:ext>
              </c:extLst>
            </c:dLbl>
            <c:dLbl>
              <c:idx val="1"/>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rgbClr val="054F73"/>
                      </a:solidFill>
                      <a:latin typeface="Arial"/>
                      <a:ea typeface="Arial"/>
                      <a:cs typeface="Arial"/>
                    </a:defRPr>
                  </a:pPr>
                  <a:endParaRPr lang="de-DE"/>
                </a:p>
              </c:txPr>
              <c:dLblPos val="outEnd"/>
              <c:showLegendKey val="0"/>
              <c:showVal val="1"/>
              <c:showCatName val="0"/>
              <c:showSerName val="0"/>
              <c:showPercent val="0"/>
              <c:showBubbleSize val="0"/>
              <c:extLst>
                <c:ext xmlns:c16="http://schemas.microsoft.com/office/drawing/2014/chart" uri="{C3380CC4-5D6E-409C-BE32-E72D297353CC}">
                  <c16:uniqueId val="{00000003-5415-49A6-96F4-BB3301859584}"/>
                </c:ext>
              </c:extLst>
            </c:dLbl>
            <c:dLbl>
              <c:idx val="2"/>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rgbClr val="054F73"/>
                      </a:solidFill>
                      <a:latin typeface="Arial"/>
                      <a:ea typeface="Arial"/>
                      <a:cs typeface="Arial"/>
                    </a:defRPr>
                  </a:pPr>
                  <a:endParaRPr lang="de-DE"/>
                </a:p>
              </c:txPr>
              <c:dLblPos val="outEnd"/>
              <c:showLegendKey val="0"/>
              <c:showVal val="1"/>
              <c:showCatName val="0"/>
              <c:showSerName val="0"/>
              <c:showPercent val="0"/>
              <c:showBubbleSize val="0"/>
              <c:extLst>
                <c:ext xmlns:c16="http://schemas.microsoft.com/office/drawing/2014/chart" uri="{C3380CC4-5D6E-409C-BE32-E72D297353CC}">
                  <c16:uniqueId val="{00000005-5415-49A6-96F4-BB3301859584}"/>
                </c:ext>
              </c:extLst>
            </c:dLbl>
            <c:dLbl>
              <c:idx val="3"/>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rgbClr val="054F73"/>
                      </a:solidFill>
                      <a:latin typeface="Arial"/>
                      <a:ea typeface="Arial"/>
                      <a:cs typeface="Arial"/>
                    </a:defRPr>
                  </a:pPr>
                  <a:endParaRPr lang="de-DE"/>
                </a:p>
              </c:txPr>
              <c:dLblPos val="outEnd"/>
              <c:showLegendKey val="0"/>
              <c:showVal val="1"/>
              <c:showCatName val="0"/>
              <c:showSerName val="0"/>
              <c:showPercent val="0"/>
              <c:showBubbleSize val="0"/>
              <c:extLst>
                <c:ext xmlns:c16="http://schemas.microsoft.com/office/drawing/2014/chart" uri="{C3380CC4-5D6E-409C-BE32-E72D297353CC}">
                  <c16:uniqueId val="{00000007-5415-49A6-96F4-BB3301859584}"/>
                </c:ext>
              </c:extLst>
            </c:dLbl>
            <c:dLbl>
              <c:idx val="4"/>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rgbClr val="054F73"/>
                      </a:solidFill>
                      <a:latin typeface="Arial"/>
                      <a:ea typeface="Arial"/>
                      <a:cs typeface="Arial"/>
                    </a:defRPr>
                  </a:pPr>
                  <a:endParaRPr lang="de-DE"/>
                </a:p>
              </c:txPr>
              <c:dLblPos val="outEnd"/>
              <c:showLegendKey val="0"/>
              <c:showVal val="1"/>
              <c:showCatName val="0"/>
              <c:showSerName val="0"/>
              <c:showPercent val="0"/>
              <c:showBubbleSize val="0"/>
              <c:extLst>
                <c:ext xmlns:c16="http://schemas.microsoft.com/office/drawing/2014/chart" uri="{C3380CC4-5D6E-409C-BE32-E72D297353CC}">
                  <c16:uniqueId val="{00000009-5415-49A6-96F4-BB3301859584}"/>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2"/>
                    </a:solidFill>
                    <a:latin typeface="+mn-lt"/>
                    <a:ea typeface="+mn-ea"/>
                    <a:cs typeface="+mn-cs"/>
                  </a:defRPr>
                </a:pPr>
                <a:endParaRPr lang="de-DE"/>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multiLvlStrRef>
              <c:f>Tabelle1!$A$2:$A$6</c:f>
            </c:multiLvlStrRef>
          </c:cat>
          <c:val>
            <c:numRef>
              <c:f>Tabelle1!$B$2:$B$6</c:f>
              <c:numCache>
                <c:formatCode>#,##0</c:formatCode>
                <c:ptCount val="5"/>
                <c:pt idx="0">
                  <c:v>58.230077242535835</c:v>
                </c:pt>
                <c:pt idx="1">
                  <c:v>51.669076429901878</c:v>
                </c:pt>
                <c:pt idx="2">
                  <c:v>48.364750486883565</c:v>
                </c:pt>
                <c:pt idx="3">
                  <c:v>40.147111308153626</c:v>
                </c:pt>
                <c:pt idx="4">
                  <c:v>42.928659730905977</c:v>
                </c:pt>
              </c:numCache>
            </c:numRef>
          </c:val>
          <c:extLst>
            <c:ext xmlns:c16="http://schemas.microsoft.com/office/drawing/2014/chart" uri="{C3380CC4-5D6E-409C-BE32-E72D297353CC}">
              <c16:uniqueId val="{0000000A-5415-49A6-96F4-BB3301859584}"/>
            </c:ext>
          </c:extLst>
        </c:ser>
        <c:dLbls>
          <c:showLegendKey val="0"/>
          <c:showVal val="0"/>
          <c:showCatName val="0"/>
          <c:showSerName val="0"/>
          <c:showPercent val="0"/>
          <c:showBubbleSize val="0"/>
        </c:dLbls>
        <c:gapWidth val="125"/>
        <c:axId val="191600031"/>
        <c:axId val="191602431"/>
      </c:barChart>
      <c:catAx>
        <c:axId val="191600031"/>
        <c:scaling>
          <c:orientation val="maxMin"/>
        </c:scaling>
        <c:delete val="1"/>
        <c:axPos val="l"/>
        <c:numFmt formatCode="General" sourceLinked="1"/>
        <c:majorTickMark val="out"/>
        <c:minorTickMark val="none"/>
        <c:tickLblPos val="nextTo"/>
        <c:crossAx val="191602431"/>
        <c:crosses val="autoZero"/>
        <c:auto val="1"/>
        <c:lblAlgn val="ctr"/>
        <c:lblOffset val="100"/>
        <c:noMultiLvlLbl val="0"/>
      </c:catAx>
      <c:valAx>
        <c:axId val="191602431"/>
        <c:scaling>
          <c:orientation val="minMax"/>
          <c:max val="150"/>
          <c:min val="0"/>
        </c:scaling>
        <c:delete val="1"/>
        <c:axPos val="t"/>
        <c:numFmt formatCode="#,##0" sourceLinked="1"/>
        <c:majorTickMark val="out"/>
        <c:minorTickMark val="none"/>
        <c:tickLblPos val="nextTo"/>
        <c:crossAx val="191600031"/>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de-DE"/>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9431062302127773E-2"/>
          <c:y val="7.5594338162640926E-2"/>
          <c:w val="0.81008577907306856"/>
          <c:h val="0.84528214490953035"/>
        </c:manualLayout>
      </c:layout>
      <c:barChart>
        <c:barDir val="bar"/>
        <c:grouping val="clustered"/>
        <c:varyColors val="0"/>
        <c:ser>
          <c:idx val="0"/>
          <c:order val="0"/>
          <c:tx>
            <c:strRef>
              <c:f>Tabelle1!$B$1</c:f>
              <c:strCache>
                <c:ptCount val="1"/>
              </c:strCache>
            </c:strRef>
          </c:tx>
          <c:spPr>
            <a:solidFill>
              <a:schemeClr val="tx1"/>
            </a:solidFill>
            <a:ln>
              <a:noFill/>
            </a:ln>
            <a:effectLst/>
          </c:spPr>
          <c:invertIfNegative val="0"/>
          <c:dPt>
            <c:idx val="0"/>
            <c:invertIfNegative val="0"/>
            <c:bubble3D val="0"/>
            <c:spPr>
              <a:solidFill>
                <a:srgbClr val="054F73"/>
              </a:solidFill>
              <a:ln>
                <a:noFill/>
              </a:ln>
              <a:effectLst/>
            </c:spPr>
            <c:extLst>
              <c:ext xmlns:c16="http://schemas.microsoft.com/office/drawing/2014/chart" uri="{C3380CC4-5D6E-409C-BE32-E72D297353CC}">
                <c16:uniqueId val="{00000001-3992-4C5B-B7BE-4E76EA6DD437}"/>
              </c:ext>
            </c:extLst>
          </c:dPt>
          <c:dPt>
            <c:idx val="1"/>
            <c:invertIfNegative val="0"/>
            <c:bubble3D val="0"/>
            <c:spPr>
              <a:solidFill>
                <a:srgbClr val="054F73"/>
              </a:solidFill>
              <a:ln>
                <a:noFill/>
              </a:ln>
              <a:effectLst/>
            </c:spPr>
            <c:extLst>
              <c:ext xmlns:c16="http://schemas.microsoft.com/office/drawing/2014/chart" uri="{C3380CC4-5D6E-409C-BE32-E72D297353CC}">
                <c16:uniqueId val="{00000003-3992-4C5B-B7BE-4E76EA6DD437}"/>
              </c:ext>
            </c:extLst>
          </c:dPt>
          <c:dPt>
            <c:idx val="2"/>
            <c:invertIfNegative val="0"/>
            <c:bubble3D val="0"/>
            <c:spPr>
              <a:solidFill>
                <a:srgbClr val="054F73"/>
              </a:solidFill>
              <a:ln>
                <a:noFill/>
              </a:ln>
              <a:effectLst/>
            </c:spPr>
            <c:extLst>
              <c:ext xmlns:c16="http://schemas.microsoft.com/office/drawing/2014/chart" uri="{C3380CC4-5D6E-409C-BE32-E72D297353CC}">
                <c16:uniqueId val="{00000005-3992-4C5B-B7BE-4E76EA6DD437}"/>
              </c:ext>
            </c:extLst>
          </c:dPt>
          <c:dPt>
            <c:idx val="3"/>
            <c:invertIfNegative val="0"/>
            <c:bubble3D val="0"/>
            <c:spPr>
              <a:solidFill>
                <a:srgbClr val="054F73"/>
              </a:solidFill>
              <a:ln>
                <a:noFill/>
              </a:ln>
              <a:effectLst/>
            </c:spPr>
            <c:extLst>
              <c:ext xmlns:c16="http://schemas.microsoft.com/office/drawing/2014/chart" uri="{C3380CC4-5D6E-409C-BE32-E72D297353CC}">
                <c16:uniqueId val="{00000007-3992-4C5B-B7BE-4E76EA6DD437}"/>
              </c:ext>
            </c:extLst>
          </c:dPt>
          <c:dPt>
            <c:idx val="4"/>
            <c:invertIfNegative val="0"/>
            <c:bubble3D val="0"/>
            <c:spPr>
              <a:solidFill>
                <a:srgbClr val="054F73"/>
              </a:solidFill>
              <a:ln>
                <a:noFill/>
              </a:ln>
              <a:effectLst/>
            </c:spPr>
            <c:extLst>
              <c:ext xmlns:c16="http://schemas.microsoft.com/office/drawing/2014/chart" uri="{C3380CC4-5D6E-409C-BE32-E72D297353CC}">
                <c16:uniqueId val="{00000009-3992-4C5B-B7BE-4E76EA6DD437}"/>
              </c:ext>
            </c:extLst>
          </c:dPt>
          <c:dLbls>
            <c:dLbl>
              <c:idx val="0"/>
              <c:spPr>
                <a:solidFill>
                  <a:schemeClr val="bg1"/>
                </a:solid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rgbClr val="054F73"/>
                      </a:solidFill>
                      <a:latin typeface="Arial"/>
                      <a:ea typeface="Arial"/>
                      <a:cs typeface="Arial"/>
                    </a:defRPr>
                  </a:pPr>
                  <a:endParaRPr lang="de-DE"/>
                </a:p>
              </c:txPr>
              <c:dLblPos val="outEnd"/>
              <c:showLegendKey val="0"/>
              <c:showVal val="1"/>
              <c:showCatName val="0"/>
              <c:showSerName val="0"/>
              <c:showPercent val="0"/>
              <c:showBubbleSize val="0"/>
              <c:extLst>
                <c:ext xmlns:c16="http://schemas.microsoft.com/office/drawing/2014/chart" uri="{C3380CC4-5D6E-409C-BE32-E72D297353CC}">
                  <c16:uniqueId val="{00000001-3992-4C5B-B7BE-4E76EA6DD437}"/>
                </c:ext>
              </c:extLst>
            </c:dLbl>
            <c:dLbl>
              <c:idx val="1"/>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rgbClr val="054F73"/>
                      </a:solidFill>
                      <a:latin typeface="Arial"/>
                      <a:ea typeface="Arial"/>
                      <a:cs typeface="Arial"/>
                    </a:defRPr>
                  </a:pPr>
                  <a:endParaRPr lang="de-DE"/>
                </a:p>
              </c:txPr>
              <c:dLblPos val="outEnd"/>
              <c:showLegendKey val="0"/>
              <c:showVal val="1"/>
              <c:showCatName val="0"/>
              <c:showSerName val="0"/>
              <c:showPercent val="0"/>
              <c:showBubbleSize val="0"/>
              <c:extLst>
                <c:ext xmlns:c16="http://schemas.microsoft.com/office/drawing/2014/chart" uri="{C3380CC4-5D6E-409C-BE32-E72D297353CC}">
                  <c16:uniqueId val="{00000003-3992-4C5B-B7BE-4E76EA6DD437}"/>
                </c:ext>
              </c:extLst>
            </c:dLbl>
            <c:dLbl>
              <c:idx val="2"/>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rgbClr val="054F73"/>
                      </a:solidFill>
                      <a:latin typeface="Arial"/>
                      <a:ea typeface="Arial"/>
                      <a:cs typeface="Arial"/>
                    </a:defRPr>
                  </a:pPr>
                  <a:endParaRPr lang="de-DE"/>
                </a:p>
              </c:txPr>
              <c:dLblPos val="outEnd"/>
              <c:showLegendKey val="0"/>
              <c:showVal val="1"/>
              <c:showCatName val="0"/>
              <c:showSerName val="0"/>
              <c:showPercent val="0"/>
              <c:showBubbleSize val="0"/>
              <c:extLst>
                <c:ext xmlns:c16="http://schemas.microsoft.com/office/drawing/2014/chart" uri="{C3380CC4-5D6E-409C-BE32-E72D297353CC}">
                  <c16:uniqueId val="{00000005-3992-4C5B-B7BE-4E76EA6DD437}"/>
                </c:ext>
              </c:extLst>
            </c:dLbl>
            <c:dLbl>
              <c:idx val="3"/>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rgbClr val="054F73"/>
                      </a:solidFill>
                      <a:latin typeface="Arial"/>
                      <a:ea typeface="Arial"/>
                      <a:cs typeface="Arial"/>
                    </a:defRPr>
                  </a:pPr>
                  <a:endParaRPr lang="de-DE"/>
                </a:p>
              </c:txPr>
              <c:dLblPos val="outEnd"/>
              <c:showLegendKey val="0"/>
              <c:showVal val="1"/>
              <c:showCatName val="0"/>
              <c:showSerName val="0"/>
              <c:showPercent val="0"/>
              <c:showBubbleSize val="0"/>
              <c:extLst>
                <c:ext xmlns:c16="http://schemas.microsoft.com/office/drawing/2014/chart" uri="{C3380CC4-5D6E-409C-BE32-E72D297353CC}">
                  <c16:uniqueId val="{00000007-3992-4C5B-B7BE-4E76EA6DD437}"/>
                </c:ext>
              </c:extLst>
            </c:dLbl>
            <c:dLbl>
              <c:idx val="4"/>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rgbClr val="054F73"/>
                      </a:solidFill>
                      <a:latin typeface="Arial"/>
                      <a:ea typeface="Arial"/>
                      <a:cs typeface="Arial"/>
                    </a:defRPr>
                  </a:pPr>
                  <a:endParaRPr lang="de-DE"/>
                </a:p>
              </c:txPr>
              <c:dLblPos val="outEnd"/>
              <c:showLegendKey val="0"/>
              <c:showVal val="1"/>
              <c:showCatName val="0"/>
              <c:showSerName val="0"/>
              <c:showPercent val="0"/>
              <c:showBubbleSize val="0"/>
              <c:extLst>
                <c:ext xmlns:c16="http://schemas.microsoft.com/office/drawing/2014/chart" uri="{C3380CC4-5D6E-409C-BE32-E72D297353CC}">
                  <c16:uniqueId val="{00000009-3992-4C5B-B7BE-4E76EA6DD437}"/>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2"/>
                    </a:solidFill>
                    <a:latin typeface="+mn-lt"/>
                    <a:ea typeface="+mn-ea"/>
                    <a:cs typeface="+mn-cs"/>
                  </a:defRPr>
                </a:pPr>
                <a:endParaRPr lang="de-DE"/>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multiLvlStrRef>
              <c:f>Tabelle1!$A$2:$A$6</c:f>
            </c:multiLvlStrRef>
          </c:cat>
          <c:val>
            <c:numRef>
              <c:f>Tabelle1!$B$2:$B$6</c:f>
              <c:numCache>
                <c:formatCode>#,##0</c:formatCode>
                <c:ptCount val="5"/>
                <c:pt idx="0">
                  <c:v>55.819416473597009</c:v>
                </c:pt>
                <c:pt idx="1">
                  <c:v>55.329544012014978</c:v>
                </c:pt>
                <c:pt idx="2">
                  <c:v>33.851502935454604</c:v>
                </c:pt>
                <c:pt idx="3">
                  <c:v>37.994971276736919</c:v>
                </c:pt>
                <c:pt idx="4">
                  <c:v>46.927904022440359</c:v>
                </c:pt>
              </c:numCache>
            </c:numRef>
          </c:val>
          <c:extLst>
            <c:ext xmlns:c16="http://schemas.microsoft.com/office/drawing/2014/chart" uri="{C3380CC4-5D6E-409C-BE32-E72D297353CC}">
              <c16:uniqueId val="{0000000A-3992-4C5B-B7BE-4E76EA6DD437}"/>
            </c:ext>
          </c:extLst>
        </c:ser>
        <c:dLbls>
          <c:showLegendKey val="0"/>
          <c:showVal val="0"/>
          <c:showCatName val="0"/>
          <c:showSerName val="0"/>
          <c:showPercent val="0"/>
          <c:showBubbleSize val="0"/>
        </c:dLbls>
        <c:gapWidth val="125"/>
        <c:axId val="191600031"/>
        <c:axId val="191602431"/>
      </c:barChart>
      <c:catAx>
        <c:axId val="191600031"/>
        <c:scaling>
          <c:orientation val="maxMin"/>
        </c:scaling>
        <c:delete val="1"/>
        <c:axPos val="l"/>
        <c:numFmt formatCode="General" sourceLinked="1"/>
        <c:majorTickMark val="out"/>
        <c:minorTickMark val="none"/>
        <c:tickLblPos val="nextTo"/>
        <c:crossAx val="191602431"/>
        <c:crosses val="autoZero"/>
        <c:auto val="1"/>
        <c:lblAlgn val="ctr"/>
        <c:lblOffset val="100"/>
        <c:noMultiLvlLbl val="0"/>
      </c:catAx>
      <c:valAx>
        <c:axId val="191602431"/>
        <c:scaling>
          <c:orientation val="minMax"/>
          <c:max val="150"/>
          <c:min val="0"/>
        </c:scaling>
        <c:delete val="1"/>
        <c:axPos val="t"/>
        <c:numFmt formatCode="#,##0" sourceLinked="1"/>
        <c:majorTickMark val="out"/>
        <c:minorTickMark val="none"/>
        <c:tickLblPos val="nextTo"/>
        <c:crossAx val="191600031"/>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de-DE"/>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9431062302127773E-2"/>
          <c:y val="7.5594338162640926E-2"/>
          <c:w val="0.81008577907306856"/>
          <c:h val="0.84528214490953035"/>
        </c:manualLayout>
      </c:layout>
      <c:barChart>
        <c:barDir val="bar"/>
        <c:grouping val="clustered"/>
        <c:varyColors val="0"/>
        <c:ser>
          <c:idx val="0"/>
          <c:order val="0"/>
          <c:tx>
            <c:strRef>
              <c:f>Tabelle1!$B$1</c:f>
              <c:strCache>
                <c:ptCount val="1"/>
              </c:strCache>
            </c:strRef>
          </c:tx>
          <c:spPr>
            <a:solidFill>
              <a:schemeClr val="tx1"/>
            </a:solidFill>
            <a:ln>
              <a:noFill/>
            </a:ln>
            <a:effectLst/>
          </c:spPr>
          <c:invertIfNegative val="0"/>
          <c:dPt>
            <c:idx val="0"/>
            <c:invertIfNegative val="0"/>
            <c:bubble3D val="0"/>
            <c:spPr>
              <a:solidFill>
                <a:srgbClr val="054F73"/>
              </a:solidFill>
              <a:ln>
                <a:noFill/>
              </a:ln>
              <a:effectLst/>
            </c:spPr>
            <c:extLst>
              <c:ext xmlns:c16="http://schemas.microsoft.com/office/drawing/2014/chart" uri="{C3380CC4-5D6E-409C-BE32-E72D297353CC}">
                <c16:uniqueId val="{00000001-0031-498B-93F3-604E4C98A32B}"/>
              </c:ext>
            </c:extLst>
          </c:dPt>
          <c:dPt>
            <c:idx val="1"/>
            <c:invertIfNegative val="0"/>
            <c:bubble3D val="0"/>
            <c:spPr>
              <a:solidFill>
                <a:srgbClr val="054F73"/>
              </a:solidFill>
              <a:ln>
                <a:noFill/>
              </a:ln>
              <a:effectLst/>
            </c:spPr>
            <c:extLst>
              <c:ext xmlns:c16="http://schemas.microsoft.com/office/drawing/2014/chart" uri="{C3380CC4-5D6E-409C-BE32-E72D297353CC}">
                <c16:uniqueId val="{00000003-0031-498B-93F3-604E4C98A32B}"/>
              </c:ext>
            </c:extLst>
          </c:dPt>
          <c:dPt>
            <c:idx val="2"/>
            <c:invertIfNegative val="0"/>
            <c:bubble3D val="0"/>
            <c:spPr>
              <a:solidFill>
                <a:srgbClr val="054F73"/>
              </a:solidFill>
              <a:ln>
                <a:noFill/>
              </a:ln>
              <a:effectLst/>
            </c:spPr>
            <c:extLst>
              <c:ext xmlns:c16="http://schemas.microsoft.com/office/drawing/2014/chart" uri="{C3380CC4-5D6E-409C-BE32-E72D297353CC}">
                <c16:uniqueId val="{00000005-0031-498B-93F3-604E4C98A32B}"/>
              </c:ext>
            </c:extLst>
          </c:dPt>
          <c:dPt>
            <c:idx val="3"/>
            <c:invertIfNegative val="0"/>
            <c:bubble3D val="0"/>
            <c:spPr>
              <a:solidFill>
                <a:srgbClr val="054F73"/>
              </a:solidFill>
              <a:ln>
                <a:noFill/>
              </a:ln>
              <a:effectLst/>
            </c:spPr>
            <c:extLst>
              <c:ext xmlns:c16="http://schemas.microsoft.com/office/drawing/2014/chart" uri="{C3380CC4-5D6E-409C-BE32-E72D297353CC}">
                <c16:uniqueId val="{00000007-0031-498B-93F3-604E4C98A32B}"/>
              </c:ext>
            </c:extLst>
          </c:dPt>
          <c:dPt>
            <c:idx val="4"/>
            <c:invertIfNegative val="0"/>
            <c:bubble3D val="0"/>
            <c:spPr>
              <a:solidFill>
                <a:srgbClr val="054F73"/>
              </a:solidFill>
              <a:ln>
                <a:noFill/>
              </a:ln>
              <a:effectLst/>
            </c:spPr>
            <c:extLst>
              <c:ext xmlns:c16="http://schemas.microsoft.com/office/drawing/2014/chart" uri="{C3380CC4-5D6E-409C-BE32-E72D297353CC}">
                <c16:uniqueId val="{00000009-0031-498B-93F3-604E4C98A32B}"/>
              </c:ext>
            </c:extLst>
          </c:dPt>
          <c:dLbls>
            <c:dLbl>
              <c:idx val="0"/>
              <c:spPr>
                <a:solidFill>
                  <a:schemeClr val="bg1"/>
                </a:solid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rgbClr val="054F73"/>
                      </a:solidFill>
                      <a:latin typeface="Arial"/>
                      <a:ea typeface="Arial"/>
                      <a:cs typeface="Arial"/>
                    </a:defRPr>
                  </a:pPr>
                  <a:endParaRPr lang="de-DE"/>
                </a:p>
              </c:txPr>
              <c:dLblPos val="outEnd"/>
              <c:showLegendKey val="0"/>
              <c:showVal val="1"/>
              <c:showCatName val="0"/>
              <c:showSerName val="0"/>
              <c:showPercent val="0"/>
              <c:showBubbleSize val="0"/>
              <c:extLst>
                <c:ext xmlns:c16="http://schemas.microsoft.com/office/drawing/2014/chart" uri="{C3380CC4-5D6E-409C-BE32-E72D297353CC}">
                  <c16:uniqueId val="{00000001-0031-498B-93F3-604E4C98A32B}"/>
                </c:ext>
              </c:extLst>
            </c:dLbl>
            <c:dLbl>
              <c:idx val="1"/>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rgbClr val="054F73"/>
                      </a:solidFill>
                      <a:latin typeface="Arial"/>
                      <a:ea typeface="Arial"/>
                      <a:cs typeface="Arial"/>
                    </a:defRPr>
                  </a:pPr>
                  <a:endParaRPr lang="de-DE"/>
                </a:p>
              </c:txPr>
              <c:dLblPos val="outEnd"/>
              <c:showLegendKey val="0"/>
              <c:showVal val="1"/>
              <c:showCatName val="0"/>
              <c:showSerName val="0"/>
              <c:showPercent val="0"/>
              <c:showBubbleSize val="0"/>
              <c:extLst>
                <c:ext xmlns:c16="http://schemas.microsoft.com/office/drawing/2014/chart" uri="{C3380CC4-5D6E-409C-BE32-E72D297353CC}">
                  <c16:uniqueId val="{00000003-0031-498B-93F3-604E4C98A32B}"/>
                </c:ext>
              </c:extLst>
            </c:dLbl>
            <c:dLbl>
              <c:idx val="2"/>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rgbClr val="054F73"/>
                      </a:solidFill>
                      <a:latin typeface="Arial"/>
                      <a:ea typeface="Arial"/>
                      <a:cs typeface="Arial"/>
                    </a:defRPr>
                  </a:pPr>
                  <a:endParaRPr lang="de-DE"/>
                </a:p>
              </c:txPr>
              <c:dLblPos val="outEnd"/>
              <c:showLegendKey val="0"/>
              <c:showVal val="1"/>
              <c:showCatName val="0"/>
              <c:showSerName val="0"/>
              <c:showPercent val="0"/>
              <c:showBubbleSize val="0"/>
              <c:extLst>
                <c:ext xmlns:c16="http://schemas.microsoft.com/office/drawing/2014/chart" uri="{C3380CC4-5D6E-409C-BE32-E72D297353CC}">
                  <c16:uniqueId val="{00000005-0031-498B-93F3-604E4C98A32B}"/>
                </c:ext>
              </c:extLst>
            </c:dLbl>
            <c:dLbl>
              <c:idx val="3"/>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rgbClr val="054F73"/>
                      </a:solidFill>
                      <a:latin typeface="Arial"/>
                      <a:ea typeface="Arial"/>
                      <a:cs typeface="Arial"/>
                    </a:defRPr>
                  </a:pPr>
                  <a:endParaRPr lang="de-DE"/>
                </a:p>
              </c:txPr>
              <c:dLblPos val="outEnd"/>
              <c:showLegendKey val="0"/>
              <c:showVal val="1"/>
              <c:showCatName val="0"/>
              <c:showSerName val="0"/>
              <c:showPercent val="0"/>
              <c:showBubbleSize val="0"/>
              <c:extLst>
                <c:ext xmlns:c16="http://schemas.microsoft.com/office/drawing/2014/chart" uri="{C3380CC4-5D6E-409C-BE32-E72D297353CC}">
                  <c16:uniqueId val="{00000007-0031-498B-93F3-604E4C98A32B}"/>
                </c:ext>
              </c:extLst>
            </c:dLbl>
            <c:dLbl>
              <c:idx val="4"/>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rgbClr val="054F73"/>
                      </a:solidFill>
                      <a:latin typeface="Arial"/>
                      <a:ea typeface="Arial"/>
                      <a:cs typeface="Arial"/>
                    </a:defRPr>
                  </a:pPr>
                  <a:endParaRPr lang="de-DE"/>
                </a:p>
              </c:txPr>
              <c:dLblPos val="outEnd"/>
              <c:showLegendKey val="0"/>
              <c:showVal val="1"/>
              <c:showCatName val="0"/>
              <c:showSerName val="0"/>
              <c:showPercent val="0"/>
              <c:showBubbleSize val="0"/>
              <c:extLst>
                <c:ext xmlns:c16="http://schemas.microsoft.com/office/drawing/2014/chart" uri="{C3380CC4-5D6E-409C-BE32-E72D297353CC}">
                  <c16:uniqueId val="{00000009-0031-498B-93F3-604E4C98A32B}"/>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2"/>
                    </a:solidFill>
                    <a:latin typeface="+mn-lt"/>
                    <a:ea typeface="+mn-ea"/>
                    <a:cs typeface="+mn-cs"/>
                  </a:defRPr>
                </a:pPr>
                <a:endParaRPr lang="de-DE"/>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multiLvlStrRef>
              <c:f>Tabelle1!$A$2:$A$6</c:f>
            </c:multiLvlStrRef>
          </c:cat>
          <c:val>
            <c:numRef>
              <c:f>Tabelle1!$B$2:$B$6</c:f>
              <c:numCache>
                <c:formatCode>#,##0</c:formatCode>
                <c:ptCount val="5"/>
                <c:pt idx="0">
                  <c:v>58.750232385144663</c:v>
                </c:pt>
                <c:pt idx="1">
                  <c:v>53.693989790963798</c:v>
                </c:pt>
                <c:pt idx="2">
                  <c:v>41.475144486896191</c:v>
                </c:pt>
                <c:pt idx="3">
                  <c:v>40.255773010974529</c:v>
                </c:pt>
                <c:pt idx="4">
                  <c:v>48.399801955192089</c:v>
                </c:pt>
              </c:numCache>
            </c:numRef>
          </c:val>
          <c:extLst>
            <c:ext xmlns:c16="http://schemas.microsoft.com/office/drawing/2014/chart" uri="{C3380CC4-5D6E-409C-BE32-E72D297353CC}">
              <c16:uniqueId val="{0000000A-0031-498B-93F3-604E4C98A32B}"/>
            </c:ext>
          </c:extLst>
        </c:ser>
        <c:dLbls>
          <c:showLegendKey val="0"/>
          <c:showVal val="0"/>
          <c:showCatName val="0"/>
          <c:showSerName val="0"/>
          <c:showPercent val="0"/>
          <c:showBubbleSize val="0"/>
        </c:dLbls>
        <c:gapWidth val="125"/>
        <c:axId val="191600031"/>
        <c:axId val="191602431"/>
      </c:barChart>
      <c:catAx>
        <c:axId val="191600031"/>
        <c:scaling>
          <c:orientation val="maxMin"/>
        </c:scaling>
        <c:delete val="1"/>
        <c:axPos val="l"/>
        <c:numFmt formatCode="General" sourceLinked="1"/>
        <c:majorTickMark val="out"/>
        <c:minorTickMark val="none"/>
        <c:tickLblPos val="nextTo"/>
        <c:crossAx val="191602431"/>
        <c:crosses val="autoZero"/>
        <c:auto val="1"/>
        <c:lblAlgn val="ctr"/>
        <c:lblOffset val="100"/>
        <c:noMultiLvlLbl val="0"/>
      </c:catAx>
      <c:valAx>
        <c:axId val="191602431"/>
        <c:scaling>
          <c:orientation val="minMax"/>
          <c:max val="150"/>
          <c:min val="0"/>
        </c:scaling>
        <c:delete val="1"/>
        <c:axPos val="t"/>
        <c:numFmt formatCode="#,##0" sourceLinked="1"/>
        <c:majorTickMark val="out"/>
        <c:minorTickMark val="none"/>
        <c:tickLblPos val="nextTo"/>
        <c:crossAx val="191600031"/>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de-DE"/>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9431062302127773E-2"/>
          <c:y val="7.5594338162640926E-2"/>
          <c:w val="0.81008577907306856"/>
          <c:h val="0.84528214490953035"/>
        </c:manualLayout>
      </c:layout>
      <c:barChart>
        <c:barDir val="bar"/>
        <c:grouping val="clustered"/>
        <c:varyColors val="0"/>
        <c:ser>
          <c:idx val="0"/>
          <c:order val="0"/>
          <c:tx>
            <c:strRef>
              <c:f>Tabelle1!$B$1</c:f>
              <c:strCache>
                <c:ptCount val="1"/>
              </c:strCache>
            </c:strRef>
          </c:tx>
          <c:spPr>
            <a:solidFill>
              <a:schemeClr val="tx1"/>
            </a:solidFill>
            <a:ln>
              <a:noFill/>
            </a:ln>
            <a:effectLst/>
          </c:spPr>
          <c:invertIfNegative val="0"/>
          <c:dPt>
            <c:idx val="0"/>
            <c:invertIfNegative val="0"/>
            <c:bubble3D val="0"/>
            <c:spPr>
              <a:solidFill>
                <a:srgbClr val="054F73"/>
              </a:solidFill>
              <a:ln>
                <a:noFill/>
              </a:ln>
              <a:effectLst/>
            </c:spPr>
            <c:extLst>
              <c:ext xmlns:c16="http://schemas.microsoft.com/office/drawing/2014/chart" uri="{C3380CC4-5D6E-409C-BE32-E72D297353CC}">
                <c16:uniqueId val="{00000001-4B2B-4B1A-9908-41497EB347C4}"/>
              </c:ext>
            </c:extLst>
          </c:dPt>
          <c:dPt>
            <c:idx val="1"/>
            <c:invertIfNegative val="0"/>
            <c:bubble3D val="0"/>
            <c:spPr>
              <a:solidFill>
                <a:srgbClr val="054F73"/>
              </a:solidFill>
              <a:ln>
                <a:noFill/>
              </a:ln>
              <a:effectLst/>
            </c:spPr>
            <c:extLst>
              <c:ext xmlns:c16="http://schemas.microsoft.com/office/drawing/2014/chart" uri="{C3380CC4-5D6E-409C-BE32-E72D297353CC}">
                <c16:uniqueId val="{00000003-4B2B-4B1A-9908-41497EB347C4}"/>
              </c:ext>
            </c:extLst>
          </c:dPt>
          <c:dPt>
            <c:idx val="2"/>
            <c:invertIfNegative val="0"/>
            <c:bubble3D val="0"/>
            <c:spPr>
              <a:solidFill>
                <a:srgbClr val="054F73"/>
              </a:solidFill>
              <a:ln>
                <a:noFill/>
              </a:ln>
              <a:effectLst/>
            </c:spPr>
            <c:extLst>
              <c:ext xmlns:c16="http://schemas.microsoft.com/office/drawing/2014/chart" uri="{C3380CC4-5D6E-409C-BE32-E72D297353CC}">
                <c16:uniqueId val="{00000005-4B2B-4B1A-9908-41497EB347C4}"/>
              </c:ext>
            </c:extLst>
          </c:dPt>
          <c:dPt>
            <c:idx val="3"/>
            <c:invertIfNegative val="0"/>
            <c:bubble3D val="0"/>
            <c:spPr>
              <a:solidFill>
                <a:srgbClr val="054F73"/>
              </a:solidFill>
              <a:ln>
                <a:noFill/>
              </a:ln>
              <a:effectLst/>
            </c:spPr>
            <c:extLst>
              <c:ext xmlns:c16="http://schemas.microsoft.com/office/drawing/2014/chart" uri="{C3380CC4-5D6E-409C-BE32-E72D297353CC}">
                <c16:uniqueId val="{00000007-4B2B-4B1A-9908-41497EB347C4}"/>
              </c:ext>
            </c:extLst>
          </c:dPt>
          <c:dPt>
            <c:idx val="4"/>
            <c:invertIfNegative val="0"/>
            <c:bubble3D val="0"/>
            <c:spPr>
              <a:solidFill>
                <a:srgbClr val="054F73"/>
              </a:solidFill>
              <a:ln>
                <a:noFill/>
              </a:ln>
              <a:effectLst/>
            </c:spPr>
            <c:extLst>
              <c:ext xmlns:c16="http://schemas.microsoft.com/office/drawing/2014/chart" uri="{C3380CC4-5D6E-409C-BE32-E72D297353CC}">
                <c16:uniqueId val="{00000009-4B2B-4B1A-9908-41497EB347C4}"/>
              </c:ext>
            </c:extLst>
          </c:dPt>
          <c:dLbls>
            <c:dLbl>
              <c:idx val="0"/>
              <c:spPr>
                <a:solidFill>
                  <a:schemeClr val="bg1"/>
                </a:solid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rgbClr val="054F73"/>
                      </a:solidFill>
                      <a:latin typeface="Arial"/>
                      <a:ea typeface="Arial"/>
                      <a:cs typeface="Arial"/>
                    </a:defRPr>
                  </a:pPr>
                  <a:endParaRPr lang="de-DE"/>
                </a:p>
              </c:txPr>
              <c:dLblPos val="outEnd"/>
              <c:showLegendKey val="0"/>
              <c:showVal val="1"/>
              <c:showCatName val="0"/>
              <c:showSerName val="0"/>
              <c:showPercent val="0"/>
              <c:showBubbleSize val="0"/>
              <c:extLst>
                <c:ext xmlns:c16="http://schemas.microsoft.com/office/drawing/2014/chart" uri="{C3380CC4-5D6E-409C-BE32-E72D297353CC}">
                  <c16:uniqueId val="{00000001-4B2B-4B1A-9908-41497EB347C4}"/>
                </c:ext>
              </c:extLst>
            </c:dLbl>
            <c:dLbl>
              <c:idx val="1"/>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rgbClr val="054F73"/>
                      </a:solidFill>
                      <a:latin typeface="Arial"/>
                      <a:ea typeface="Arial"/>
                      <a:cs typeface="Arial"/>
                    </a:defRPr>
                  </a:pPr>
                  <a:endParaRPr lang="de-DE"/>
                </a:p>
              </c:txPr>
              <c:dLblPos val="outEnd"/>
              <c:showLegendKey val="0"/>
              <c:showVal val="1"/>
              <c:showCatName val="0"/>
              <c:showSerName val="0"/>
              <c:showPercent val="0"/>
              <c:showBubbleSize val="0"/>
              <c:extLst>
                <c:ext xmlns:c16="http://schemas.microsoft.com/office/drawing/2014/chart" uri="{C3380CC4-5D6E-409C-BE32-E72D297353CC}">
                  <c16:uniqueId val="{00000003-4B2B-4B1A-9908-41497EB347C4}"/>
                </c:ext>
              </c:extLst>
            </c:dLbl>
            <c:dLbl>
              <c:idx val="2"/>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rgbClr val="054F73"/>
                      </a:solidFill>
                      <a:latin typeface="Arial"/>
                      <a:ea typeface="Arial"/>
                      <a:cs typeface="Arial"/>
                    </a:defRPr>
                  </a:pPr>
                  <a:endParaRPr lang="de-DE"/>
                </a:p>
              </c:txPr>
              <c:dLblPos val="outEnd"/>
              <c:showLegendKey val="0"/>
              <c:showVal val="1"/>
              <c:showCatName val="0"/>
              <c:showSerName val="0"/>
              <c:showPercent val="0"/>
              <c:showBubbleSize val="0"/>
              <c:extLst>
                <c:ext xmlns:c16="http://schemas.microsoft.com/office/drawing/2014/chart" uri="{C3380CC4-5D6E-409C-BE32-E72D297353CC}">
                  <c16:uniqueId val="{00000005-4B2B-4B1A-9908-41497EB347C4}"/>
                </c:ext>
              </c:extLst>
            </c:dLbl>
            <c:dLbl>
              <c:idx val="3"/>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rgbClr val="054F73"/>
                      </a:solidFill>
                      <a:latin typeface="Arial"/>
                      <a:ea typeface="Arial"/>
                      <a:cs typeface="Arial"/>
                    </a:defRPr>
                  </a:pPr>
                  <a:endParaRPr lang="de-DE"/>
                </a:p>
              </c:txPr>
              <c:dLblPos val="outEnd"/>
              <c:showLegendKey val="0"/>
              <c:showVal val="1"/>
              <c:showCatName val="0"/>
              <c:showSerName val="0"/>
              <c:showPercent val="0"/>
              <c:showBubbleSize val="0"/>
              <c:extLst>
                <c:ext xmlns:c16="http://schemas.microsoft.com/office/drawing/2014/chart" uri="{C3380CC4-5D6E-409C-BE32-E72D297353CC}">
                  <c16:uniqueId val="{00000007-4B2B-4B1A-9908-41497EB347C4}"/>
                </c:ext>
              </c:extLst>
            </c:dLbl>
            <c:dLbl>
              <c:idx val="4"/>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rgbClr val="054F73"/>
                      </a:solidFill>
                      <a:latin typeface="Arial"/>
                      <a:ea typeface="Arial"/>
                      <a:cs typeface="Arial"/>
                    </a:defRPr>
                  </a:pPr>
                  <a:endParaRPr lang="de-DE"/>
                </a:p>
              </c:txPr>
              <c:dLblPos val="outEnd"/>
              <c:showLegendKey val="0"/>
              <c:showVal val="1"/>
              <c:showCatName val="0"/>
              <c:showSerName val="0"/>
              <c:showPercent val="0"/>
              <c:showBubbleSize val="0"/>
              <c:extLst>
                <c:ext xmlns:c16="http://schemas.microsoft.com/office/drawing/2014/chart" uri="{C3380CC4-5D6E-409C-BE32-E72D297353CC}">
                  <c16:uniqueId val="{00000009-4B2B-4B1A-9908-41497EB347C4}"/>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2"/>
                    </a:solidFill>
                    <a:latin typeface="+mn-lt"/>
                    <a:ea typeface="+mn-ea"/>
                    <a:cs typeface="+mn-cs"/>
                  </a:defRPr>
                </a:pPr>
                <a:endParaRPr lang="de-DE"/>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multiLvlStrRef>
              <c:f>Tabelle1!$A$2:$A$6</c:f>
            </c:multiLvlStrRef>
          </c:cat>
          <c:val>
            <c:numRef>
              <c:f>Tabelle1!$B$2:$B$6</c:f>
              <c:numCache>
                <c:formatCode>#,##0</c:formatCode>
                <c:ptCount val="5"/>
                <c:pt idx="0">
                  <c:v>56.773437567431884</c:v>
                </c:pt>
                <c:pt idx="1">
                  <c:v>51.01556513455369</c:v>
                </c:pt>
                <c:pt idx="2">
                  <c:v>44.517652708317748</c:v>
                </c:pt>
                <c:pt idx="3">
                  <c:v>37.294553889702051</c:v>
                </c:pt>
                <c:pt idx="4">
                  <c:v>44.167802646340952</c:v>
                </c:pt>
              </c:numCache>
            </c:numRef>
          </c:val>
          <c:extLst>
            <c:ext xmlns:c16="http://schemas.microsoft.com/office/drawing/2014/chart" uri="{C3380CC4-5D6E-409C-BE32-E72D297353CC}">
              <c16:uniqueId val="{0000000A-4B2B-4B1A-9908-41497EB347C4}"/>
            </c:ext>
          </c:extLst>
        </c:ser>
        <c:dLbls>
          <c:showLegendKey val="0"/>
          <c:showVal val="0"/>
          <c:showCatName val="0"/>
          <c:showSerName val="0"/>
          <c:showPercent val="0"/>
          <c:showBubbleSize val="0"/>
        </c:dLbls>
        <c:gapWidth val="125"/>
        <c:axId val="191600031"/>
        <c:axId val="191602431"/>
      </c:barChart>
      <c:catAx>
        <c:axId val="191600031"/>
        <c:scaling>
          <c:orientation val="maxMin"/>
        </c:scaling>
        <c:delete val="1"/>
        <c:axPos val="l"/>
        <c:numFmt formatCode="General" sourceLinked="1"/>
        <c:majorTickMark val="out"/>
        <c:minorTickMark val="none"/>
        <c:tickLblPos val="nextTo"/>
        <c:crossAx val="191602431"/>
        <c:crosses val="autoZero"/>
        <c:auto val="1"/>
        <c:lblAlgn val="ctr"/>
        <c:lblOffset val="100"/>
        <c:noMultiLvlLbl val="0"/>
      </c:catAx>
      <c:valAx>
        <c:axId val="191602431"/>
        <c:scaling>
          <c:orientation val="minMax"/>
          <c:max val="150"/>
          <c:min val="0"/>
        </c:scaling>
        <c:delete val="1"/>
        <c:axPos val="t"/>
        <c:numFmt formatCode="#,##0" sourceLinked="1"/>
        <c:majorTickMark val="out"/>
        <c:minorTickMark val="none"/>
        <c:tickLblPos val="nextTo"/>
        <c:crossAx val="191600031"/>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de-DE"/>
    </a:p>
  </c:txPr>
  <c:externalData r:id="rId3">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9431062302127773E-2"/>
          <c:y val="0.27930782841662249"/>
          <c:w val="0.81008577907306856"/>
          <c:h val="0.43165755300750752"/>
        </c:manualLayout>
      </c:layout>
      <c:barChart>
        <c:barDir val="bar"/>
        <c:grouping val="clustered"/>
        <c:varyColors val="0"/>
        <c:ser>
          <c:idx val="0"/>
          <c:order val="0"/>
          <c:tx>
            <c:strRef>
              <c:f>Tabelle1!$B$1</c:f>
              <c:strCache>
                <c:ptCount val="1"/>
                <c:pt idx="0">
                  <c:v>col</c:v>
                </c:pt>
              </c:strCache>
            </c:strRef>
          </c:tx>
          <c:spPr>
            <a:gradFill>
              <a:gsLst>
                <a:gs pos="0">
                  <a:schemeClr val="tx1">
                    <a:lumMod val="20000"/>
                    <a:lumOff val="80000"/>
                  </a:schemeClr>
                </a:gs>
                <a:gs pos="90000">
                  <a:schemeClr val="tx1"/>
                </a:gs>
              </a:gsLst>
              <a:lin ang="10800000" scaled="0"/>
            </a:gradFill>
            <a:ln>
              <a:noFill/>
            </a:ln>
            <a:effectLst/>
          </c:spPr>
          <c:invertIfNegative val="0"/>
          <c:dPt>
            <c:idx val="0"/>
            <c:invertIfNegative val="0"/>
            <c:bubble3D val="0"/>
            <c:spPr>
              <a:gradFill flip="none" rotWithShape="1">
                <a:gsLst>
                  <a:gs pos="0">
                    <a:srgbClr val="054F73"/>
                  </a:gs>
                  <a:gs pos="90000">
                    <a:srgbClr val="054F73">
                      <a:lumMod val="20000"/>
                      <a:lumOff val="80000"/>
                    </a:srgbClr>
                  </a:gs>
                </a:gsLst>
                <a:lin ang="10800000" scaled="0"/>
                <a:tileRect/>
              </a:gradFill>
              <a:ln>
                <a:noFill/>
              </a:ln>
              <a:effectLst/>
            </c:spPr>
            <c:extLst>
              <c:ext xmlns:c16="http://schemas.microsoft.com/office/drawing/2014/chart" uri="{C3380CC4-5D6E-409C-BE32-E72D297353CC}">
                <c16:uniqueId val="{00000001-EC65-420C-BC26-40C378464177}"/>
              </c:ext>
            </c:extLst>
          </c:dPt>
          <c:dLbls>
            <c:dLbl>
              <c:idx val="0"/>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rgbClr val="054F73"/>
                      </a:solidFill>
                      <a:latin typeface="Arial"/>
                      <a:ea typeface="Arial"/>
                      <a:cs typeface="Arial"/>
                    </a:defRPr>
                  </a:pPr>
                  <a:endParaRPr lang="de-DE"/>
                </a:p>
              </c:txPr>
              <c:dLblPos val="outEnd"/>
              <c:showLegendKey val="0"/>
              <c:showVal val="1"/>
              <c:showCatName val="0"/>
              <c:showSerName val="0"/>
              <c:showPercent val="0"/>
              <c:showBubbleSize val="0"/>
              <c:extLst>
                <c:ext xmlns:c16="http://schemas.microsoft.com/office/drawing/2014/chart" uri="{C3380CC4-5D6E-409C-BE32-E72D297353CC}">
                  <c16:uniqueId val="{00000001-EC65-420C-BC26-40C378464177}"/>
                </c:ext>
              </c:extLst>
            </c:dLbl>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tx1"/>
                    </a:solidFill>
                    <a:latin typeface="+mn-lt"/>
                    <a:ea typeface="+mn-ea"/>
                    <a:cs typeface="+mn-cs"/>
                  </a:defRPr>
                </a:pPr>
                <a:endParaRPr lang="de-DE"/>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Tabelle1!$A$2</c:f>
              <c:strCache>
                <c:ptCount val="1"/>
                <c:pt idx="0">
                  <c:v>row</c:v>
                </c:pt>
              </c:strCache>
            </c:strRef>
          </c:cat>
          <c:val>
            <c:numRef>
              <c:f>Tabelle1!$B$2</c:f>
              <c:numCache>
                <c:formatCode>#,##0</c:formatCode>
                <c:ptCount val="1"/>
                <c:pt idx="0">
                  <c:v>51.060705468323945</c:v>
                </c:pt>
              </c:numCache>
            </c:numRef>
          </c:val>
          <c:extLst>
            <c:ext xmlns:c16="http://schemas.microsoft.com/office/drawing/2014/chart" uri="{C3380CC4-5D6E-409C-BE32-E72D297353CC}">
              <c16:uniqueId val="{00000002-EC65-420C-BC26-40C378464177}"/>
            </c:ext>
          </c:extLst>
        </c:ser>
        <c:dLbls>
          <c:showLegendKey val="0"/>
          <c:showVal val="0"/>
          <c:showCatName val="0"/>
          <c:showSerName val="0"/>
          <c:showPercent val="0"/>
          <c:showBubbleSize val="0"/>
        </c:dLbls>
        <c:gapWidth val="40"/>
        <c:axId val="191600031"/>
        <c:axId val="191602431"/>
      </c:barChart>
      <c:catAx>
        <c:axId val="191600031"/>
        <c:scaling>
          <c:orientation val="minMax"/>
        </c:scaling>
        <c:delete val="1"/>
        <c:axPos val="l"/>
        <c:numFmt formatCode="General" sourceLinked="1"/>
        <c:majorTickMark val="none"/>
        <c:minorTickMark val="none"/>
        <c:tickLblPos val="nextTo"/>
        <c:crossAx val="191602431"/>
        <c:crosses val="autoZero"/>
        <c:auto val="1"/>
        <c:lblAlgn val="ctr"/>
        <c:lblOffset val="100"/>
        <c:noMultiLvlLbl val="0"/>
      </c:catAx>
      <c:valAx>
        <c:axId val="191602431"/>
        <c:scaling>
          <c:orientation val="minMax"/>
          <c:max val="150"/>
          <c:min val="0"/>
        </c:scaling>
        <c:delete val="1"/>
        <c:axPos val="b"/>
        <c:numFmt formatCode="#,##0" sourceLinked="1"/>
        <c:majorTickMark val="out"/>
        <c:minorTickMark val="in"/>
        <c:tickLblPos val="nextTo"/>
        <c:crossAx val="191600031"/>
        <c:crosses val="autoZero"/>
        <c:crossBetween val="between"/>
        <c:majorUnit val="25"/>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de-DE"/>
    </a:p>
  </c:txPr>
  <c:externalData r:id="rId3">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9431062302127773E-2"/>
          <c:y val="0.27930782841662249"/>
          <c:w val="0.81008577907306856"/>
          <c:h val="0.43165755300750752"/>
        </c:manualLayout>
      </c:layout>
      <c:barChart>
        <c:barDir val="bar"/>
        <c:grouping val="clustered"/>
        <c:varyColors val="0"/>
        <c:ser>
          <c:idx val="0"/>
          <c:order val="0"/>
          <c:tx>
            <c:strRef>
              <c:f>Tabelle1!$B$1</c:f>
              <c:strCache>
                <c:ptCount val="1"/>
                <c:pt idx="0">
                  <c:v>col</c:v>
                </c:pt>
              </c:strCache>
            </c:strRef>
          </c:tx>
          <c:spPr>
            <a:gradFill>
              <a:gsLst>
                <a:gs pos="0">
                  <a:schemeClr val="tx1">
                    <a:lumMod val="20000"/>
                    <a:lumOff val="80000"/>
                  </a:schemeClr>
                </a:gs>
                <a:gs pos="90000">
                  <a:schemeClr val="tx1"/>
                </a:gs>
              </a:gsLst>
              <a:lin ang="10800000" scaled="0"/>
            </a:gradFill>
            <a:ln>
              <a:noFill/>
            </a:ln>
            <a:effectLst/>
          </c:spPr>
          <c:invertIfNegative val="0"/>
          <c:dPt>
            <c:idx val="0"/>
            <c:invertIfNegative val="0"/>
            <c:bubble3D val="0"/>
            <c:spPr>
              <a:gradFill flip="none" rotWithShape="1">
                <a:gsLst>
                  <a:gs pos="0">
                    <a:srgbClr val="054F73"/>
                  </a:gs>
                  <a:gs pos="90000">
                    <a:srgbClr val="054F73">
                      <a:lumMod val="20000"/>
                      <a:lumOff val="80000"/>
                    </a:srgbClr>
                  </a:gs>
                </a:gsLst>
                <a:lin ang="10800000" scaled="0"/>
                <a:tileRect/>
              </a:gradFill>
              <a:ln>
                <a:noFill/>
              </a:ln>
              <a:effectLst/>
            </c:spPr>
            <c:extLst>
              <c:ext xmlns:c16="http://schemas.microsoft.com/office/drawing/2014/chart" uri="{C3380CC4-5D6E-409C-BE32-E72D297353CC}">
                <c16:uniqueId val="{00000001-D725-4DC7-98ED-13AF70BDCBF7}"/>
              </c:ext>
            </c:extLst>
          </c:dPt>
          <c:dLbls>
            <c:dLbl>
              <c:idx val="0"/>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rgbClr val="054F73"/>
                      </a:solidFill>
                      <a:latin typeface="Arial"/>
                      <a:ea typeface="Arial"/>
                      <a:cs typeface="Arial"/>
                    </a:defRPr>
                  </a:pPr>
                  <a:endParaRPr lang="de-DE"/>
                </a:p>
              </c:txPr>
              <c:dLblPos val="outEnd"/>
              <c:showLegendKey val="0"/>
              <c:showVal val="1"/>
              <c:showCatName val="0"/>
              <c:showSerName val="0"/>
              <c:showPercent val="0"/>
              <c:showBubbleSize val="0"/>
              <c:extLst>
                <c:ext xmlns:c16="http://schemas.microsoft.com/office/drawing/2014/chart" uri="{C3380CC4-5D6E-409C-BE32-E72D297353CC}">
                  <c16:uniqueId val="{00000001-D725-4DC7-98ED-13AF70BDCBF7}"/>
                </c:ext>
              </c:extLst>
            </c:dLbl>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tx1"/>
                    </a:solidFill>
                    <a:latin typeface="+mn-lt"/>
                    <a:ea typeface="+mn-ea"/>
                    <a:cs typeface="+mn-cs"/>
                  </a:defRPr>
                </a:pPr>
                <a:endParaRPr lang="de-DE"/>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Tabelle1!$A$2</c:f>
              <c:strCache>
                <c:ptCount val="1"/>
                <c:pt idx="0">
                  <c:v>row</c:v>
                </c:pt>
              </c:strCache>
            </c:strRef>
          </c:cat>
          <c:val>
            <c:numRef>
              <c:f>Tabelle1!$B$2</c:f>
              <c:numCache>
                <c:formatCode>#,##0</c:formatCode>
                <c:ptCount val="1"/>
                <c:pt idx="0">
                  <c:v>33.307131046365889</c:v>
                </c:pt>
              </c:numCache>
            </c:numRef>
          </c:val>
          <c:extLst>
            <c:ext xmlns:c16="http://schemas.microsoft.com/office/drawing/2014/chart" uri="{C3380CC4-5D6E-409C-BE32-E72D297353CC}">
              <c16:uniqueId val="{00000002-D725-4DC7-98ED-13AF70BDCBF7}"/>
            </c:ext>
          </c:extLst>
        </c:ser>
        <c:dLbls>
          <c:showLegendKey val="0"/>
          <c:showVal val="0"/>
          <c:showCatName val="0"/>
          <c:showSerName val="0"/>
          <c:showPercent val="0"/>
          <c:showBubbleSize val="0"/>
        </c:dLbls>
        <c:gapWidth val="40"/>
        <c:axId val="191600031"/>
        <c:axId val="191602431"/>
      </c:barChart>
      <c:catAx>
        <c:axId val="191600031"/>
        <c:scaling>
          <c:orientation val="minMax"/>
        </c:scaling>
        <c:delete val="1"/>
        <c:axPos val="l"/>
        <c:numFmt formatCode="General" sourceLinked="1"/>
        <c:majorTickMark val="none"/>
        <c:minorTickMark val="none"/>
        <c:tickLblPos val="nextTo"/>
        <c:crossAx val="191602431"/>
        <c:crosses val="autoZero"/>
        <c:auto val="1"/>
        <c:lblAlgn val="ctr"/>
        <c:lblOffset val="100"/>
        <c:noMultiLvlLbl val="0"/>
      </c:catAx>
      <c:valAx>
        <c:axId val="191602431"/>
        <c:scaling>
          <c:orientation val="minMax"/>
          <c:max val="150"/>
          <c:min val="0"/>
        </c:scaling>
        <c:delete val="1"/>
        <c:axPos val="b"/>
        <c:numFmt formatCode="#,##0" sourceLinked="1"/>
        <c:majorTickMark val="out"/>
        <c:minorTickMark val="in"/>
        <c:tickLblPos val="nextTo"/>
        <c:crossAx val="191600031"/>
        <c:crosses val="autoZero"/>
        <c:crossBetween val="between"/>
        <c:majorUnit val="25"/>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de-DE"/>
    </a:p>
  </c:txPr>
  <c:externalData r:id="rId3">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9431062302127773E-2"/>
          <c:y val="0.27930782841662249"/>
          <c:w val="0.81008577907306856"/>
          <c:h val="0.43165755300750752"/>
        </c:manualLayout>
      </c:layout>
      <c:barChart>
        <c:barDir val="bar"/>
        <c:grouping val="clustered"/>
        <c:varyColors val="0"/>
        <c:ser>
          <c:idx val="0"/>
          <c:order val="0"/>
          <c:tx>
            <c:strRef>
              <c:f>Tabelle1!$B$1</c:f>
              <c:strCache>
                <c:ptCount val="1"/>
                <c:pt idx="0">
                  <c:v>col</c:v>
                </c:pt>
              </c:strCache>
            </c:strRef>
          </c:tx>
          <c:spPr>
            <a:gradFill>
              <a:gsLst>
                <a:gs pos="0">
                  <a:schemeClr val="tx1">
                    <a:lumMod val="20000"/>
                    <a:lumOff val="80000"/>
                  </a:schemeClr>
                </a:gs>
                <a:gs pos="90000">
                  <a:schemeClr val="tx1"/>
                </a:gs>
              </a:gsLst>
              <a:lin ang="10800000" scaled="0"/>
            </a:gradFill>
            <a:ln>
              <a:noFill/>
            </a:ln>
            <a:effectLst/>
          </c:spPr>
          <c:invertIfNegative val="0"/>
          <c:dPt>
            <c:idx val="0"/>
            <c:invertIfNegative val="0"/>
            <c:bubble3D val="0"/>
            <c:spPr>
              <a:gradFill flip="none" rotWithShape="1">
                <a:gsLst>
                  <a:gs pos="0">
                    <a:srgbClr val="054F73"/>
                  </a:gs>
                  <a:gs pos="90000">
                    <a:srgbClr val="054F73">
                      <a:lumMod val="20000"/>
                      <a:lumOff val="80000"/>
                    </a:srgbClr>
                  </a:gs>
                </a:gsLst>
                <a:lin ang="10800000" scaled="0"/>
                <a:tileRect/>
              </a:gradFill>
              <a:ln>
                <a:noFill/>
              </a:ln>
              <a:effectLst/>
            </c:spPr>
            <c:extLst>
              <c:ext xmlns:c16="http://schemas.microsoft.com/office/drawing/2014/chart" uri="{C3380CC4-5D6E-409C-BE32-E72D297353CC}">
                <c16:uniqueId val="{00000001-1E89-489B-81B6-7A34346BEDC1}"/>
              </c:ext>
            </c:extLst>
          </c:dPt>
          <c:dLbls>
            <c:dLbl>
              <c:idx val="0"/>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rgbClr val="054F73"/>
                      </a:solidFill>
                      <a:latin typeface="Arial"/>
                      <a:ea typeface="Arial"/>
                      <a:cs typeface="Arial"/>
                    </a:defRPr>
                  </a:pPr>
                  <a:endParaRPr lang="de-DE"/>
                </a:p>
              </c:txPr>
              <c:dLblPos val="outEnd"/>
              <c:showLegendKey val="0"/>
              <c:showVal val="1"/>
              <c:showCatName val="0"/>
              <c:showSerName val="0"/>
              <c:showPercent val="0"/>
              <c:showBubbleSize val="0"/>
              <c:extLst>
                <c:ext xmlns:c16="http://schemas.microsoft.com/office/drawing/2014/chart" uri="{C3380CC4-5D6E-409C-BE32-E72D297353CC}">
                  <c16:uniqueId val="{00000001-1E89-489B-81B6-7A34346BEDC1}"/>
                </c:ext>
              </c:extLst>
            </c:dLbl>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tx1"/>
                    </a:solidFill>
                    <a:latin typeface="+mn-lt"/>
                    <a:ea typeface="+mn-ea"/>
                    <a:cs typeface="+mn-cs"/>
                  </a:defRPr>
                </a:pPr>
                <a:endParaRPr lang="de-DE"/>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Tabelle1!$A$2</c:f>
              <c:strCache>
                <c:ptCount val="1"/>
                <c:pt idx="0">
                  <c:v>row</c:v>
                </c:pt>
              </c:strCache>
            </c:strRef>
          </c:cat>
          <c:val>
            <c:numRef>
              <c:f>Tabelle1!$B$2</c:f>
              <c:numCache>
                <c:formatCode>#,##0</c:formatCode>
                <c:ptCount val="1"/>
                <c:pt idx="0">
                  <c:v>48.267935039676175</c:v>
                </c:pt>
              </c:numCache>
            </c:numRef>
          </c:val>
          <c:extLst>
            <c:ext xmlns:c16="http://schemas.microsoft.com/office/drawing/2014/chart" uri="{C3380CC4-5D6E-409C-BE32-E72D297353CC}">
              <c16:uniqueId val="{00000002-1E89-489B-81B6-7A34346BEDC1}"/>
            </c:ext>
          </c:extLst>
        </c:ser>
        <c:dLbls>
          <c:showLegendKey val="0"/>
          <c:showVal val="0"/>
          <c:showCatName val="0"/>
          <c:showSerName val="0"/>
          <c:showPercent val="0"/>
          <c:showBubbleSize val="0"/>
        </c:dLbls>
        <c:gapWidth val="40"/>
        <c:axId val="191600031"/>
        <c:axId val="191602431"/>
      </c:barChart>
      <c:catAx>
        <c:axId val="191600031"/>
        <c:scaling>
          <c:orientation val="minMax"/>
        </c:scaling>
        <c:delete val="1"/>
        <c:axPos val="l"/>
        <c:numFmt formatCode="General" sourceLinked="1"/>
        <c:majorTickMark val="none"/>
        <c:minorTickMark val="none"/>
        <c:tickLblPos val="nextTo"/>
        <c:crossAx val="191602431"/>
        <c:crosses val="autoZero"/>
        <c:auto val="1"/>
        <c:lblAlgn val="ctr"/>
        <c:lblOffset val="100"/>
        <c:noMultiLvlLbl val="0"/>
      </c:catAx>
      <c:valAx>
        <c:axId val="191602431"/>
        <c:scaling>
          <c:orientation val="minMax"/>
          <c:max val="150"/>
          <c:min val="0"/>
        </c:scaling>
        <c:delete val="1"/>
        <c:axPos val="b"/>
        <c:numFmt formatCode="#,##0" sourceLinked="1"/>
        <c:majorTickMark val="out"/>
        <c:minorTickMark val="in"/>
        <c:tickLblPos val="nextTo"/>
        <c:crossAx val="191600031"/>
        <c:crosses val="autoZero"/>
        <c:crossBetween val="between"/>
        <c:majorUnit val="25"/>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de-DE"/>
    </a:p>
  </c:txPr>
  <c:externalData r:id="rId3">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9431062302127773E-2"/>
          <c:y val="0.27930782841662249"/>
          <c:w val="0.81008577907306856"/>
          <c:h val="0.43165755300750752"/>
        </c:manualLayout>
      </c:layout>
      <c:barChart>
        <c:barDir val="bar"/>
        <c:grouping val="clustered"/>
        <c:varyColors val="0"/>
        <c:ser>
          <c:idx val="0"/>
          <c:order val="0"/>
          <c:tx>
            <c:strRef>
              <c:f>Tabelle1!$B$1</c:f>
              <c:strCache>
                <c:ptCount val="1"/>
                <c:pt idx="0">
                  <c:v>col</c:v>
                </c:pt>
              </c:strCache>
            </c:strRef>
          </c:tx>
          <c:spPr>
            <a:gradFill>
              <a:gsLst>
                <a:gs pos="0">
                  <a:schemeClr val="tx1">
                    <a:lumMod val="20000"/>
                    <a:lumOff val="80000"/>
                  </a:schemeClr>
                </a:gs>
                <a:gs pos="90000">
                  <a:schemeClr val="tx1"/>
                </a:gs>
              </a:gsLst>
              <a:lin ang="10800000" scaled="0"/>
            </a:gradFill>
            <a:ln>
              <a:noFill/>
            </a:ln>
            <a:effectLst/>
          </c:spPr>
          <c:invertIfNegative val="0"/>
          <c:dPt>
            <c:idx val="0"/>
            <c:invertIfNegative val="0"/>
            <c:bubble3D val="0"/>
            <c:spPr>
              <a:gradFill flip="none" rotWithShape="1">
                <a:gsLst>
                  <a:gs pos="0">
                    <a:srgbClr val="054F73"/>
                  </a:gs>
                  <a:gs pos="90000">
                    <a:srgbClr val="054F73">
                      <a:lumMod val="20000"/>
                      <a:lumOff val="80000"/>
                    </a:srgbClr>
                  </a:gs>
                </a:gsLst>
                <a:lin ang="10800000" scaled="0"/>
                <a:tileRect/>
              </a:gradFill>
              <a:ln>
                <a:noFill/>
              </a:ln>
              <a:effectLst/>
            </c:spPr>
            <c:extLst>
              <c:ext xmlns:c16="http://schemas.microsoft.com/office/drawing/2014/chart" uri="{C3380CC4-5D6E-409C-BE32-E72D297353CC}">
                <c16:uniqueId val="{00000001-99FE-4256-9CB4-950A6E476249}"/>
              </c:ext>
            </c:extLst>
          </c:dPt>
          <c:dLbls>
            <c:dLbl>
              <c:idx val="0"/>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rgbClr val="054F73"/>
                      </a:solidFill>
                      <a:latin typeface="Arial"/>
                      <a:ea typeface="Arial"/>
                      <a:cs typeface="Arial"/>
                    </a:defRPr>
                  </a:pPr>
                  <a:endParaRPr lang="de-DE"/>
                </a:p>
              </c:txPr>
              <c:dLblPos val="outEnd"/>
              <c:showLegendKey val="0"/>
              <c:showVal val="1"/>
              <c:showCatName val="0"/>
              <c:showSerName val="0"/>
              <c:showPercent val="0"/>
              <c:showBubbleSize val="0"/>
              <c:extLst>
                <c:ext xmlns:c16="http://schemas.microsoft.com/office/drawing/2014/chart" uri="{C3380CC4-5D6E-409C-BE32-E72D297353CC}">
                  <c16:uniqueId val="{00000001-99FE-4256-9CB4-950A6E476249}"/>
                </c:ext>
              </c:extLst>
            </c:dLbl>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tx1"/>
                    </a:solidFill>
                    <a:latin typeface="+mn-lt"/>
                    <a:ea typeface="+mn-ea"/>
                    <a:cs typeface="+mn-cs"/>
                  </a:defRPr>
                </a:pPr>
                <a:endParaRPr lang="de-DE"/>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Tabelle1!$A$2</c:f>
              <c:strCache>
                <c:ptCount val="1"/>
                <c:pt idx="0">
                  <c:v>row</c:v>
                </c:pt>
              </c:strCache>
            </c:strRef>
          </c:cat>
          <c:val>
            <c:numRef>
              <c:f>Tabelle1!$B$2</c:f>
              <c:numCache>
                <c:formatCode>#,##0</c:formatCode>
                <c:ptCount val="1"/>
                <c:pt idx="0">
                  <c:v>46.339395578862565</c:v>
                </c:pt>
              </c:numCache>
            </c:numRef>
          </c:val>
          <c:extLst>
            <c:ext xmlns:c16="http://schemas.microsoft.com/office/drawing/2014/chart" uri="{C3380CC4-5D6E-409C-BE32-E72D297353CC}">
              <c16:uniqueId val="{00000002-99FE-4256-9CB4-950A6E476249}"/>
            </c:ext>
          </c:extLst>
        </c:ser>
        <c:dLbls>
          <c:showLegendKey val="0"/>
          <c:showVal val="0"/>
          <c:showCatName val="0"/>
          <c:showSerName val="0"/>
          <c:showPercent val="0"/>
          <c:showBubbleSize val="0"/>
        </c:dLbls>
        <c:gapWidth val="40"/>
        <c:axId val="191600031"/>
        <c:axId val="191602431"/>
      </c:barChart>
      <c:catAx>
        <c:axId val="191600031"/>
        <c:scaling>
          <c:orientation val="minMax"/>
        </c:scaling>
        <c:delete val="1"/>
        <c:axPos val="l"/>
        <c:numFmt formatCode="General" sourceLinked="1"/>
        <c:majorTickMark val="none"/>
        <c:minorTickMark val="none"/>
        <c:tickLblPos val="nextTo"/>
        <c:crossAx val="191602431"/>
        <c:crosses val="autoZero"/>
        <c:auto val="1"/>
        <c:lblAlgn val="ctr"/>
        <c:lblOffset val="100"/>
        <c:noMultiLvlLbl val="0"/>
      </c:catAx>
      <c:valAx>
        <c:axId val="191602431"/>
        <c:scaling>
          <c:orientation val="minMax"/>
          <c:max val="150"/>
          <c:min val="0"/>
        </c:scaling>
        <c:delete val="1"/>
        <c:axPos val="b"/>
        <c:numFmt formatCode="#,##0" sourceLinked="1"/>
        <c:majorTickMark val="out"/>
        <c:minorTickMark val="in"/>
        <c:tickLblPos val="nextTo"/>
        <c:crossAx val="191600031"/>
        <c:crosses val="autoZero"/>
        <c:crossBetween val="between"/>
        <c:majorUnit val="25"/>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de-DE"/>
    </a:p>
  </c:txPr>
  <c:externalData r:id="rId3">
    <c:autoUpdate val="0"/>
  </c:externalData>
</c:chartSpace>
</file>

<file path=ppt/charts/chart2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9431062302127773E-2"/>
          <c:y val="0.27930782841662249"/>
          <c:w val="0.81008577907306856"/>
          <c:h val="0.43165755300750752"/>
        </c:manualLayout>
      </c:layout>
      <c:barChart>
        <c:barDir val="bar"/>
        <c:grouping val="clustered"/>
        <c:varyColors val="0"/>
        <c:ser>
          <c:idx val="0"/>
          <c:order val="0"/>
          <c:tx>
            <c:strRef>
              <c:f>Tabelle1!$B$1</c:f>
              <c:strCache>
                <c:ptCount val="1"/>
                <c:pt idx="0">
                  <c:v>col</c:v>
                </c:pt>
              </c:strCache>
            </c:strRef>
          </c:tx>
          <c:spPr>
            <a:gradFill>
              <a:gsLst>
                <a:gs pos="0">
                  <a:schemeClr val="tx1">
                    <a:lumMod val="20000"/>
                    <a:lumOff val="80000"/>
                  </a:schemeClr>
                </a:gs>
                <a:gs pos="90000">
                  <a:schemeClr val="tx1"/>
                </a:gs>
              </a:gsLst>
              <a:lin ang="10800000" scaled="0"/>
            </a:gradFill>
            <a:ln>
              <a:noFill/>
            </a:ln>
            <a:effectLst/>
          </c:spPr>
          <c:invertIfNegative val="0"/>
          <c:dPt>
            <c:idx val="0"/>
            <c:invertIfNegative val="0"/>
            <c:bubble3D val="0"/>
            <c:spPr>
              <a:gradFill flip="none" rotWithShape="1">
                <a:gsLst>
                  <a:gs pos="0">
                    <a:srgbClr val="054F73"/>
                  </a:gs>
                  <a:gs pos="90000">
                    <a:srgbClr val="054F73">
                      <a:lumMod val="20000"/>
                      <a:lumOff val="80000"/>
                    </a:srgbClr>
                  </a:gs>
                </a:gsLst>
                <a:lin ang="10800000" scaled="0"/>
                <a:tileRect/>
              </a:gradFill>
              <a:ln>
                <a:noFill/>
              </a:ln>
              <a:effectLst/>
            </c:spPr>
            <c:extLst>
              <c:ext xmlns:c16="http://schemas.microsoft.com/office/drawing/2014/chart" uri="{C3380CC4-5D6E-409C-BE32-E72D297353CC}">
                <c16:uniqueId val="{00000001-FDD6-42B9-BBC6-FCCE551E91EB}"/>
              </c:ext>
            </c:extLst>
          </c:dPt>
          <c:dLbls>
            <c:dLbl>
              <c:idx val="0"/>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rgbClr val="054F73"/>
                      </a:solidFill>
                      <a:latin typeface="Arial"/>
                      <a:ea typeface="Arial"/>
                      <a:cs typeface="Arial"/>
                    </a:defRPr>
                  </a:pPr>
                  <a:endParaRPr lang="de-DE"/>
                </a:p>
              </c:txPr>
              <c:dLblPos val="outEnd"/>
              <c:showLegendKey val="0"/>
              <c:showVal val="1"/>
              <c:showCatName val="0"/>
              <c:showSerName val="0"/>
              <c:showPercent val="0"/>
              <c:showBubbleSize val="0"/>
              <c:extLst>
                <c:ext xmlns:c16="http://schemas.microsoft.com/office/drawing/2014/chart" uri="{C3380CC4-5D6E-409C-BE32-E72D297353CC}">
                  <c16:uniqueId val="{00000001-FDD6-42B9-BBC6-FCCE551E91EB}"/>
                </c:ext>
              </c:extLst>
            </c:dLbl>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tx1"/>
                    </a:solidFill>
                    <a:latin typeface="+mn-lt"/>
                    <a:ea typeface="+mn-ea"/>
                    <a:cs typeface="+mn-cs"/>
                  </a:defRPr>
                </a:pPr>
                <a:endParaRPr lang="de-DE"/>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Tabelle1!$A$2</c:f>
              <c:strCache>
                <c:ptCount val="1"/>
                <c:pt idx="0">
                  <c:v>row</c:v>
                </c:pt>
              </c:strCache>
            </c:strRef>
          </c:cat>
          <c:val>
            <c:numRef>
              <c:f>Tabelle1!$B$2</c:f>
              <c:numCache>
                <c:formatCode>#,##0</c:formatCode>
                <c:ptCount val="1"/>
                <c:pt idx="0">
                  <c:v>49.0834412749414</c:v>
                </c:pt>
              </c:numCache>
            </c:numRef>
          </c:val>
          <c:extLst>
            <c:ext xmlns:c16="http://schemas.microsoft.com/office/drawing/2014/chart" uri="{C3380CC4-5D6E-409C-BE32-E72D297353CC}">
              <c16:uniqueId val="{00000002-FDD6-42B9-BBC6-FCCE551E91EB}"/>
            </c:ext>
          </c:extLst>
        </c:ser>
        <c:dLbls>
          <c:showLegendKey val="0"/>
          <c:showVal val="0"/>
          <c:showCatName val="0"/>
          <c:showSerName val="0"/>
          <c:showPercent val="0"/>
          <c:showBubbleSize val="0"/>
        </c:dLbls>
        <c:gapWidth val="40"/>
        <c:axId val="191600031"/>
        <c:axId val="191602431"/>
      </c:barChart>
      <c:catAx>
        <c:axId val="191600031"/>
        <c:scaling>
          <c:orientation val="minMax"/>
        </c:scaling>
        <c:delete val="1"/>
        <c:axPos val="l"/>
        <c:numFmt formatCode="General" sourceLinked="1"/>
        <c:majorTickMark val="none"/>
        <c:minorTickMark val="none"/>
        <c:tickLblPos val="nextTo"/>
        <c:crossAx val="191602431"/>
        <c:crosses val="autoZero"/>
        <c:auto val="1"/>
        <c:lblAlgn val="ctr"/>
        <c:lblOffset val="100"/>
        <c:noMultiLvlLbl val="0"/>
      </c:catAx>
      <c:valAx>
        <c:axId val="191602431"/>
        <c:scaling>
          <c:orientation val="minMax"/>
          <c:max val="150"/>
          <c:min val="0"/>
        </c:scaling>
        <c:delete val="1"/>
        <c:axPos val="b"/>
        <c:numFmt formatCode="#,##0" sourceLinked="1"/>
        <c:majorTickMark val="out"/>
        <c:minorTickMark val="in"/>
        <c:tickLblPos val="nextTo"/>
        <c:crossAx val="191600031"/>
        <c:crosses val="autoZero"/>
        <c:crossBetween val="between"/>
        <c:majorUnit val="25"/>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de-DE"/>
    </a:p>
  </c:txPr>
  <c:externalData r:id="rId3">
    <c:autoUpdate val="0"/>
  </c:externalData>
</c:chartSpace>
</file>

<file path=ppt/charts/chart2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9431062302127773E-2"/>
          <c:y val="0.27930782841662249"/>
          <c:w val="0.81008577907306856"/>
          <c:h val="0.43165755300750752"/>
        </c:manualLayout>
      </c:layout>
      <c:barChart>
        <c:barDir val="bar"/>
        <c:grouping val="clustered"/>
        <c:varyColors val="0"/>
        <c:ser>
          <c:idx val="0"/>
          <c:order val="0"/>
          <c:tx>
            <c:strRef>
              <c:f>Tabelle1!$B$1</c:f>
              <c:strCache>
                <c:ptCount val="1"/>
                <c:pt idx="0">
                  <c:v>col</c:v>
                </c:pt>
              </c:strCache>
            </c:strRef>
          </c:tx>
          <c:spPr>
            <a:gradFill>
              <a:gsLst>
                <a:gs pos="0">
                  <a:schemeClr val="tx1">
                    <a:lumMod val="20000"/>
                    <a:lumOff val="80000"/>
                  </a:schemeClr>
                </a:gs>
                <a:gs pos="90000">
                  <a:schemeClr val="tx1"/>
                </a:gs>
              </a:gsLst>
              <a:lin ang="10800000" scaled="0"/>
            </a:gradFill>
            <a:ln>
              <a:noFill/>
            </a:ln>
            <a:effectLst/>
          </c:spPr>
          <c:invertIfNegative val="0"/>
          <c:dPt>
            <c:idx val="0"/>
            <c:invertIfNegative val="0"/>
            <c:bubble3D val="0"/>
            <c:spPr>
              <a:gradFill flip="none" rotWithShape="1">
                <a:gsLst>
                  <a:gs pos="0">
                    <a:srgbClr val="054F73"/>
                  </a:gs>
                  <a:gs pos="90000">
                    <a:srgbClr val="054F73">
                      <a:lumMod val="20000"/>
                      <a:lumOff val="80000"/>
                    </a:srgbClr>
                  </a:gs>
                </a:gsLst>
                <a:lin ang="10800000" scaled="0"/>
                <a:tileRect/>
              </a:gradFill>
              <a:ln>
                <a:noFill/>
              </a:ln>
              <a:effectLst/>
            </c:spPr>
            <c:extLst>
              <c:ext xmlns:c16="http://schemas.microsoft.com/office/drawing/2014/chart" uri="{C3380CC4-5D6E-409C-BE32-E72D297353CC}">
                <c16:uniqueId val="{00000001-FA7F-496C-932D-A3013956EC81}"/>
              </c:ext>
            </c:extLst>
          </c:dPt>
          <c:dLbls>
            <c:dLbl>
              <c:idx val="0"/>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rgbClr val="054F73"/>
                      </a:solidFill>
                      <a:latin typeface="Arial"/>
                      <a:ea typeface="Arial"/>
                      <a:cs typeface="Arial"/>
                    </a:defRPr>
                  </a:pPr>
                  <a:endParaRPr lang="de-DE"/>
                </a:p>
              </c:txPr>
              <c:dLblPos val="outEnd"/>
              <c:showLegendKey val="0"/>
              <c:showVal val="1"/>
              <c:showCatName val="0"/>
              <c:showSerName val="0"/>
              <c:showPercent val="0"/>
              <c:showBubbleSize val="0"/>
              <c:extLst>
                <c:ext xmlns:c16="http://schemas.microsoft.com/office/drawing/2014/chart" uri="{C3380CC4-5D6E-409C-BE32-E72D297353CC}">
                  <c16:uniqueId val="{00000001-FA7F-496C-932D-A3013956EC81}"/>
                </c:ext>
              </c:extLst>
            </c:dLbl>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tx1"/>
                    </a:solidFill>
                    <a:latin typeface="+mn-lt"/>
                    <a:ea typeface="+mn-ea"/>
                    <a:cs typeface="+mn-cs"/>
                  </a:defRPr>
                </a:pPr>
                <a:endParaRPr lang="de-DE"/>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Tabelle1!$A$2</c:f>
              <c:strCache>
                <c:ptCount val="1"/>
                <c:pt idx="0">
                  <c:v>row</c:v>
                </c:pt>
              </c:strCache>
            </c:strRef>
          </c:cat>
          <c:val>
            <c:numRef>
              <c:f>Tabelle1!$B$2</c:f>
              <c:numCache>
                <c:formatCode>#,##0</c:formatCode>
                <c:ptCount val="1"/>
                <c:pt idx="0">
                  <c:v>47.071028074887579</c:v>
                </c:pt>
              </c:numCache>
            </c:numRef>
          </c:val>
          <c:extLst>
            <c:ext xmlns:c16="http://schemas.microsoft.com/office/drawing/2014/chart" uri="{C3380CC4-5D6E-409C-BE32-E72D297353CC}">
              <c16:uniqueId val="{00000002-FA7F-496C-932D-A3013956EC81}"/>
            </c:ext>
          </c:extLst>
        </c:ser>
        <c:dLbls>
          <c:showLegendKey val="0"/>
          <c:showVal val="0"/>
          <c:showCatName val="0"/>
          <c:showSerName val="0"/>
          <c:showPercent val="0"/>
          <c:showBubbleSize val="0"/>
        </c:dLbls>
        <c:gapWidth val="40"/>
        <c:axId val="191600031"/>
        <c:axId val="191602431"/>
      </c:barChart>
      <c:catAx>
        <c:axId val="191600031"/>
        <c:scaling>
          <c:orientation val="minMax"/>
        </c:scaling>
        <c:delete val="1"/>
        <c:axPos val="l"/>
        <c:numFmt formatCode="General" sourceLinked="1"/>
        <c:majorTickMark val="none"/>
        <c:minorTickMark val="none"/>
        <c:tickLblPos val="nextTo"/>
        <c:crossAx val="191602431"/>
        <c:crosses val="autoZero"/>
        <c:auto val="1"/>
        <c:lblAlgn val="ctr"/>
        <c:lblOffset val="100"/>
        <c:noMultiLvlLbl val="0"/>
      </c:catAx>
      <c:valAx>
        <c:axId val="191602431"/>
        <c:scaling>
          <c:orientation val="minMax"/>
          <c:max val="150"/>
          <c:min val="0"/>
        </c:scaling>
        <c:delete val="1"/>
        <c:axPos val="b"/>
        <c:numFmt formatCode="#,##0" sourceLinked="1"/>
        <c:majorTickMark val="out"/>
        <c:minorTickMark val="in"/>
        <c:tickLblPos val="nextTo"/>
        <c:crossAx val="191600031"/>
        <c:crosses val="autoZero"/>
        <c:crossBetween val="between"/>
        <c:majorUnit val="25"/>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de-DE"/>
    </a:p>
  </c:txPr>
  <c:externalData r:id="rId3">
    <c:autoUpdate val="0"/>
  </c:externalData>
</c:chartSpace>
</file>

<file path=ppt/charts/chart2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9431062302127773E-2"/>
          <c:y val="7.5594338162640926E-2"/>
          <c:w val="0.81008577907306856"/>
          <c:h val="0.84528214490953035"/>
        </c:manualLayout>
      </c:layout>
      <c:barChart>
        <c:barDir val="bar"/>
        <c:grouping val="clustered"/>
        <c:varyColors val="0"/>
        <c:ser>
          <c:idx val="0"/>
          <c:order val="0"/>
          <c:tx>
            <c:strRef>
              <c:f>Tabelle1!$B$1</c:f>
              <c:strCache>
                <c:ptCount val="1"/>
              </c:strCache>
            </c:strRef>
          </c:tx>
          <c:spPr>
            <a:solidFill>
              <a:schemeClr val="tx1"/>
            </a:solidFill>
            <a:ln>
              <a:noFill/>
            </a:ln>
            <a:effectLst/>
          </c:spPr>
          <c:invertIfNegative val="0"/>
          <c:dPt>
            <c:idx val="0"/>
            <c:invertIfNegative val="0"/>
            <c:bubble3D val="0"/>
            <c:spPr>
              <a:solidFill>
                <a:srgbClr val="054F73"/>
              </a:solidFill>
              <a:ln>
                <a:noFill/>
              </a:ln>
              <a:effectLst/>
            </c:spPr>
            <c:extLst>
              <c:ext xmlns:c16="http://schemas.microsoft.com/office/drawing/2014/chart" uri="{C3380CC4-5D6E-409C-BE32-E72D297353CC}">
                <c16:uniqueId val="{00000005-4BB6-48EE-B153-FD9272C59FDA}"/>
              </c:ext>
            </c:extLst>
          </c:dPt>
          <c:dPt>
            <c:idx val="1"/>
            <c:invertIfNegative val="0"/>
            <c:bubble3D val="0"/>
            <c:spPr>
              <a:solidFill>
                <a:srgbClr val="054F73"/>
              </a:solidFill>
              <a:ln>
                <a:noFill/>
              </a:ln>
              <a:effectLst/>
            </c:spPr>
            <c:extLst>
              <c:ext xmlns:c16="http://schemas.microsoft.com/office/drawing/2014/chart" uri="{C3380CC4-5D6E-409C-BE32-E72D297353CC}">
                <c16:uniqueId val="{00000004-4BB6-48EE-B153-FD9272C59FDA}"/>
              </c:ext>
            </c:extLst>
          </c:dPt>
          <c:dPt>
            <c:idx val="2"/>
            <c:invertIfNegative val="0"/>
            <c:bubble3D val="0"/>
            <c:spPr>
              <a:solidFill>
                <a:srgbClr val="054F73"/>
              </a:solidFill>
              <a:ln>
                <a:noFill/>
              </a:ln>
              <a:effectLst/>
            </c:spPr>
            <c:extLst>
              <c:ext xmlns:c16="http://schemas.microsoft.com/office/drawing/2014/chart" uri="{C3380CC4-5D6E-409C-BE32-E72D297353CC}">
                <c16:uniqueId val="{00000003-4BB6-48EE-B153-FD9272C59FDA}"/>
              </c:ext>
            </c:extLst>
          </c:dPt>
          <c:dPt>
            <c:idx val="3"/>
            <c:invertIfNegative val="0"/>
            <c:bubble3D val="0"/>
            <c:spPr>
              <a:solidFill>
                <a:srgbClr val="054F73"/>
              </a:solidFill>
              <a:ln>
                <a:noFill/>
              </a:ln>
              <a:effectLst/>
            </c:spPr>
            <c:extLst>
              <c:ext xmlns:c16="http://schemas.microsoft.com/office/drawing/2014/chart" uri="{C3380CC4-5D6E-409C-BE32-E72D297353CC}">
                <c16:uniqueId val="{00000001-BAA9-465A-B894-34B3A40564BA}"/>
              </c:ext>
            </c:extLst>
          </c:dPt>
          <c:dPt>
            <c:idx val="4"/>
            <c:invertIfNegative val="0"/>
            <c:bubble3D val="0"/>
            <c:spPr>
              <a:solidFill>
                <a:srgbClr val="054F73"/>
              </a:solidFill>
              <a:ln>
                <a:noFill/>
              </a:ln>
              <a:effectLst/>
            </c:spPr>
            <c:extLst>
              <c:ext xmlns:c16="http://schemas.microsoft.com/office/drawing/2014/chart" uri="{C3380CC4-5D6E-409C-BE32-E72D297353CC}">
                <c16:uniqueId val="{00000002-4BB6-48EE-B153-FD9272C59FDA}"/>
              </c:ext>
            </c:extLst>
          </c:dPt>
          <c:dLbls>
            <c:dLbl>
              <c:idx val="0"/>
              <c:spPr>
                <a:solidFill>
                  <a:schemeClr val="bg1"/>
                </a:solid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rgbClr val="054F73"/>
                      </a:solidFill>
                      <a:latin typeface="Arial"/>
                      <a:ea typeface="Arial"/>
                      <a:cs typeface="Arial"/>
                    </a:defRPr>
                  </a:pPr>
                  <a:endParaRPr lang="de-DE"/>
                </a:p>
              </c:txPr>
              <c:dLblPos val="outEnd"/>
              <c:showLegendKey val="0"/>
              <c:showVal val="1"/>
              <c:showCatName val="0"/>
              <c:showSerName val="0"/>
              <c:showPercent val="0"/>
              <c:showBubbleSize val="0"/>
              <c:extLst>
                <c:ext xmlns:c16="http://schemas.microsoft.com/office/drawing/2014/chart" uri="{C3380CC4-5D6E-409C-BE32-E72D297353CC}">
                  <c16:uniqueId val="{00000005-4BB6-48EE-B153-FD9272C59FDA}"/>
                </c:ext>
              </c:extLst>
            </c:dLbl>
            <c:dLbl>
              <c:idx val="1"/>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rgbClr val="054F73"/>
                      </a:solidFill>
                      <a:latin typeface="Arial"/>
                      <a:ea typeface="Arial"/>
                      <a:cs typeface="Arial"/>
                    </a:defRPr>
                  </a:pPr>
                  <a:endParaRPr lang="de-DE"/>
                </a:p>
              </c:txPr>
              <c:dLblPos val="outEnd"/>
              <c:showLegendKey val="0"/>
              <c:showVal val="1"/>
              <c:showCatName val="0"/>
              <c:showSerName val="0"/>
              <c:showPercent val="0"/>
              <c:showBubbleSize val="0"/>
              <c:extLst>
                <c:ext xmlns:c16="http://schemas.microsoft.com/office/drawing/2014/chart" uri="{C3380CC4-5D6E-409C-BE32-E72D297353CC}">
                  <c16:uniqueId val="{00000004-4BB6-48EE-B153-FD9272C59FDA}"/>
                </c:ext>
              </c:extLst>
            </c:dLbl>
            <c:dLbl>
              <c:idx val="2"/>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rgbClr val="054F73"/>
                      </a:solidFill>
                      <a:latin typeface="Arial"/>
                      <a:ea typeface="Arial"/>
                      <a:cs typeface="Arial"/>
                    </a:defRPr>
                  </a:pPr>
                  <a:endParaRPr lang="de-DE"/>
                </a:p>
              </c:txPr>
              <c:dLblPos val="outEnd"/>
              <c:showLegendKey val="0"/>
              <c:showVal val="1"/>
              <c:showCatName val="0"/>
              <c:showSerName val="0"/>
              <c:showPercent val="0"/>
              <c:showBubbleSize val="0"/>
              <c:extLst>
                <c:ext xmlns:c16="http://schemas.microsoft.com/office/drawing/2014/chart" uri="{C3380CC4-5D6E-409C-BE32-E72D297353CC}">
                  <c16:uniqueId val="{00000003-4BB6-48EE-B153-FD9272C59FDA}"/>
                </c:ext>
              </c:extLst>
            </c:dLbl>
            <c:dLbl>
              <c:idx val="3"/>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rgbClr val="054F73"/>
                      </a:solidFill>
                      <a:latin typeface="Arial"/>
                      <a:ea typeface="Arial"/>
                      <a:cs typeface="Arial"/>
                    </a:defRPr>
                  </a:pPr>
                  <a:endParaRPr lang="de-DE"/>
                </a:p>
              </c:txPr>
              <c:dLblPos val="outEnd"/>
              <c:showLegendKey val="0"/>
              <c:showVal val="1"/>
              <c:showCatName val="0"/>
              <c:showSerName val="0"/>
              <c:showPercent val="0"/>
              <c:showBubbleSize val="0"/>
              <c:extLst>
                <c:ext xmlns:c16="http://schemas.microsoft.com/office/drawing/2014/chart" uri="{C3380CC4-5D6E-409C-BE32-E72D297353CC}">
                  <c16:uniqueId val="{00000001-BAA9-465A-B894-34B3A40564BA}"/>
                </c:ext>
              </c:extLst>
            </c:dLbl>
            <c:dLbl>
              <c:idx val="4"/>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rgbClr val="054F73"/>
                      </a:solidFill>
                      <a:latin typeface="Arial"/>
                      <a:ea typeface="Arial"/>
                      <a:cs typeface="Arial"/>
                    </a:defRPr>
                  </a:pPr>
                  <a:endParaRPr lang="de-DE"/>
                </a:p>
              </c:txPr>
              <c:dLblPos val="outEnd"/>
              <c:showLegendKey val="0"/>
              <c:showVal val="1"/>
              <c:showCatName val="0"/>
              <c:showSerName val="0"/>
              <c:showPercent val="0"/>
              <c:showBubbleSize val="0"/>
              <c:extLst>
                <c:ext xmlns:c16="http://schemas.microsoft.com/office/drawing/2014/chart" uri="{C3380CC4-5D6E-409C-BE32-E72D297353CC}">
                  <c16:uniqueId val="{00000002-4BB6-48EE-B153-FD9272C59FDA}"/>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2"/>
                    </a:solidFill>
                    <a:latin typeface="+mn-lt"/>
                    <a:ea typeface="+mn-ea"/>
                    <a:cs typeface="+mn-cs"/>
                  </a:defRPr>
                </a:pPr>
                <a:endParaRPr lang="de-DE"/>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multiLvlStrRef>
              <c:f>Tabelle1!$A$2:$A$6</c:f>
            </c:multiLvlStrRef>
          </c:cat>
          <c:val>
            <c:numRef>
              <c:f>Tabelle1!$B$2:$B$6</c:f>
              <c:numCache>
                <c:formatCode>#,##0</c:formatCode>
                <c:ptCount val="5"/>
                <c:pt idx="0">
                  <c:v>64.176905306915927</c:v>
                </c:pt>
                <c:pt idx="1">
                  <c:v>50.334497446871701</c:v>
                </c:pt>
                <c:pt idx="2">
                  <c:v>36.636080813735759</c:v>
                </c:pt>
                <c:pt idx="3">
                  <c:v>36.221681141896369</c:v>
                </c:pt>
                <c:pt idx="4">
                  <c:v>47.490665150291477</c:v>
                </c:pt>
              </c:numCache>
            </c:numRef>
          </c:val>
          <c:extLst>
            <c:ext xmlns:c16="http://schemas.microsoft.com/office/drawing/2014/chart" uri="{C3380CC4-5D6E-409C-BE32-E72D297353CC}">
              <c16:uniqueId val="{00000002-BAA9-465A-B894-34B3A40564BA}"/>
            </c:ext>
          </c:extLst>
        </c:ser>
        <c:dLbls>
          <c:showLegendKey val="0"/>
          <c:showVal val="0"/>
          <c:showCatName val="0"/>
          <c:showSerName val="0"/>
          <c:showPercent val="0"/>
          <c:showBubbleSize val="0"/>
        </c:dLbls>
        <c:gapWidth val="125"/>
        <c:axId val="191600031"/>
        <c:axId val="191602431"/>
      </c:barChart>
      <c:catAx>
        <c:axId val="191600031"/>
        <c:scaling>
          <c:orientation val="maxMin"/>
        </c:scaling>
        <c:delete val="1"/>
        <c:axPos val="l"/>
        <c:numFmt formatCode="General" sourceLinked="1"/>
        <c:majorTickMark val="out"/>
        <c:minorTickMark val="none"/>
        <c:tickLblPos val="nextTo"/>
        <c:crossAx val="191602431"/>
        <c:crosses val="autoZero"/>
        <c:auto val="1"/>
        <c:lblAlgn val="ctr"/>
        <c:lblOffset val="100"/>
        <c:noMultiLvlLbl val="0"/>
      </c:catAx>
      <c:valAx>
        <c:axId val="191602431"/>
        <c:scaling>
          <c:orientation val="minMax"/>
          <c:max val="150"/>
          <c:min val="0"/>
        </c:scaling>
        <c:delete val="1"/>
        <c:axPos val="t"/>
        <c:numFmt formatCode="#,##0" sourceLinked="1"/>
        <c:majorTickMark val="out"/>
        <c:minorTickMark val="none"/>
        <c:tickLblPos val="nextTo"/>
        <c:crossAx val="191600031"/>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de-DE"/>
    </a:p>
  </c:txPr>
  <c:externalData r:id="rId3">
    <c:autoUpdate val="0"/>
  </c:externalData>
</c:chartSpace>
</file>

<file path=ppt/charts/chart2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6712485004250714E-2"/>
          <c:y val="7.5594338162640926E-2"/>
          <c:w val="0.92448712237976793"/>
          <c:h val="0.84528214490953035"/>
        </c:manualLayout>
      </c:layout>
      <c:barChart>
        <c:barDir val="bar"/>
        <c:grouping val="clustered"/>
        <c:varyColors val="0"/>
        <c:ser>
          <c:idx val="0"/>
          <c:order val="0"/>
          <c:tx>
            <c:strRef>
              <c:f>Tabelle1!$B$1</c:f>
              <c:strCache>
                <c:ptCount val="1"/>
              </c:strCache>
            </c:strRef>
          </c:tx>
          <c:spPr>
            <a:solidFill>
              <a:schemeClr val="tx1"/>
            </a:solidFill>
            <a:ln>
              <a:noFill/>
            </a:ln>
            <a:effectLst/>
          </c:spPr>
          <c:invertIfNegative val="0"/>
          <c:dPt>
            <c:idx val="0"/>
            <c:invertIfNegative val="0"/>
            <c:bubble3D val="0"/>
            <c:spPr>
              <a:solidFill>
                <a:srgbClr val="054F73"/>
              </a:solidFill>
              <a:ln>
                <a:noFill/>
              </a:ln>
              <a:effectLst/>
            </c:spPr>
            <c:extLst>
              <c:ext xmlns:c16="http://schemas.microsoft.com/office/drawing/2014/chart" uri="{C3380CC4-5D6E-409C-BE32-E72D297353CC}">
                <c16:uniqueId val="{00000005-A9F4-4EA4-9962-7BB03224F2F1}"/>
              </c:ext>
            </c:extLst>
          </c:dPt>
          <c:dPt>
            <c:idx val="1"/>
            <c:invertIfNegative val="0"/>
            <c:bubble3D val="0"/>
            <c:spPr>
              <a:solidFill>
                <a:srgbClr val="054F73"/>
              </a:solidFill>
              <a:ln>
                <a:noFill/>
              </a:ln>
              <a:effectLst/>
            </c:spPr>
            <c:extLst>
              <c:ext xmlns:c16="http://schemas.microsoft.com/office/drawing/2014/chart" uri="{C3380CC4-5D6E-409C-BE32-E72D297353CC}">
                <c16:uniqueId val="{00000004-A9F4-4EA4-9962-7BB03224F2F1}"/>
              </c:ext>
            </c:extLst>
          </c:dPt>
          <c:dPt>
            <c:idx val="2"/>
            <c:invertIfNegative val="0"/>
            <c:bubble3D val="0"/>
            <c:spPr>
              <a:solidFill>
                <a:srgbClr val="054F73"/>
              </a:solidFill>
              <a:ln>
                <a:noFill/>
              </a:ln>
              <a:effectLst/>
            </c:spPr>
            <c:extLst>
              <c:ext xmlns:c16="http://schemas.microsoft.com/office/drawing/2014/chart" uri="{C3380CC4-5D6E-409C-BE32-E72D297353CC}">
                <c16:uniqueId val="{00000003-A9F4-4EA4-9962-7BB03224F2F1}"/>
              </c:ext>
            </c:extLst>
          </c:dPt>
          <c:dPt>
            <c:idx val="3"/>
            <c:invertIfNegative val="0"/>
            <c:bubble3D val="0"/>
            <c:spPr>
              <a:solidFill>
                <a:srgbClr val="054F73"/>
              </a:solidFill>
              <a:ln>
                <a:noFill/>
              </a:ln>
              <a:effectLst/>
            </c:spPr>
            <c:extLst>
              <c:ext xmlns:c16="http://schemas.microsoft.com/office/drawing/2014/chart" uri="{C3380CC4-5D6E-409C-BE32-E72D297353CC}">
                <c16:uniqueId val="{00000001-BAA9-465A-B894-34B3A40564BA}"/>
              </c:ext>
            </c:extLst>
          </c:dPt>
          <c:dPt>
            <c:idx val="4"/>
            <c:invertIfNegative val="0"/>
            <c:bubble3D val="0"/>
            <c:spPr>
              <a:solidFill>
                <a:srgbClr val="054F73"/>
              </a:solidFill>
              <a:ln>
                <a:noFill/>
              </a:ln>
              <a:effectLst/>
            </c:spPr>
            <c:extLst>
              <c:ext xmlns:c16="http://schemas.microsoft.com/office/drawing/2014/chart" uri="{C3380CC4-5D6E-409C-BE32-E72D297353CC}">
                <c16:uniqueId val="{00000002-A9F4-4EA4-9962-7BB03224F2F1}"/>
              </c:ext>
            </c:extLst>
          </c:dPt>
          <c:dLbls>
            <c:dLbl>
              <c:idx val="0"/>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rgbClr val="054F73"/>
                      </a:solidFill>
                      <a:latin typeface="Arial"/>
                      <a:ea typeface="Arial"/>
                      <a:cs typeface="Arial"/>
                    </a:defRPr>
                  </a:pPr>
                  <a:endParaRPr lang="de-DE"/>
                </a:p>
              </c:txPr>
              <c:dLblPos val="outEnd"/>
              <c:showLegendKey val="0"/>
              <c:showVal val="1"/>
              <c:showCatName val="0"/>
              <c:showSerName val="0"/>
              <c:showPercent val="0"/>
              <c:showBubbleSize val="0"/>
              <c:extLst>
                <c:ext xmlns:c16="http://schemas.microsoft.com/office/drawing/2014/chart" uri="{C3380CC4-5D6E-409C-BE32-E72D297353CC}">
                  <c16:uniqueId val="{00000005-A9F4-4EA4-9962-7BB03224F2F1}"/>
                </c:ext>
              </c:extLst>
            </c:dLbl>
            <c:dLbl>
              <c:idx val="1"/>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rgbClr val="054F73"/>
                      </a:solidFill>
                      <a:latin typeface="Arial"/>
                      <a:ea typeface="Arial"/>
                      <a:cs typeface="Arial"/>
                    </a:defRPr>
                  </a:pPr>
                  <a:endParaRPr lang="de-DE"/>
                </a:p>
              </c:txPr>
              <c:dLblPos val="outEnd"/>
              <c:showLegendKey val="0"/>
              <c:showVal val="1"/>
              <c:showCatName val="0"/>
              <c:showSerName val="0"/>
              <c:showPercent val="0"/>
              <c:showBubbleSize val="0"/>
              <c:extLst>
                <c:ext xmlns:c16="http://schemas.microsoft.com/office/drawing/2014/chart" uri="{C3380CC4-5D6E-409C-BE32-E72D297353CC}">
                  <c16:uniqueId val="{00000004-A9F4-4EA4-9962-7BB03224F2F1}"/>
                </c:ext>
              </c:extLst>
            </c:dLbl>
            <c:dLbl>
              <c:idx val="2"/>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rgbClr val="054F73"/>
                      </a:solidFill>
                      <a:latin typeface="Arial"/>
                      <a:ea typeface="Arial"/>
                      <a:cs typeface="Arial"/>
                    </a:defRPr>
                  </a:pPr>
                  <a:endParaRPr lang="de-DE"/>
                </a:p>
              </c:txPr>
              <c:dLblPos val="outEnd"/>
              <c:showLegendKey val="0"/>
              <c:showVal val="1"/>
              <c:showCatName val="0"/>
              <c:showSerName val="0"/>
              <c:showPercent val="0"/>
              <c:showBubbleSize val="0"/>
              <c:extLst>
                <c:ext xmlns:c16="http://schemas.microsoft.com/office/drawing/2014/chart" uri="{C3380CC4-5D6E-409C-BE32-E72D297353CC}">
                  <c16:uniqueId val="{00000003-A9F4-4EA4-9962-7BB03224F2F1}"/>
                </c:ext>
              </c:extLst>
            </c:dLbl>
            <c:dLbl>
              <c:idx val="3"/>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rgbClr val="054F73"/>
                      </a:solidFill>
                      <a:latin typeface="Arial"/>
                      <a:ea typeface="Arial"/>
                      <a:cs typeface="Arial"/>
                    </a:defRPr>
                  </a:pPr>
                  <a:endParaRPr lang="de-DE"/>
                </a:p>
              </c:txPr>
              <c:dLblPos val="outEnd"/>
              <c:showLegendKey val="0"/>
              <c:showVal val="1"/>
              <c:showCatName val="0"/>
              <c:showSerName val="0"/>
              <c:showPercent val="0"/>
              <c:showBubbleSize val="0"/>
              <c:extLst>
                <c:ext xmlns:c16="http://schemas.microsoft.com/office/drawing/2014/chart" uri="{C3380CC4-5D6E-409C-BE32-E72D297353CC}">
                  <c16:uniqueId val="{00000001-BAA9-465A-B894-34B3A40564BA}"/>
                </c:ext>
              </c:extLst>
            </c:dLbl>
            <c:dLbl>
              <c:idx val="4"/>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rgbClr val="054F73"/>
                      </a:solidFill>
                      <a:latin typeface="Arial"/>
                      <a:ea typeface="Arial"/>
                      <a:cs typeface="Arial"/>
                    </a:defRPr>
                  </a:pPr>
                  <a:endParaRPr lang="de-DE"/>
                </a:p>
              </c:txPr>
              <c:dLblPos val="outEnd"/>
              <c:showLegendKey val="0"/>
              <c:showVal val="1"/>
              <c:showCatName val="0"/>
              <c:showSerName val="0"/>
              <c:showPercent val="0"/>
              <c:showBubbleSize val="0"/>
              <c:extLst>
                <c:ext xmlns:c16="http://schemas.microsoft.com/office/drawing/2014/chart" uri="{C3380CC4-5D6E-409C-BE32-E72D297353CC}">
                  <c16:uniqueId val="{00000002-A9F4-4EA4-9962-7BB03224F2F1}"/>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2"/>
                    </a:solidFill>
                    <a:latin typeface="+mn-lt"/>
                    <a:ea typeface="+mn-ea"/>
                    <a:cs typeface="+mn-cs"/>
                  </a:defRPr>
                </a:pPr>
                <a:endParaRPr lang="de-DE"/>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multiLvlStrRef>
              <c:f>Tabelle1!$A$2:$A$6</c:f>
            </c:multiLvlStrRef>
          </c:cat>
          <c:val>
            <c:numRef>
              <c:f>Tabelle1!$B$2:$B$6</c:f>
              <c:numCache>
                <c:formatCode>#,##0</c:formatCode>
                <c:ptCount val="5"/>
                <c:pt idx="0">
                  <c:v>59.086218346968572</c:v>
                </c:pt>
                <c:pt idx="1">
                  <c:v>52.471661545272759</c:v>
                </c:pt>
                <c:pt idx="2">
                  <c:v>41.429597980293536</c:v>
                </c:pt>
                <c:pt idx="3">
                  <c:v>39.97920661204347</c:v>
                </c:pt>
                <c:pt idx="4">
                  <c:v>46.461396117571567</c:v>
                </c:pt>
              </c:numCache>
            </c:numRef>
          </c:val>
          <c:extLst>
            <c:ext xmlns:c16="http://schemas.microsoft.com/office/drawing/2014/chart" uri="{C3380CC4-5D6E-409C-BE32-E72D297353CC}">
              <c16:uniqueId val="{00000002-BAA9-465A-B894-34B3A40564BA}"/>
            </c:ext>
          </c:extLst>
        </c:ser>
        <c:dLbls>
          <c:showLegendKey val="0"/>
          <c:showVal val="0"/>
          <c:showCatName val="0"/>
          <c:showSerName val="0"/>
          <c:showPercent val="0"/>
          <c:showBubbleSize val="0"/>
        </c:dLbls>
        <c:gapWidth val="125"/>
        <c:axId val="191600031"/>
        <c:axId val="191602431"/>
      </c:barChart>
      <c:catAx>
        <c:axId val="191600031"/>
        <c:scaling>
          <c:orientation val="maxMin"/>
        </c:scaling>
        <c:delete val="1"/>
        <c:axPos val="l"/>
        <c:numFmt formatCode="General" sourceLinked="1"/>
        <c:majorTickMark val="out"/>
        <c:minorTickMark val="none"/>
        <c:tickLblPos val="nextTo"/>
        <c:crossAx val="191602431"/>
        <c:crosses val="autoZero"/>
        <c:auto val="1"/>
        <c:lblAlgn val="ctr"/>
        <c:lblOffset val="100"/>
        <c:noMultiLvlLbl val="0"/>
      </c:catAx>
      <c:valAx>
        <c:axId val="191602431"/>
        <c:scaling>
          <c:orientation val="minMax"/>
          <c:max val="75"/>
          <c:min val="0"/>
        </c:scaling>
        <c:delete val="1"/>
        <c:axPos val="t"/>
        <c:numFmt formatCode="#,##0" sourceLinked="1"/>
        <c:majorTickMark val="out"/>
        <c:minorTickMark val="none"/>
        <c:tickLblPos val="nextTo"/>
        <c:crossAx val="191600031"/>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de-DE"/>
    </a:p>
  </c:txPr>
  <c:externalData r:id="rId3">
    <c:autoUpdate val="0"/>
  </c:externalData>
</c:chartSpace>
</file>

<file path=ppt/charts/chart2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6712485004250714E-2"/>
          <c:y val="0.27930782841662249"/>
          <c:w val="0.92448712237976793"/>
          <c:h val="0.43165755300750752"/>
        </c:manualLayout>
      </c:layout>
      <c:barChart>
        <c:barDir val="bar"/>
        <c:grouping val="clustered"/>
        <c:varyColors val="0"/>
        <c:ser>
          <c:idx val="0"/>
          <c:order val="0"/>
          <c:tx>
            <c:strRef>
              <c:f>Tabelle1!$B$1</c:f>
              <c:strCache>
                <c:ptCount val="1"/>
                <c:pt idx="0">
                  <c:v>col</c:v>
                </c:pt>
              </c:strCache>
            </c:strRef>
          </c:tx>
          <c:spPr>
            <a:gradFill>
              <a:gsLst>
                <a:gs pos="0">
                  <a:schemeClr val="tx1">
                    <a:lumMod val="20000"/>
                    <a:lumOff val="80000"/>
                  </a:schemeClr>
                </a:gs>
                <a:gs pos="90000">
                  <a:schemeClr val="tx1"/>
                </a:gs>
              </a:gsLst>
              <a:lin ang="10800000" scaled="0"/>
            </a:gradFill>
            <a:ln>
              <a:noFill/>
            </a:ln>
            <a:effectLst/>
          </c:spPr>
          <c:invertIfNegative val="0"/>
          <c:dPt>
            <c:idx val="0"/>
            <c:invertIfNegative val="0"/>
            <c:bubble3D val="0"/>
            <c:spPr>
              <a:gradFill flip="none" rotWithShape="1">
                <a:gsLst>
                  <a:gs pos="0">
                    <a:srgbClr val="054F73"/>
                  </a:gs>
                  <a:gs pos="90000">
                    <a:srgbClr val="054F73">
                      <a:lumMod val="20000"/>
                      <a:lumOff val="80000"/>
                    </a:srgbClr>
                  </a:gs>
                </a:gsLst>
                <a:lin ang="10800000" scaled="0"/>
                <a:tileRect/>
              </a:gradFill>
              <a:ln>
                <a:noFill/>
              </a:ln>
              <a:effectLst/>
            </c:spPr>
            <c:extLst>
              <c:ext xmlns:c16="http://schemas.microsoft.com/office/drawing/2014/chart" uri="{C3380CC4-5D6E-409C-BE32-E72D297353CC}">
                <c16:uniqueId val="{00000001-7BDB-4212-A4D4-5ADB535BA680}"/>
              </c:ext>
            </c:extLst>
          </c:dPt>
          <c:dLbls>
            <c:dLbl>
              <c:idx val="0"/>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rgbClr val="054F73"/>
                      </a:solidFill>
                      <a:latin typeface="Arial"/>
                      <a:ea typeface="Arial"/>
                      <a:cs typeface="Arial"/>
                    </a:defRPr>
                  </a:pPr>
                  <a:endParaRPr lang="de-DE"/>
                </a:p>
              </c:txPr>
              <c:dLblPos val="outEnd"/>
              <c:showLegendKey val="0"/>
              <c:showVal val="1"/>
              <c:showCatName val="0"/>
              <c:showSerName val="0"/>
              <c:showPercent val="0"/>
              <c:showBubbleSize val="0"/>
              <c:extLst>
                <c:ext xmlns:c16="http://schemas.microsoft.com/office/drawing/2014/chart" uri="{C3380CC4-5D6E-409C-BE32-E72D297353CC}">
                  <c16:uniqueId val="{00000001-7BDB-4212-A4D4-5ADB535BA680}"/>
                </c:ext>
              </c:extLst>
            </c:dLbl>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tx1"/>
                    </a:solidFill>
                    <a:latin typeface="+mn-lt"/>
                    <a:ea typeface="+mn-ea"/>
                    <a:cs typeface="+mn-cs"/>
                  </a:defRPr>
                </a:pPr>
                <a:endParaRPr lang="de-DE"/>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Tabelle1!$A$2</c:f>
              <c:strCache>
                <c:ptCount val="1"/>
                <c:pt idx="0">
                  <c:v>row</c:v>
                </c:pt>
              </c:strCache>
            </c:strRef>
          </c:cat>
          <c:val>
            <c:numRef>
              <c:f>Tabelle1!$B$2</c:f>
              <c:numCache>
                <c:formatCode>#,##0</c:formatCode>
                <c:ptCount val="1"/>
                <c:pt idx="0">
                  <c:v>48.126714191095459</c:v>
                </c:pt>
              </c:numCache>
            </c:numRef>
          </c:val>
          <c:extLst>
            <c:ext xmlns:c16="http://schemas.microsoft.com/office/drawing/2014/chart" uri="{C3380CC4-5D6E-409C-BE32-E72D297353CC}">
              <c16:uniqueId val="{00000002-7BDB-4212-A4D4-5ADB535BA680}"/>
            </c:ext>
          </c:extLst>
        </c:ser>
        <c:dLbls>
          <c:showLegendKey val="0"/>
          <c:showVal val="0"/>
          <c:showCatName val="0"/>
          <c:showSerName val="0"/>
          <c:showPercent val="0"/>
          <c:showBubbleSize val="0"/>
        </c:dLbls>
        <c:gapWidth val="40"/>
        <c:axId val="191600031"/>
        <c:axId val="191602431"/>
      </c:barChart>
      <c:catAx>
        <c:axId val="191600031"/>
        <c:scaling>
          <c:orientation val="minMax"/>
        </c:scaling>
        <c:delete val="1"/>
        <c:axPos val="l"/>
        <c:numFmt formatCode="General" sourceLinked="1"/>
        <c:majorTickMark val="none"/>
        <c:minorTickMark val="none"/>
        <c:tickLblPos val="nextTo"/>
        <c:crossAx val="191602431"/>
        <c:crosses val="autoZero"/>
        <c:auto val="1"/>
        <c:lblAlgn val="ctr"/>
        <c:lblOffset val="100"/>
        <c:noMultiLvlLbl val="0"/>
      </c:catAx>
      <c:valAx>
        <c:axId val="191602431"/>
        <c:scaling>
          <c:orientation val="minMax"/>
          <c:max val="75"/>
          <c:min val="0"/>
        </c:scaling>
        <c:delete val="1"/>
        <c:axPos val="b"/>
        <c:numFmt formatCode="#,##0" sourceLinked="1"/>
        <c:majorTickMark val="out"/>
        <c:minorTickMark val="in"/>
        <c:tickLblPos val="nextTo"/>
        <c:crossAx val="191600031"/>
        <c:crosses val="autoZero"/>
        <c:crossBetween val="between"/>
        <c:majorUnit val="25"/>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de-DE"/>
    </a:p>
  </c:txPr>
  <c:externalData r:id="rId3">
    <c:autoUpdate val="0"/>
  </c:externalData>
</c:chartSpace>
</file>

<file path=ppt/charts/chart2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6712485004250714E-2"/>
          <c:y val="7.5594338162640926E-2"/>
          <c:w val="0.92448712237976793"/>
          <c:h val="0.84528214490953035"/>
        </c:manualLayout>
      </c:layout>
      <c:barChart>
        <c:barDir val="bar"/>
        <c:grouping val="clustered"/>
        <c:varyColors val="0"/>
        <c:ser>
          <c:idx val="0"/>
          <c:order val="0"/>
          <c:tx>
            <c:strRef>
              <c:f>Tabelle1!$B$1</c:f>
              <c:strCache>
                <c:ptCount val="1"/>
              </c:strCache>
            </c:strRef>
          </c:tx>
          <c:spPr>
            <a:solidFill>
              <a:schemeClr val="tx1"/>
            </a:solidFill>
            <a:ln>
              <a:noFill/>
            </a:ln>
            <a:effectLst/>
          </c:spPr>
          <c:invertIfNegative val="0"/>
          <c:dPt>
            <c:idx val="0"/>
            <c:invertIfNegative val="0"/>
            <c:bubble3D val="0"/>
            <c:spPr>
              <a:solidFill>
                <a:srgbClr val="054F73"/>
              </a:solidFill>
              <a:ln>
                <a:noFill/>
              </a:ln>
              <a:effectLst/>
            </c:spPr>
            <c:extLst>
              <c:ext xmlns:c16="http://schemas.microsoft.com/office/drawing/2014/chart" uri="{C3380CC4-5D6E-409C-BE32-E72D297353CC}">
                <c16:uniqueId val="{00000005-A1DD-406B-B306-2244AE569EF9}"/>
              </c:ext>
            </c:extLst>
          </c:dPt>
          <c:dPt>
            <c:idx val="1"/>
            <c:invertIfNegative val="0"/>
            <c:bubble3D val="0"/>
            <c:spPr>
              <a:solidFill>
                <a:srgbClr val="054F73"/>
              </a:solidFill>
              <a:ln>
                <a:noFill/>
              </a:ln>
              <a:effectLst/>
            </c:spPr>
            <c:extLst>
              <c:ext xmlns:c16="http://schemas.microsoft.com/office/drawing/2014/chart" uri="{C3380CC4-5D6E-409C-BE32-E72D297353CC}">
                <c16:uniqueId val="{00000004-A1DD-406B-B306-2244AE569EF9}"/>
              </c:ext>
            </c:extLst>
          </c:dPt>
          <c:dPt>
            <c:idx val="2"/>
            <c:invertIfNegative val="0"/>
            <c:bubble3D val="0"/>
            <c:spPr>
              <a:solidFill>
                <a:srgbClr val="054F73"/>
              </a:solidFill>
              <a:ln>
                <a:noFill/>
              </a:ln>
              <a:effectLst/>
            </c:spPr>
            <c:extLst>
              <c:ext xmlns:c16="http://schemas.microsoft.com/office/drawing/2014/chart" uri="{C3380CC4-5D6E-409C-BE32-E72D297353CC}">
                <c16:uniqueId val="{00000003-A1DD-406B-B306-2244AE569EF9}"/>
              </c:ext>
            </c:extLst>
          </c:dPt>
          <c:dPt>
            <c:idx val="3"/>
            <c:invertIfNegative val="0"/>
            <c:bubble3D val="0"/>
            <c:spPr>
              <a:solidFill>
                <a:srgbClr val="054F73"/>
              </a:solidFill>
              <a:ln>
                <a:noFill/>
              </a:ln>
              <a:effectLst/>
            </c:spPr>
            <c:extLst>
              <c:ext xmlns:c16="http://schemas.microsoft.com/office/drawing/2014/chart" uri="{C3380CC4-5D6E-409C-BE32-E72D297353CC}">
                <c16:uniqueId val="{00000001-BAA9-465A-B894-34B3A40564BA}"/>
              </c:ext>
            </c:extLst>
          </c:dPt>
          <c:dPt>
            <c:idx val="4"/>
            <c:invertIfNegative val="0"/>
            <c:bubble3D val="0"/>
            <c:spPr>
              <a:solidFill>
                <a:srgbClr val="054F73"/>
              </a:solidFill>
              <a:ln>
                <a:noFill/>
              </a:ln>
              <a:effectLst/>
            </c:spPr>
            <c:extLst>
              <c:ext xmlns:c16="http://schemas.microsoft.com/office/drawing/2014/chart" uri="{C3380CC4-5D6E-409C-BE32-E72D297353CC}">
                <c16:uniqueId val="{00000002-A1DD-406B-B306-2244AE569EF9}"/>
              </c:ext>
            </c:extLst>
          </c:dPt>
          <c:dLbls>
            <c:dLbl>
              <c:idx val="0"/>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rgbClr val="054F73"/>
                      </a:solidFill>
                      <a:latin typeface="Arial"/>
                      <a:ea typeface="Arial"/>
                      <a:cs typeface="Arial"/>
                    </a:defRPr>
                  </a:pPr>
                  <a:endParaRPr lang="de-DE"/>
                </a:p>
              </c:txPr>
              <c:dLblPos val="outEnd"/>
              <c:showLegendKey val="0"/>
              <c:showVal val="1"/>
              <c:showCatName val="0"/>
              <c:showSerName val="0"/>
              <c:showPercent val="0"/>
              <c:showBubbleSize val="0"/>
              <c:extLst>
                <c:ext xmlns:c16="http://schemas.microsoft.com/office/drawing/2014/chart" uri="{C3380CC4-5D6E-409C-BE32-E72D297353CC}">
                  <c16:uniqueId val="{00000005-A1DD-406B-B306-2244AE569EF9}"/>
                </c:ext>
              </c:extLst>
            </c:dLbl>
            <c:dLbl>
              <c:idx val="1"/>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rgbClr val="054F73"/>
                      </a:solidFill>
                      <a:latin typeface="Arial"/>
                      <a:ea typeface="Arial"/>
                      <a:cs typeface="Arial"/>
                    </a:defRPr>
                  </a:pPr>
                  <a:endParaRPr lang="de-DE"/>
                </a:p>
              </c:txPr>
              <c:dLblPos val="outEnd"/>
              <c:showLegendKey val="0"/>
              <c:showVal val="1"/>
              <c:showCatName val="0"/>
              <c:showSerName val="0"/>
              <c:showPercent val="0"/>
              <c:showBubbleSize val="0"/>
              <c:extLst>
                <c:ext xmlns:c16="http://schemas.microsoft.com/office/drawing/2014/chart" uri="{C3380CC4-5D6E-409C-BE32-E72D297353CC}">
                  <c16:uniqueId val="{00000004-A1DD-406B-B306-2244AE569EF9}"/>
                </c:ext>
              </c:extLst>
            </c:dLbl>
            <c:dLbl>
              <c:idx val="2"/>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rgbClr val="054F73"/>
                      </a:solidFill>
                      <a:latin typeface="Arial"/>
                      <a:ea typeface="Arial"/>
                      <a:cs typeface="Arial"/>
                    </a:defRPr>
                  </a:pPr>
                  <a:endParaRPr lang="de-DE"/>
                </a:p>
              </c:txPr>
              <c:dLblPos val="outEnd"/>
              <c:showLegendKey val="0"/>
              <c:showVal val="1"/>
              <c:showCatName val="0"/>
              <c:showSerName val="0"/>
              <c:showPercent val="0"/>
              <c:showBubbleSize val="0"/>
              <c:extLst>
                <c:ext xmlns:c16="http://schemas.microsoft.com/office/drawing/2014/chart" uri="{C3380CC4-5D6E-409C-BE32-E72D297353CC}">
                  <c16:uniqueId val="{00000003-A1DD-406B-B306-2244AE569EF9}"/>
                </c:ext>
              </c:extLst>
            </c:dLbl>
            <c:dLbl>
              <c:idx val="3"/>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rgbClr val="054F73"/>
                      </a:solidFill>
                      <a:latin typeface="Arial"/>
                      <a:ea typeface="Arial"/>
                      <a:cs typeface="Arial"/>
                    </a:defRPr>
                  </a:pPr>
                  <a:endParaRPr lang="de-DE"/>
                </a:p>
              </c:txPr>
              <c:dLblPos val="outEnd"/>
              <c:showLegendKey val="0"/>
              <c:showVal val="1"/>
              <c:showCatName val="0"/>
              <c:showSerName val="0"/>
              <c:showPercent val="0"/>
              <c:showBubbleSize val="0"/>
              <c:extLst>
                <c:ext xmlns:c16="http://schemas.microsoft.com/office/drawing/2014/chart" uri="{C3380CC4-5D6E-409C-BE32-E72D297353CC}">
                  <c16:uniqueId val="{00000001-BAA9-465A-B894-34B3A40564BA}"/>
                </c:ext>
              </c:extLst>
            </c:dLbl>
            <c:dLbl>
              <c:idx val="4"/>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rgbClr val="054F73"/>
                      </a:solidFill>
                      <a:latin typeface="Arial"/>
                      <a:ea typeface="Arial"/>
                      <a:cs typeface="Arial"/>
                    </a:defRPr>
                  </a:pPr>
                  <a:endParaRPr lang="de-DE"/>
                </a:p>
              </c:txPr>
              <c:dLblPos val="outEnd"/>
              <c:showLegendKey val="0"/>
              <c:showVal val="1"/>
              <c:showCatName val="0"/>
              <c:showSerName val="0"/>
              <c:showPercent val="0"/>
              <c:showBubbleSize val="0"/>
              <c:extLst>
                <c:ext xmlns:c16="http://schemas.microsoft.com/office/drawing/2014/chart" uri="{C3380CC4-5D6E-409C-BE32-E72D297353CC}">
                  <c16:uniqueId val="{00000002-A1DD-406B-B306-2244AE569EF9}"/>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2"/>
                    </a:solidFill>
                    <a:latin typeface="+mn-lt"/>
                    <a:ea typeface="+mn-ea"/>
                    <a:cs typeface="+mn-cs"/>
                  </a:defRPr>
                </a:pPr>
                <a:endParaRPr lang="de-DE"/>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multiLvlStrRef>
              <c:f>Tabelle1!$A$2:$A$6</c:f>
            </c:multiLvlStrRef>
          </c:cat>
          <c:val>
            <c:numRef>
              <c:f>Tabelle1!$B$2:$B$6</c:f>
              <c:numCache>
                <c:formatCode>#,##0</c:formatCode>
                <c:ptCount val="5"/>
                <c:pt idx="0">
                  <c:v>55.918169962155183</c:v>
                </c:pt>
                <c:pt idx="1">
                  <c:v>51.810754341921282</c:v>
                </c:pt>
                <c:pt idx="2">
                  <c:v>49.452795397165652</c:v>
                </c:pt>
                <c:pt idx="3">
                  <c:v>36.183721219873448</c:v>
                </c:pt>
                <c:pt idx="4">
                  <c:v>44.347559993947698</c:v>
                </c:pt>
              </c:numCache>
            </c:numRef>
          </c:val>
          <c:extLst>
            <c:ext xmlns:c16="http://schemas.microsoft.com/office/drawing/2014/chart" uri="{C3380CC4-5D6E-409C-BE32-E72D297353CC}">
              <c16:uniqueId val="{00000002-BAA9-465A-B894-34B3A40564BA}"/>
            </c:ext>
          </c:extLst>
        </c:ser>
        <c:dLbls>
          <c:showLegendKey val="0"/>
          <c:showVal val="0"/>
          <c:showCatName val="0"/>
          <c:showSerName val="0"/>
          <c:showPercent val="0"/>
          <c:showBubbleSize val="0"/>
        </c:dLbls>
        <c:gapWidth val="125"/>
        <c:axId val="191600031"/>
        <c:axId val="191602431"/>
      </c:barChart>
      <c:catAx>
        <c:axId val="191600031"/>
        <c:scaling>
          <c:orientation val="maxMin"/>
        </c:scaling>
        <c:delete val="1"/>
        <c:axPos val="l"/>
        <c:numFmt formatCode="General" sourceLinked="1"/>
        <c:majorTickMark val="out"/>
        <c:minorTickMark val="none"/>
        <c:tickLblPos val="nextTo"/>
        <c:crossAx val="191602431"/>
        <c:crosses val="autoZero"/>
        <c:auto val="1"/>
        <c:lblAlgn val="ctr"/>
        <c:lblOffset val="100"/>
        <c:noMultiLvlLbl val="0"/>
      </c:catAx>
      <c:valAx>
        <c:axId val="191602431"/>
        <c:scaling>
          <c:orientation val="minMax"/>
          <c:max val="75"/>
          <c:min val="0"/>
        </c:scaling>
        <c:delete val="1"/>
        <c:axPos val="t"/>
        <c:numFmt formatCode="#,##0" sourceLinked="1"/>
        <c:majorTickMark val="out"/>
        <c:minorTickMark val="none"/>
        <c:tickLblPos val="nextTo"/>
        <c:crossAx val="191600031"/>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de-DE"/>
    </a:p>
  </c:txPr>
  <c:externalData r:id="rId3">
    <c:autoUpdate val="0"/>
  </c:externalData>
</c:chartSpace>
</file>

<file path=ppt/charts/chart2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6712485004250714E-2"/>
          <c:y val="0.27930782841662249"/>
          <c:w val="0.92448712237976793"/>
          <c:h val="0.43165755300750752"/>
        </c:manualLayout>
      </c:layout>
      <c:barChart>
        <c:barDir val="bar"/>
        <c:grouping val="clustered"/>
        <c:varyColors val="0"/>
        <c:ser>
          <c:idx val="0"/>
          <c:order val="0"/>
          <c:tx>
            <c:strRef>
              <c:f>Tabelle1!$B$1</c:f>
              <c:strCache>
                <c:ptCount val="1"/>
                <c:pt idx="0">
                  <c:v>Fernversorger</c:v>
                </c:pt>
              </c:strCache>
            </c:strRef>
          </c:tx>
          <c:spPr>
            <a:gradFill>
              <a:gsLst>
                <a:gs pos="0">
                  <a:schemeClr val="tx1">
                    <a:lumMod val="20000"/>
                    <a:lumOff val="80000"/>
                  </a:schemeClr>
                </a:gs>
                <a:gs pos="90000">
                  <a:schemeClr val="tx1"/>
                </a:gs>
              </a:gsLst>
              <a:lin ang="10800000" scaled="0"/>
            </a:gradFill>
            <a:ln>
              <a:noFill/>
            </a:ln>
            <a:effectLst/>
          </c:spPr>
          <c:invertIfNegative val="0"/>
          <c:dPt>
            <c:idx val="0"/>
            <c:invertIfNegative val="0"/>
            <c:bubble3D val="0"/>
            <c:spPr>
              <a:gradFill flip="none" rotWithShape="1">
                <a:gsLst>
                  <a:gs pos="0">
                    <a:srgbClr val="054F73"/>
                  </a:gs>
                  <a:gs pos="90000">
                    <a:srgbClr val="054F73">
                      <a:lumMod val="20000"/>
                      <a:lumOff val="80000"/>
                    </a:srgbClr>
                  </a:gs>
                </a:gsLst>
                <a:lin ang="10800000" scaled="0"/>
                <a:tileRect/>
              </a:gradFill>
              <a:ln>
                <a:noFill/>
              </a:ln>
              <a:effectLst/>
            </c:spPr>
            <c:extLst>
              <c:ext xmlns:c16="http://schemas.microsoft.com/office/drawing/2014/chart" uri="{C3380CC4-5D6E-409C-BE32-E72D297353CC}">
                <c16:uniqueId val="{00000001-7BDB-4212-A4D4-5ADB535BA680}"/>
              </c:ext>
            </c:extLst>
          </c:dPt>
          <c:dLbls>
            <c:dLbl>
              <c:idx val="0"/>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rgbClr val="054F73"/>
                      </a:solidFill>
                      <a:latin typeface="Arial"/>
                      <a:ea typeface="Arial"/>
                      <a:cs typeface="Arial"/>
                    </a:defRPr>
                  </a:pPr>
                  <a:endParaRPr lang="de-DE"/>
                </a:p>
              </c:txPr>
              <c:dLblPos val="outEnd"/>
              <c:showLegendKey val="0"/>
              <c:showVal val="1"/>
              <c:showCatName val="0"/>
              <c:showSerName val="0"/>
              <c:showPercent val="0"/>
              <c:showBubbleSize val="0"/>
              <c:extLst>
                <c:ext xmlns:c16="http://schemas.microsoft.com/office/drawing/2014/chart" uri="{C3380CC4-5D6E-409C-BE32-E72D297353CC}">
                  <c16:uniqueId val="{00000001-7BDB-4212-A4D4-5ADB535BA680}"/>
                </c:ext>
              </c:extLst>
            </c:dLbl>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tx1"/>
                    </a:solidFill>
                    <a:latin typeface="+mn-lt"/>
                    <a:ea typeface="+mn-ea"/>
                    <a:cs typeface="+mn-cs"/>
                  </a:defRPr>
                </a:pPr>
                <a:endParaRPr lang="de-DE"/>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multiLvlStrRef>
              <c:f>Tabelle1!$A$2</c:f>
            </c:multiLvlStrRef>
          </c:cat>
          <c:val>
            <c:numRef>
              <c:f>Tabelle1!$B$2</c:f>
              <c:numCache>
                <c:formatCode>0</c:formatCode>
                <c:ptCount val="1"/>
                <c:pt idx="0">
                  <c:v>48</c:v>
                </c:pt>
              </c:numCache>
            </c:numRef>
          </c:val>
          <c:extLst>
            <c:ext xmlns:c16="http://schemas.microsoft.com/office/drawing/2014/chart" uri="{C3380CC4-5D6E-409C-BE32-E72D297353CC}">
              <c16:uniqueId val="{00000002-7BDB-4212-A4D4-5ADB535BA680}"/>
            </c:ext>
          </c:extLst>
        </c:ser>
        <c:dLbls>
          <c:showLegendKey val="0"/>
          <c:showVal val="0"/>
          <c:showCatName val="0"/>
          <c:showSerName val="0"/>
          <c:showPercent val="0"/>
          <c:showBubbleSize val="0"/>
        </c:dLbls>
        <c:gapWidth val="40"/>
        <c:axId val="191600031"/>
        <c:axId val="191602431"/>
      </c:barChart>
      <c:catAx>
        <c:axId val="191600031"/>
        <c:scaling>
          <c:orientation val="minMax"/>
        </c:scaling>
        <c:delete val="1"/>
        <c:axPos val="l"/>
        <c:numFmt formatCode="General" sourceLinked="1"/>
        <c:majorTickMark val="none"/>
        <c:minorTickMark val="none"/>
        <c:tickLblPos val="nextTo"/>
        <c:crossAx val="191602431"/>
        <c:crosses val="autoZero"/>
        <c:auto val="1"/>
        <c:lblAlgn val="ctr"/>
        <c:lblOffset val="100"/>
        <c:noMultiLvlLbl val="0"/>
      </c:catAx>
      <c:valAx>
        <c:axId val="191602431"/>
        <c:scaling>
          <c:orientation val="minMax"/>
          <c:max val="75"/>
          <c:min val="0"/>
        </c:scaling>
        <c:delete val="1"/>
        <c:axPos val="b"/>
        <c:numFmt formatCode="0" sourceLinked="1"/>
        <c:majorTickMark val="out"/>
        <c:minorTickMark val="in"/>
        <c:tickLblPos val="nextTo"/>
        <c:crossAx val="191600031"/>
        <c:crosses val="autoZero"/>
        <c:crossBetween val="between"/>
        <c:majorUnit val="25"/>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de-DE"/>
    </a:p>
  </c:txPr>
  <c:externalData r:id="rId3">
    <c:autoUpdate val="0"/>
  </c:externalData>
</c:chartSpace>
</file>

<file path=ppt/charts/chart3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4.8214543328549846E-2"/>
          <c:y val="0.19190852131530831"/>
          <c:w val="0.90292690233466066"/>
          <c:h val="0.61061802236689011"/>
        </c:manualLayout>
      </c:layout>
      <c:barChart>
        <c:barDir val="bar"/>
        <c:grouping val="clustered"/>
        <c:varyColors val="0"/>
        <c:ser>
          <c:idx val="0"/>
          <c:order val="0"/>
          <c:tx>
            <c:strRef>
              <c:f>Tabelle1!$B$1</c:f>
              <c:strCache>
                <c:ptCount val="1"/>
                <c:pt idx="0">
                  <c:v>2026</c:v>
                </c:pt>
              </c:strCache>
            </c:strRef>
          </c:tx>
          <c:spPr>
            <a:solidFill>
              <a:schemeClr val="tx1"/>
            </a:solidFill>
            <a:ln>
              <a:solidFill>
                <a:schemeClr val="bg1">
                  <a:lumMod val="95000"/>
                </a:schemeClr>
              </a:solidFill>
            </a:ln>
            <a:effectLst/>
          </c:spPr>
          <c:invertIfNegative val="0"/>
          <c:dPt>
            <c:idx val="0"/>
            <c:invertIfNegative val="0"/>
            <c:bubble3D val="0"/>
            <c:spPr>
              <a:solidFill>
                <a:srgbClr val="054F73"/>
              </a:solidFill>
              <a:ln>
                <a:solidFill>
                  <a:schemeClr val="bg1">
                    <a:lumMod val="95000"/>
                  </a:schemeClr>
                </a:solidFill>
              </a:ln>
              <a:effectLst/>
            </c:spPr>
            <c:extLst>
              <c:ext xmlns:c16="http://schemas.microsoft.com/office/drawing/2014/chart" uri="{C3380CC4-5D6E-409C-BE32-E72D297353CC}">
                <c16:uniqueId val="{00000001-735A-4C9C-970D-07531972FEF9}"/>
              </c:ext>
            </c:extLst>
          </c:dPt>
          <c:dLbls>
            <c:dLbl>
              <c:idx val="0"/>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rgbClr val="054F73"/>
                      </a:solidFill>
                      <a:latin typeface="Arial"/>
                      <a:ea typeface="Arial"/>
                      <a:cs typeface="Arial"/>
                    </a:defRPr>
                  </a:pPr>
                  <a:endParaRPr lang="de-DE"/>
                </a:p>
              </c:txPr>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735A-4C9C-970D-07531972FEF9}"/>
                </c:ext>
              </c:extLst>
            </c:dLbl>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tx1"/>
                    </a:solidFill>
                    <a:latin typeface="+mn-lt"/>
                    <a:ea typeface="+mn-ea"/>
                    <a:cs typeface="+mn-cs"/>
                  </a:defRPr>
                </a:pPr>
                <a:endParaRPr lang="de-DE"/>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Tabelle1!$A$2</c:f>
              <c:numCache>
                <c:formatCode>General</c:formatCode>
                <c:ptCount val="1"/>
              </c:numCache>
            </c:numRef>
          </c:cat>
          <c:val>
            <c:numRef>
              <c:f>Tabelle1!$B$2</c:f>
              <c:numCache>
                <c:formatCode>0</c:formatCode>
                <c:ptCount val="1"/>
                <c:pt idx="0">
                  <c:v>58.659086236833133</c:v>
                </c:pt>
              </c:numCache>
            </c:numRef>
          </c:val>
          <c:extLst>
            <c:ext xmlns:c16="http://schemas.microsoft.com/office/drawing/2014/chart" uri="{C3380CC4-5D6E-409C-BE32-E72D297353CC}">
              <c16:uniqueId val="{00000002-735A-4C9C-970D-07531972FEF9}"/>
            </c:ext>
          </c:extLst>
        </c:ser>
        <c:ser>
          <c:idx val="1"/>
          <c:order val="1"/>
          <c:tx>
            <c:strRef>
              <c:f>Tabelle1!$C$1</c:f>
              <c:strCache>
                <c:ptCount val="1"/>
                <c:pt idx="0">
                  <c:v>2025</c:v>
                </c:pt>
              </c:strCache>
            </c:strRef>
          </c:tx>
          <c:spPr>
            <a:solidFill>
              <a:schemeClr val="tx1">
                <a:lumMod val="20000"/>
                <a:lumOff val="80000"/>
              </a:schemeClr>
            </a:solidFill>
            <a:ln>
              <a:solidFill>
                <a:schemeClr val="bg1">
                  <a:lumMod val="95000"/>
                </a:schemeClr>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solidFill>
                    <a:latin typeface="+mn-lt"/>
                    <a:ea typeface="+mn-ea"/>
                    <a:cs typeface="+mn-cs"/>
                  </a:defRPr>
                </a:pPr>
                <a:endParaRPr lang="de-DE"/>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Tabelle1!$A$2</c:f>
              <c:numCache>
                <c:formatCode>General</c:formatCode>
                <c:ptCount val="1"/>
              </c:numCache>
            </c:numRef>
          </c:cat>
          <c:val>
            <c:numRef>
              <c:f>Tabelle1!$C$2</c:f>
              <c:numCache>
                <c:formatCode>0</c:formatCode>
                <c:ptCount val="1"/>
                <c:pt idx="0">
                  <c:v>61.353220421890931</c:v>
                </c:pt>
              </c:numCache>
            </c:numRef>
          </c:val>
          <c:extLst>
            <c:ext xmlns:c16="http://schemas.microsoft.com/office/drawing/2014/chart" uri="{C3380CC4-5D6E-409C-BE32-E72D297353CC}">
              <c16:uniqueId val="{00000002-830F-453C-BE6A-1C33B98AA28A}"/>
            </c:ext>
          </c:extLst>
        </c:ser>
        <c:dLbls>
          <c:showLegendKey val="0"/>
          <c:showVal val="0"/>
          <c:showCatName val="0"/>
          <c:showSerName val="0"/>
          <c:showPercent val="0"/>
          <c:showBubbleSize val="0"/>
        </c:dLbls>
        <c:gapWidth val="200"/>
        <c:axId val="191600031"/>
        <c:axId val="191602431"/>
      </c:barChart>
      <c:catAx>
        <c:axId val="191600031"/>
        <c:scaling>
          <c:orientation val="maxMin"/>
        </c:scaling>
        <c:delete val="1"/>
        <c:axPos val="l"/>
        <c:numFmt formatCode="General" sourceLinked="1"/>
        <c:majorTickMark val="out"/>
        <c:minorTickMark val="none"/>
        <c:tickLblPos val="nextTo"/>
        <c:crossAx val="191602431"/>
        <c:crosses val="autoZero"/>
        <c:auto val="1"/>
        <c:lblAlgn val="ctr"/>
        <c:lblOffset val="100"/>
        <c:noMultiLvlLbl val="0"/>
      </c:catAx>
      <c:valAx>
        <c:axId val="191602431"/>
        <c:scaling>
          <c:orientation val="minMax"/>
          <c:max val="120"/>
          <c:min val="0"/>
        </c:scaling>
        <c:delete val="1"/>
        <c:axPos val="t"/>
        <c:numFmt formatCode="0" sourceLinked="1"/>
        <c:majorTickMark val="out"/>
        <c:minorTickMark val="in"/>
        <c:tickLblPos val="nextTo"/>
        <c:crossAx val="191600031"/>
        <c:crosses val="autoZero"/>
        <c:crossBetween val="between"/>
        <c:majorUnit val="25"/>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de-DE"/>
    </a:p>
  </c:txPr>
  <c:externalData r:id="rId3">
    <c:autoUpdate val="0"/>
  </c:externalData>
</c:chartSpace>
</file>

<file path=ppt/charts/chart3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4.8214543328549846E-2"/>
          <c:y val="0.19190852131530831"/>
          <c:w val="0.90292690233466066"/>
          <c:h val="0.61061802236689011"/>
        </c:manualLayout>
      </c:layout>
      <c:barChart>
        <c:barDir val="bar"/>
        <c:grouping val="clustered"/>
        <c:varyColors val="0"/>
        <c:ser>
          <c:idx val="0"/>
          <c:order val="0"/>
          <c:tx>
            <c:strRef>
              <c:f>Tabelle1!$B$1</c:f>
              <c:strCache>
                <c:ptCount val="1"/>
                <c:pt idx="0">
                  <c:v>2026</c:v>
                </c:pt>
              </c:strCache>
            </c:strRef>
          </c:tx>
          <c:spPr>
            <a:solidFill>
              <a:schemeClr val="tx1"/>
            </a:solidFill>
            <a:ln>
              <a:solidFill>
                <a:schemeClr val="bg1">
                  <a:lumMod val="95000"/>
                </a:schemeClr>
              </a:solidFill>
            </a:ln>
            <a:effectLst/>
          </c:spPr>
          <c:invertIfNegative val="0"/>
          <c:dPt>
            <c:idx val="0"/>
            <c:invertIfNegative val="0"/>
            <c:bubble3D val="0"/>
            <c:spPr>
              <a:solidFill>
                <a:srgbClr val="054F73"/>
              </a:solidFill>
              <a:ln>
                <a:solidFill>
                  <a:schemeClr val="bg1">
                    <a:lumMod val="95000"/>
                  </a:schemeClr>
                </a:solidFill>
              </a:ln>
              <a:effectLst/>
            </c:spPr>
            <c:extLst>
              <c:ext xmlns:c16="http://schemas.microsoft.com/office/drawing/2014/chart" uri="{C3380CC4-5D6E-409C-BE32-E72D297353CC}">
                <c16:uniqueId val="{00000001-1B08-4C6D-8997-69F3A029547A}"/>
              </c:ext>
            </c:extLst>
          </c:dPt>
          <c:dLbls>
            <c:dLbl>
              <c:idx val="0"/>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rgbClr val="054F73"/>
                      </a:solidFill>
                      <a:latin typeface="Arial"/>
                      <a:ea typeface="Arial"/>
                      <a:cs typeface="Arial"/>
                    </a:defRPr>
                  </a:pPr>
                  <a:endParaRPr lang="de-DE"/>
                </a:p>
              </c:txPr>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1B08-4C6D-8997-69F3A029547A}"/>
                </c:ext>
              </c:extLst>
            </c:dLbl>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tx1"/>
                    </a:solidFill>
                    <a:latin typeface="+mn-lt"/>
                    <a:ea typeface="+mn-ea"/>
                    <a:cs typeface="+mn-cs"/>
                  </a:defRPr>
                </a:pPr>
                <a:endParaRPr lang="de-DE"/>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Tabelle1!$A$2</c:f>
              <c:numCache>
                <c:formatCode>General</c:formatCode>
                <c:ptCount val="1"/>
              </c:numCache>
            </c:numRef>
          </c:cat>
          <c:val>
            <c:numRef>
              <c:f>Tabelle1!$B$2</c:f>
              <c:numCache>
                <c:formatCode>0</c:formatCode>
                <c:ptCount val="1"/>
                <c:pt idx="0">
                  <c:v>52.713200079177767</c:v>
                </c:pt>
              </c:numCache>
            </c:numRef>
          </c:val>
          <c:extLst>
            <c:ext xmlns:c16="http://schemas.microsoft.com/office/drawing/2014/chart" uri="{C3380CC4-5D6E-409C-BE32-E72D297353CC}">
              <c16:uniqueId val="{00000002-1B08-4C6D-8997-69F3A029547A}"/>
            </c:ext>
          </c:extLst>
        </c:ser>
        <c:ser>
          <c:idx val="1"/>
          <c:order val="1"/>
          <c:tx>
            <c:strRef>
              <c:f>Tabelle1!$C$1</c:f>
              <c:strCache>
                <c:ptCount val="1"/>
                <c:pt idx="0">
                  <c:v>2025</c:v>
                </c:pt>
              </c:strCache>
            </c:strRef>
          </c:tx>
          <c:spPr>
            <a:solidFill>
              <a:schemeClr val="tx1">
                <a:lumMod val="20000"/>
                <a:lumOff val="80000"/>
              </a:schemeClr>
            </a:solidFill>
            <a:ln>
              <a:solidFill>
                <a:schemeClr val="bg1">
                  <a:lumMod val="95000"/>
                </a:schemeClr>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solidFill>
                    <a:latin typeface="+mn-lt"/>
                    <a:ea typeface="+mn-ea"/>
                    <a:cs typeface="+mn-cs"/>
                  </a:defRPr>
                </a:pPr>
                <a:endParaRPr lang="de-DE"/>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Tabelle1!$A$2</c:f>
              <c:numCache>
                <c:formatCode>General</c:formatCode>
                <c:ptCount val="1"/>
              </c:numCache>
            </c:numRef>
          </c:cat>
          <c:val>
            <c:numRef>
              <c:f>Tabelle1!$C$2</c:f>
              <c:numCache>
                <c:formatCode>0</c:formatCode>
                <c:ptCount val="1"/>
                <c:pt idx="0">
                  <c:v>53.629021083798307</c:v>
                </c:pt>
              </c:numCache>
            </c:numRef>
          </c:val>
          <c:extLst>
            <c:ext xmlns:c16="http://schemas.microsoft.com/office/drawing/2014/chart" uri="{C3380CC4-5D6E-409C-BE32-E72D297353CC}">
              <c16:uniqueId val="{00000003-1B08-4C6D-8997-69F3A029547A}"/>
            </c:ext>
          </c:extLst>
        </c:ser>
        <c:dLbls>
          <c:showLegendKey val="0"/>
          <c:showVal val="0"/>
          <c:showCatName val="0"/>
          <c:showSerName val="0"/>
          <c:showPercent val="0"/>
          <c:showBubbleSize val="0"/>
        </c:dLbls>
        <c:gapWidth val="200"/>
        <c:axId val="191600031"/>
        <c:axId val="191602431"/>
      </c:barChart>
      <c:catAx>
        <c:axId val="191600031"/>
        <c:scaling>
          <c:orientation val="maxMin"/>
        </c:scaling>
        <c:delete val="1"/>
        <c:axPos val="l"/>
        <c:numFmt formatCode="General" sourceLinked="1"/>
        <c:majorTickMark val="out"/>
        <c:minorTickMark val="none"/>
        <c:tickLblPos val="nextTo"/>
        <c:crossAx val="191602431"/>
        <c:crosses val="autoZero"/>
        <c:auto val="1"/>
        <c:lblAlgn val="ctr"/>
        <c:lblOffset val="100"/>
        <c:noMultiLvlLbl val="0"/>
      </c:catAx>
      <c:valAx>
        <c:axId val="191602431"/>
        <c:scaling>
          <c:orientation val="minMax"/>
          <c:max val="120"/>
          <c:min val="0"/>
        </c:scaling>
        <c:delete val="1"/>
        <c:axPos val="t"/>
        <c:numFmt formatCode="0" sourceLinked="1"/>
        <c:majorTickMark val="out"/>
        <c:minorTickMark val="in"/>
        <c:tickLblPos val="nextTo"/>
        <c:crossAx val="191600031"/>
        <c:crosses val="autoZero"/>
        <c:crossBetween val="between"/>
        <c:majorUnit val="25"/>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de-DE"/>
    </a:p>
  </c:txPr>
  <c:externalData r:id="rId3">
    <c:autoUpdate val="0"/>
  </c:externalData>
</c:chartSpace>
</file>

<file path=ppt/charts/chart3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4.8214543328549846E-2"/>
          <c:y val="0.19190852131530831"/>
          <c:w val="0.90292690233466066"/>
          <c:h val="0.61061802236689011"/>
        </c:manualLayout>
      </c:layout>
      <c:barChart>
        <c:barDir val="bar"/>
        <c:grouping val="clustered"/>
        <c:varyColors val="0"/>
        <c:ser>
          <c:idx val="0"/>
          <c:order val="0"/>
          <c:tx>
            <c:strRef>
              <c:f>Tabelle1!$B$1</c:f>
              <c:strCache>
                <c:ptCount val="1"/>
                <c:pt idx="0">
                  <c:v>2026</c:v>
                </c:pt>
              </c:strCache>
            </c:strRef>
          </c:tx>
          <c:spPr>
            <a:solidFill>
              <a:schemeClr val="tx1"/>
            </a:solidFill>
            <a:ln>
              <a:solidFill>
                <a:schemeClr val="bg1">
                  <a:lumMod val="95000"/>
                </a:schemeClr>
              </a:solidFill>
            </a:ln>
            <a:effectLst/>
          </c:spPr>
          <c:invertIfNegative val="0"/>
          <c:dPt>
            <c:idx val="0"/>
            <c:invertIfNegative val="0"/>
            <c:bubble3D val="0"/>
            <c:spPr>
              <a:solidFill>
                <a:srgbClr val="054F73"/>
              </a:solidFill>
              <a:ln>
                <a:solidFill>
                  <a:schemeClr val="bg1">
                    <a:lumMod val="95000"/>
                  </a:schemeClr>
                </a:solidFill>
              </a:ln>
              <a:effectLst/>
            </c:spPr>
            <c:extLst>
              <c:ext xmlns:c16="http://schemas.microsoft.com/office/drawing/2014/chart" uri="{C3380CC4-5D6E-409C-BE32-E72D297353CC}">
                <c16:uniqueId val="{00000001-F6AB-40CD-BAAD-5192C69BD970}"/>
              </c:ext>
            </c:extLst>
          </c:dPt>
          <c:dLbls>
            <c:dLbl>
              <c:idx val="0"/>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rgbClr val="054F73"/>
                      </a:solidFill>
                      <a:latin typeface="Arial"/>
                      <a:ea typeface="Arial"/>
                      <a:cs typeface="Arial"/>
                    </a:defRPr>
                  </a:pPr>
                  <a:endParaRPr lang="de-DE"/>
                </a:p>
              </c:txPr>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F6AB-40CD-BAAD-5192C69BD970}"/>
                </c:ext>
              </c:extLst>
            </c:dLbl>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tx1"/>
                    </a:solidFill>
                    <a:latin typeface="+mn-lt"/>
                    <a:ea typeface="+mn-ea"/>
                    <a:cs typeface="+mn-cs"/>
                  </a:defRPr>
                </a:pPr>
                <a:endParaRPr lang="de-DE"/>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Tabelle1!$A$2</c:f>
              <c:numCache>
                <c:formatCode>General</c:formatCode>
                <c:ptCount val="1"/>
              </c:numCache>
            </c:numRef>
          </c:cat>
          <c:val>
            <c:numRef>
              <c:f>Tabelle1!$B$2</c:f>
              <c:numCache>
                <c:formatCode>0</c:formatCode>
                <c:ptCount val="1"/>
                <c:pt idx="0">
                  <c:v>42.77804194060117</c:v>
                </c:pt>
              </c:numCache>
            </c:numRef>
          </c:val>
          <c:extLst>
            <c:ext xmlns:c16="http://schemas.microsoft.com/office/drawing/2014/chart" uri="{C3380CC4-5D6E-409C-BE32-E72D297353CC}">
              <c16:uniqueId val="{00000002-F6AB-40CD-BAAD-5192C69BD970}"/>
            </c:ext>
          </c:extLst>
        </c:ser>
        <c:ser>
          <c:idx val="1"/>
          <c:order val="1"/>
          <c:tx>
            <c:strRef>
              <c:f>Tabelle1!$C$1</c:f>
              <c:strCache>
                <c:ptCount val="1"/>
                <c:pt idx="0">
                  <c:v>2025</c:v>
                </c:pt>
              </c:strCache>
            </c:strRef>
          </c:tx>
          <c:spPr>
            <a:solidFill>
              <a:schemeClr val="tx1">
                <a:lumMod val="20000"/>
                <a:lumOff val="80000"/>
              </a:schemeClr>
            </a:solidFill>
            <a:ln>
              <a:solidFill>
                <a:schemeClr val="bg1">
                  <a:lumMod val="95000"/>
                </a:schemeClr>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solidFill>
                    <a:latin typeface="+mn-lt"/>
                    <a:ea typeface="+mn-ea"/>
                    <a:cs typeface="+mn-cs"/>
                  </a:defRPr>
                </a:pPr>
                <a:endParaRPr lang="de-DE"/>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Tabelle1!$A$2</c:f>
              <c:numCache>
                <c:formatCode>General</c:formatCode>
                <c:ptCount val="1"/>
              </c:numCache>
            </c:numRef>
          </c:cat>
          <c:val>
            <c:numRef>
              <c:f>Tabelle1!$C$2</c:f>
              <c:numCache>
                <c:formatCode>0</c:formatCode>
                <c:ptCount val="1"/>
                <c:pt idx="0">
                  <c:v>43.237154533543027</c:v>
                </c:pt>
              </c:numCache>
            </c:numRef>
          </c:val>
          <c:extLst>
            <c:ext xmlns:c16="http://schemas.microsoft.com/office/drawing/2014/chart" uri="{C3380CC4-5D6E-409C-BE32-E72D297353CC}">
              <c16:uniqueId val="{00000003-F6AB-40CD-BAAD-5192C69BD970}"/>
            </c:ext>
          </c:extLst>
        </c:ser>
        <c:dLbls>
          <c:showLegendKey val="0"/>
          <c:showVal val="0"/>
          <c:showCatName val="0"/>
          <c:showSerName val="0"/>
          <c:showPercent val="0"/>
          <c:showBubbleSize val="0"/>
        </c:dLbls>
        <c:gapWidth val="200"/>
        <c:axId val="191600031"/>
        <c:axId val="191602431"/>
      </c:barChart>
      <c:catAx>
        <c:axId val="191600031"/>
        <c:scaling>
          <c:orientation val="maxMin"/>
        </c:scaling>
        <c:delete val="1"/>
        <c:axPos val="l"/>
        <c:numFmt formatCode="General" sourceLinked="1"/>
        <c:majorTickMark val="out"/>
        <c:minorTickMark val="none"/>
        <c:tickLblPos val="nextTo"/>
        <c:crossAx val="191602431"/>
        <c:crosses val="autoZero"/>
        <c:auto val="1"/>
        <c:lblAlgn val="ctr"/>
        <c:lblOffset val="100"/>
        <c:noMultiLvlLbl val="0"/>
      </c:catAx>
      <c:valAx>
        <c:axId val="191602431"/>
        <c:scaling>
          <c:orientation val="minMax"/>
          <c:max val="120"/>
          <c:min val="0"/>
        </c:scaling>
        <c:delete val="1"/>
        <c:axPos val="t"/>
        <c:numFmt formatCode="0" sourceLinked="1"/>
        <c:majorTickMark val="out"/>
        <c:minorTickMark val="in"/>
        <c:tickLblPos val="nextTo"/>
        <c:crossAx val="191600031"/>
        <c:crosses val="autoZero"/>
        <c:crossBetween val="between"/>
        <c:majorUnit val="25"/>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de-DE"/>
    </a:p>
  </c:txPr>
  <c:externalData r:id="rId3">
    <c:autoUpdate val="0"/>
  </c:externalData>
</c:chartSpace>
</file>

<file path=ppt/charts/chart3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4.8214543328549846E-2"/>
          <c:y val="0.19190852131530831"/>
          <c:w val="0.90292690233466066"/>
          <c:h val="0.61061802236689011"/>
        </c:manualLayout>
      </c:layout>
      <c:barChart>
        <c:barDir val="bar"/>
        <c:grouping val="clustered"/>
        <c:varyColors val="0"/>
        <c:ser>
          <c:idx val="0"/>
          <c:order val="0"/>
          <c:tx>
            <c:strRef>
              <c:f>Tabelle1!$B$1</c:f>
              <c:strCache>
                <c:ptCount val="1"/>
                <c:pt idx="0">
                  <c:v>2026</c:v>
                </c:pt>
              </c:strCache>
            </c:strRef>
          </c:tx>
          <c:spPr>
            <a:solidFill>
              <a:schemeClr val="tx1"/>
            </a:solidFill>
            <a:ln>
              <a:solidFill>
                <a:schemeClr val="bg1">
                  <a:lumMod val="95000"/>
                </a:schemeClr>
              </a:solidFill>
            </a:ln>
            <a:effectLst/>
          </c:spPr>
          <c:invertIfNegative val="0"/>
          <c:dPt>
            <c:idx val="0"/>
            <c:invertIfNegative val="0"/>
            <c:bubble3D val="0"/>
            <c:spPr>
              <a:solidFill>
                <a:srgbClr val="054F73"/>
              </a:solidFill>
              <a:ln>
                <a:solidFill>
                  <a:schemeClr val="bg1">
                    <a:lumMod val="95000"/>
                  </a:schemeClr>
                </a:solidFill>
              </a:ln>
              <a:effectLst/>
            </c:spPr>
            <c:extLst>
              <c:ext xmlns:c16="http://schemas.microsoft.com/office/drawing/2014/chart" uri="{C3380CC4-5D6E-409C-BE32-E72D297353CC}">
                <c16:uniqueId val="{00000001-30EB-48F4-AD3E-8F677123FB35}"/>
              </c:ext>
            </c:extLst>
          </c:dPt>
          <c:dLbls>
            <c:dLbl>
              <c:idx val="0"/>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rgbClr val="054F73"/>
                      </a:solidFill>
                      <a:latin typeface="Arial"/>
                      <a:ea typeface="Arial"/>
                      <a:cs typeface="Arial"/>
                    </a:defRPr>
                  </a:pPr>
                  <a:endParaRPr lang="de-DE"/>
                </a:p>
              </c:txPr>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30EB-48F4-AD3E-8F677123FB35}"/>
                </c:ext>
              </c:extLst>
            </c:dLbl>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tx1"/>
                    </a:solidFill>
                    <a:latin typeface="+mn-lt"/>
                    <a:ea typeface="+mn-ea"/>
                    <a:cs typeface="+mn-cs"/>
                  </a:defRPr>
                </a:pPr>
                <a:endParaRPr lang="de-DE"/>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Tabelle1!$A$2</c:f>
              <c:numCache>
                <c:formatCode>General</c:formatCode>
                <c:ptCount val="1"/>
              </c:numCache>
            </c:numRef>
          </c:cat>
          <c:val>
            <c:numRef>
              <c:f>Tabelle1!$B$2</c:f>
              <c:numCache>
                <c:formatCode>0</c:formatCode>
                <c:ptCount val="1"/>
                <c:pt idx="0">
                  <c:v>39.942800514819332</c:v>
                </c:pt>
              </c:numCache>
            </c:numRef>
          </c:val>
          <c:extLst>
            <c:ext xmlns:c16="http://schemas.microsoft.com/office/drawing/2014/chart" uri="{C3380CC4-5D6E-409C-BE32-E72D297353CC}">
              <c16:uniqueId val="{00000002-30EB-48F4-AD3E-8F677123FB35}"/>
            </c:ext>
          </c:extLst>
        </c:ser>
        <c:ser>
          <c:idx val="1"/>
          <c:order val="1"/>
          <c:tx>
            <c:strRef>
              <c:f>Tabelle1!$C$1</c:f>
              <c:strCache>
                <c:ptCount val="1"/>
                <c:pt idx="0">
                  <c:v>2025</c:v>
                </c:pt>
              </c:strCache>
            </c:strRef>
          </c:tx>
          <c:spPr>
            <a:solidFill>
              <a:schemeClr val="tx1">
                <a:lumMod val="20000"/>
                <a:lumOff val="80000"/>
              </a:schemeClr>
            </a:solidFill>
            <a:ln>
              <a:solidFill>
                <a:schemeClr val="bg1">
                  <a:lumMod val="95000"/>
                </a:schemeClr>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solidFill>
                    <a:latin typeface="+mn-lt"/>
                    <a:ea typeface="+mn-ea"/>
                    <a:cs typeface="+mn-cs"/>
                  </a:defRPr>
                </a:pPr>
                <a:endParaRPr lang="de-DE"/>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Tabelle1!$A$2</c:f>
              <c:numCache>
                <c:formatCode>General</c:formatCode>
                <c:ptCount val="1"/>
              </c:numCache>
            </c:numRef>
          </c:cat>
          <c:val>
            <c:numRef>
              <c:f>Tabelle1!$C$2</c:f>
              <c:numCache>
                <c:formatCode>0</c:formatCode>
                <c:ptCount val="1"/>
                <c:pt idx="0">
                  <c:v>37.980299206713852</c:v>
                </c:pt>
              </c:numCache>
            </c:numRef>
          </c:val>
          <c:extLst>
            <c:ext xmlns:c16="http://schemas.microsoft.com/office/drawing/2014/chart" uri="{C3380CC4-5D6E-409C-BE32-E72D297353CC}">
              <c16:uniqueId val="{00000003-30EB-48F4-AD3E-8F677123FB35}"/>
            </c:ext>
          </c:extLst>
        </c:ser>
        <c:dLbls>
          <c:showLegendKey val="0"/>
          <c:showVal val="0"/>
          <c:showCatName val="0"/>
          <c:showSerName val="0"/>
          <c:showPercent val="0"/>
          <c:showBubbleSize val="0"/>
        </c:dLbls>
        <c:gapWidth val="200"/>
        <c:axId val="191600031"/>
        <c:axId val="191602431"/>
      </c:barChart>
      <c:catAx>
        <c:axId val="191600031"/>
        <c:scaling>
          <c:orientation val="maxMin"/>
        </c:scaling>
        <c:delete val="1"/>
        <c:axPos val="l"/>
        <c:numFmt formatCode="General" sourceLinked="1"/>
        <c:majorTickMark val="out"/>
        <c:minorTickMark val="none"/>
        <c:tickLblPos val="nextTo"/>
        <c:crossAx val="191602431"/>
        <c:crosses val="autoZero"/>
        <c:auto val="1"/>
        <c:lblAlgn val="ctr"/>
        <c:lblOffset val="100"/>
        <c:noMultiLvlLbl val="0"/>
      </c:catAx>
      <c:valAx>
        <c:axId val="191602431"/>
        <c:scaling>
          <c:orientation val="minMax"/>
          <c:max val="120"/>
          <c:min val="0"/>
        </c:scaling>
        <c:delete val="1"/>
        <c:axPos val="t"/>
        <c:numFmt formatCode="0" sourceLinked="1"/>
        <c:majorTickMark val="out"/>
        <c:minorTickMark val="in"/>
        <c:tickLblPos val="nextTo"/>
        <c:crossAx val="191600031"/>
        <c:crosses val="autoZero"/>
        <c:crossBetween val="between"/>
        <c:majorUnit val="25"/>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de-DE"/>
    </a:p>
  </c:txPr>
  <c:externalData r:id="rId3">
    <c:autoUpdate val="0"/>
  </c:externalData>
</c:chartSpace>
</file>

<file path=ppt/charts/chart3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4.8214543328549846E-2"/>
          <c:y val="0.19190852131530831"/>
          <c:w val="0.90292690233466066"/>
          <c:h val="0.61061802236689011"/>
        </c:manualLayout>
      </c:layout>
      <c:barChart>
        <c:barDir val="bar"/>
        <c:grouping val="clustered"/>
        <c:varyColors val="0"/>
        <c:ser>
          <c:idx val="0"/>
          <c:order val="0"/>
          <c:tx>
            <c:strRef>
              <c:f>Tabelle1!$B$1</c:f>
              <c:strCache>
                <c:ptCount val="1"/>
                <c:pt idx="0">
                  <c:v>2026</c:v>
                </c:pt>
              </c:strCache>
            </c:strRef>
          </c:tx>
          <c:spPr>
            <a:solidFill>
              <a:schemeClr val="tx1"/>
            </a:solidFill>
            <a:ln>
              <a:solidFill>
                <a:schemeClr val="bg1">
                  <a:lumMod val="95000"/>
                </a:schemeClr>
              </a:solidFill>
            </a:ln>
            <a:effectLst/>
          </c:spPr>
          <c:invertIfNegative val="0"/>
          <c:dPt>
            <c:idx val="0"/>
            <c:invertIfNegative val="0"/>
            <c:bubble3D val="0"/>
            <c:spPr>
              <a:solidFill>
                <a:srgbClr val="054F73"/>
              </a:solidFill>
              <a:ln>
                <a:solidFill>
                  <a:schemeClr val="bg1">
                    <a:lumMod val="95000"/>
                  </a:schemeClr>
                </a:solidFill>
              </a:ln>
              <a:effectLst/>
            </c:spPr>
            <c:extLst>
              <c:ext xmlns:c16="http://schemas.microsoft.com/office/drawing/2014/chart" uri="{C3380CC4-5D6E-409C-BE32-E72D297353CC}">
                <c16:uniqueId val="{00000001-E69A-4D7C-8EDB-50897AF2EDBF}"/>
              </c:ext>
            </c:extLst>
          </c:dPt>
          <c:dLbls>
            <c:dLbl>
              <c:idx val="0"/>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rgbClr val="054F73"/>
                      </a:solidFill>
                      <a:latin typeface="Arial"/>
                      <a:ea typeface="Arial"/>
                      <a:cs typeface="Arial"/>
                    </a:defRPr>
                  </a:pPr>
                  <a:endParaRPr lang="de-DE"/>
                </a:p>
              </c:txPr>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E69A-4D7C-8EDB-50897AF2EDBF}"/>
                </c:ext>
              </c:extLst>
            </c:dLbl>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tx1"/>
                    </a:solidFill>
                    <a:latin typeface="+mn-lt"/>
                    <a:ea typeface="+mn-ea"/>
                    <a:cs typeface="+mn-cs"/>
                  </a:defRPr>
                </a:pPr>
                <a:endParaRPr lang="de-DE"/>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Tabelle1!$A$2</c:f>
              <c:numCache>
                <c:formatCode>General</c:formatCode>
                <c:ptCount val="1"/>
              </c:numCache>
            </c:numRef>
          </c:cat>
          <c:val>
            <c:numRef>
              <c:f>Tabelle1!$B$2</c:f>
              <c:numCache>
                <c:formatCode>0</c:formatCode>
                <c:ptCount val="1"/>
                <c:pt idx="0">
                  <c:v>46.080668911202473</c:v>
                </c:pt>
              </c:numCache>
            </c:numRef>
          </c:val>
          <c:extLst>
            <c:ext xmlns:c16="http://schemas.microsoft.com/office/drawing/2014/chart" uri="{C3380CC4-5D6E-409C-BE32-E72D297353CC}">
              <c16:uniqueId val="{00000002-E69A-4D7C-8EDB-50897AF2EDBF}"/>
            </c:ext>
          </c:extLst>
        </c:ser>
        <c:ser>
          <c:idx val="1"/>
          <c:order val="1"/>
          <c:tx>
            <c:strRef>
              <c:f>Tabelle1!$C$1</c:f>
              <c:strCache>
                <c:ptCount val="1"/>
                <c:pt idx="0">
                  <c:v>2025</c:v>
                </c:pt>
              </c:strCache>
            </c:strRef>
          </c:tx>
          <c:spPr>
            <a:solidFill>
              <a:schemeClr val="tx1">
                <a:lumMod val="20000"/>
                <a:lumOff val="80000"/>
              </a:schemeClr>
            </a:solidFill>
            <a:ln>
              <a:solidFill>
                <a:schemeClr val="bg1">
                  <a:lumMod val="95000"/>
                </a:schemeClr>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solidFill>
                    <a:latin typeface="+mn-lt"/>
                    <a:ea typeface="+mn-ea"/>
                    <a:cs typeface="+mn-cs"/>
                  </a:defRPr>
                </a:pPr>
                <a:endParaRPr lang="de-DE"/>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Tabelle1!$A$2</c:f>
              <c:numCache>
                <c:formatCode>General</c:formatCode>
                <c:ptCount val="1"/>
              </c:numCache>
            </c:numRef>
          </c:cat>
          <c:val>
            <c:numRef>
              <c:f>Tabelle1!$C$2</c:f>
              <c:numCache>
                <c:formatCode>0</c:formatCode>
                <c:ptCount val="1"/>
                <c:pt idx="0">
                  <c:v>46.417079924800227</c:v>
                </c:pt>
              </c:numCache>
            </c:numRef>
          </c:val>
          <c:extLst>
            <c:ext xmlns:c16="http://schemas.microsoft.com/office/drawing/2014/chart" uri="{C3380CC4-5D6E-409C-BE32-E72D297353CC}">
              <c16:uniqueId val="{00000003-E69A-4D7C-8EDB-50897AF2EDBF}"/>
            </c:ext>
          </c:extLst>
        </c:ser>
        <c:dLbls>
          <c:showLegendKey val="0"/>
          <c:showVal val="0"/>
          <c:showCatName val="0"/>
          <c:showSerName val="0"/>
          <c:showPercent val="0"/>
          <c:showBubbleSize val="0"/>
        </c:dLbls>
        <c:gapWidth val="200"/>
        <c:axId val="191600031"/>
        <c:axId val="191602431"/>
      </c:barChart>
      <c:catAx>
        <c:axId val="191600031"/>
        <c:scaling>
          <c:orientation val="maxMin"/>
        </c:scaling>
        <c:delete val="1"/>
        <c:axPos val="l"/>
        <c:numFmt formatCode="General" sourceLinked="1"/>
        <c:majorTickMark val="out"/>
        <c:minorTickMark val="none"/>
        <c:tickLblPos val="nextTo"/>
        <c:crossAx val="191602431"/>
        <c:crosses val="autoZero"/>
        <c:auto val="1"/>
        <c:lblAlgn val="ctr"/>
        <c:lblOffset val="100"/>
        <c:noMultiLvlLbl val="0"/>
      </c:catAx>
      <c:valAx>
        <c:axId val="191602431"/>
        <c:scaling>
          <c:orientation val="minMax"/>
          <c:max val="120"/>
          <c:min val="0"/>
        </c:scaling>
        <c:delete val="1"/>
        <c:axPos val="t"/>
        <c:numFmt formatCode="0" sourceLinked="1"/>
        <c:majorTickMark val="out"/>
        <c:minorTickMark val="in"/>
        <c:tickLblPos val="nextTo"/>
        <c:crossAx val="191600031"/>
        <c:crosses val="autoZero"/>
        <c:crossBetween val="between"/>
        <c:majorUnit val="25"/>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de-DE"/>
    </a:p>
  </c:txPr>
  <c:externalData r:id="rId3">
    <c:autoUpdate val="0"/>
  </c:externalData>
</c:chartSpace>
</file>

<file path=ppt/charts/chart3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8.2180555555555562E-2"/>
          <c:y val="7.5219259259259263E-2"/>
          <c:w val="0.84081703703703703"/>
          <c:h val="0.83275385204472785"/>
        </c:manualLayout>
      </c:layout>
      <c:scatterChart>
        <c:scatterStyle val="lineMarker"/>
        <c:varyColors val="0"/>
        <c:ser>
          <c:idx val="0"/>
          <c:order val="0"/>
          <c:tx>
            <c:strRef>
              <c:f>Tabelle1!$B$1</c:f>
              <c:strCache>
                <c:ptCount val="1"/>
                <c:pt idx="0">
                  <c:v>Y-Werte</c:v>
                </c:pt>
              </c:strCache>
            </c:strRef>
          </c:tx>
          <c:spPr>
            <a:ln w="19050" cap="rnd">
              <a:noFill/>
              <a:round/>
            </a:ln>
            <a:effectLst/>
          </c:spPr>
          <c:marker>
            <c:symbol val="picture"/>
            <c:spPr>
              <a:blipFill>
                <a:blip xmlns:r="http://schemas.openxmlformats.org/officeDocument/2006/relationships" r:embed="rId2"/>
                <a:stretch>
                  <a:fillRect/>
                </a:stretch>
              </a:blipFill>
              <a:ln w="25400">
                <a:noFill/>
              </a:ln>
              <a:effectLst/>
            </c:spPr>
          </c:marker>
          <c:dLbls>
            <c:dLbl>
              <c:idx val="0"/>
              <c:tx>
                <c:rich>
                  <a:bodyPr/>
                  <a:lstStyle/>
                  <a:p>
                    <a:fld id="{0A8E2B2A-05A5-4D43-84BA-F88630C6689F}" type="CELLRANGE">
                      <a:rPr lang="en-US" dirty="0"/>
                      <a:pPr/>
                      <a:t>[CELLRANGE]</a:t>
                    </a:fld>
                    <a:endParaRPr lang="en-US"/>
                  </a:p>
                </c:rich>
              </c:tx>
              <c:dLblPos val="ctr"/>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0-80A7-4160-8AE8-A9F9E64315D9}"/>
                </c:ext>
              </c:extLst>
            </c:dLbl>
            <c:dLbl>
              <c:idx val="1"/>
              <c:tx>
                <c:rich>
                  <a:bodyPr/>
                  <a:lstStyle/>
                  <a:p>
                    <a:fld id="{40E238CE-F0F3-4898-93D5-71941077C546}" type="CELLRANGE">
                      <a:rPr lang="en-US"/>
                      <a:pPr/>
                      <a:t>[CELLRANGE]</a:t>
                    </a:fld>
                    <a:endParaRPr lang="en-US"/>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1-80A7-4160-8AE8-A9F9E64315D9}"/>
                </c:ext>
              </c:extLst>
            </c:dLbl>
            <c:dLbl>
              <c:idx val="2"/>
              <c:tx>
                <c:rich>
                  <a:bodyPr/>
                  <a:lstStyle/>
                  <a:p>
                    <a:fld id="{7526EF91-34D2-428D-912E-1C9B4C143269}" type="CELLRANGE">
                      <a:rPr lang="en-US"/>
                      <a:pPr/>
                      <a:t>[CELLRANGE]</a:t>
                    </a:fld>
                    <a:endParaRPr lang="en-US"/>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2-80A7-4160-8AE8-A9F9E64315D9}"/>
                </c:ext>
              </c:extLst>
            </c:dLbl>
            <c:dLbl>
              <c:idx val="3"/>
              <c:tx>
                <c:rich>
                  <a:bodyPr/>
                  <a:lstStyle/>
                  <a:p>
                    <a:fld id="{7F3BDE5D-E670-4DE8-9F18-0B0B261D468B}" type="CELLRANGE">
                      <a:rPr lang="en-US"/>
                      <a:pPr/>
                      <a:t>[CELLRANGE]</a:t>
                    </a:fld>
                    <a:endParaRPr lang="en-US"/>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3-80A7-4160-8AE8-A9F9E64315D9}"/>
                </c:ext>
              </c:extLst>
            </c:dLbl>
            <c:dLbl>
              <c:idx val="4"/>
              <c:tx>
                <c:rich>
                  <a:bodyPr/>
                  <a:lstStyle/>
                  <a:p>
                    <a:fld id="{28AAC40F-74DF-4285-81B0-3851B08556DE}" type="CELLRANGE">
                      <a:rPr lang="en-US"/>
                      <a:pPr/>
                      <a:t>[CELLRANGE]</a:t>
                    </a:fld>
                    <a:endParaRPr lang="en-US"/>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4-80A7-4160-8AE8-A9F9E64315D9}"/>
                </c:ext>
              </c:extLst>
            </c:dLbl>
            <c:dLbl>
              <c:idx val="5"/>
              <c:tx>
                <c:rich>
                  <a:bodyPr/>
                  <a:lstStyle/>
                  <a:p>
                    <a:fld id="{32551A5A-21F7-44D7-B7FB-D145EDEBACC8}" type="CELLRANGE">
                      <a:rPr lang="en-US"/>
                      <a:pPr/>
                      <a:t>[CELLRANGE]</a:t>
                    </a:fld>
                    <a:endParaRPr lang="en-US"/>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5-80A7-4160-8AE8-A9F9E64315D9}"/>
                </c:ext>
              </c:extLst>
            </c:dLbl>
            <c:dLbl>
              <c:idx val="6"/>
              <c:tx>
                <c:rich>
                  <a:bodyPr/>
                  <a:lstStyle/>
                  <a:p>
                    <a:fld id="{247FBFB2-AB87-42CF-934E-9FD364FC45DE}" type="CELLRANGE">
                      <a:rPr lang="en-US"/>
                      <a:pPr/>
                      <a:t>[CELLRANGE]</a:t>
                    </a:fld>
                    <a:endParaRPr lang="en-US"/>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6-80A7-4160-8AE8-A9F9E64315D9}"/>
                </c:ext>
              </c:extLst>
            </c:dLbl>
            <c:spPr>
              <a:noFill/>
              <a:ln>
                <a:noFill/>
              </a:ln>
              <a:effectLst/>
            </c:spPr>
            <c:txPr>
              <a:bodyPr wrap="square" lIns="38100" tIns="19050" rIns="38100" bIns="19050" anchor="ctr">
                <a:spAutoFit/>
              </a:bodyPr>
              <a:lstStyle/>
              <a:p>
                <a:pPr>
                  <a:defRPr sz="700" b="1">
                    <a:solidFill>
                      <a:srgbClr val="000000"/>
                    </a:solidFill>
                    <a:latin typeface="+mn-lt"/>
                    <a:cs typeface="Calibri" panose="020F0502020204030204" pitchFamily="34" charset="0"/>
                  </a:defRPr>
                </a:pPr>
                <a:endParaRPr lang="en-US"/>
              </a:p>
            </c:txPr>
            <c:dLblPos val="ctr"/>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1"/>
              </c:ext>
            </c:extLst>
          </c:dLbls>
          <c:xVal>
            <c:numRef>
              <c:f>Tabelle1!$A$2:$A$8</c:f>
              <c:numCache>
                <c:formatCode>General</c:formatCode>
                <c:ptCount val="7"/>
                <c:pt idx="0">
                  <c:v>7.1336682416731216</c:v>
                </c:pt>
                <c:pt idx="1">
                  <c:v>6.917506692607005</c:v>
                </c:pt>
                <c:pt idx="2">
                  <c:v>7.8</c:v>
                </c:pt>
                <c:pt idx="3">
                  <c:v>6.9652076309226949</c:v>
                </c:pt>
                <c:pt idx="4" formatCode="0.00">
                  <c:v>6.4828340355329974</c:v>
                </c:pt>
                <c:pt idx="5" formatCode="0.00">
                  <c:v>7.4372890525045241</c:v>
                </c:pt>
                <c:pt idx="6" formatCode="0.00">
                  <c:v>8.9</c:v>
                </c:pt>
              </c:numCache>
            </c:numRef>
          </c:xVal>
          <c:yVal>
            <c:numRef>
              <c:f>Tabelle1!$B$2:$B$8</c:f>
              <c:numCache>
                <c:formatCode>General</c:formatCode>
                <c:ptCount val="7"/>
                <c:pt idx="0">
                  <c:v>16.843524397668961</c:v>
                </c:pt>
                <c:pt idx="1">
                  <c:v>10.059145864138472</c:v>
                </c:pt>
                <c:pt idx="2">
                  <c:v>17.826389492911201</c:v>
                </c:pt>
                <c:pt idx="3">
                  <c:v>5</c:v>
                </c:pt>
                <c:pt idx="4" formatCode="0.00">
                  <c:v>17.134904757762897</c:v>
                </c:pt>
                <c:pt idx="5" formatCode="0.00">
                  <c:v>7.2062277115769353</c:v>
                </c:pt>
                <c:pt idx="6" formatCode="0.00">
                  <c:v>27.1858745759763</c:v>
                </c:pt>
              </c:numCache>
            </c:numRef>
          </c:yVal>
          <c:smooth val="0"/>
          <c:extLst>
            <c:ext xmlns:c15="http://schemas.microsoft.com/office/drawing/2012/chart" uri="{02D57815-91ED-43cb-92C2-25804820EDAC}">
              <c15:datalabelsRange>
                <c15:f>Tabelle1!$C$2:$C$8</c15:f>
                <c15:dlblRangeCache>
                  <c:ptCount val="7"/>
                  <c:pt idx="0">
                    <c:v>1</c:v>
                  </c:pt>
                  <c:pt idx="1">
                    <c:v>2</c:v>
                  </c:pt>
                  <c:pt idx="2">
                    <c:v>3</c:v>
                  </c:pt>
                  <c:pt idx="3">
                    <c:v>4</c:v>
                  </c:pt>
                  <c:pt idx="4">
                    <c:v>5</c:v>
                  </c:pt>
                  <c:pt idx="5">
                    <c:v>6</c:v>
                  </c:pt>
                  <c:pt idx="6">
                    <c:v>7</c:v>
                  </c:pt>
                </c15:dlblRangeCache>
              </c15:datalabelsRange>
            </c:ext>
            <c:ext xmlns:c16="http://schemas.microsoft.com/office/drawing/2014/chart" uri="{C3380CC4-5D6E-409C-BE32-E72D297353CC}">
              <c16:uniqueId val="{00000007-80A7-4160-8AE8-A9F9E64315D9}"/>
            </c:ext>
          </c:extLst>
        </c:ser>
        <c:dLbls>
          <c:dLblPos val="t"/>
          <c:showLegendKey val="0"/>
          <c:showVal val="1"/>
          <c:showCatName val="0"/>
          <c:showSerName val="0"/>
          <c:showPercent val="0"/>
          <c:showBubbleSize val="0"/>
        </c:dLbls>
        <c:axId val="610508712"/>
        <c:axId val="610508384"/>
      </c:scatterChart>
      <c:valAx>
        <c:axId val="610508712"/>
        <c:scaling>
          <c:orientation val="minMax"/>
          <c:max val="10"/>
          <c:min val="4.5999999999999996"/>
        </c:scaling>
        <c:delete val="0"/>
        <c:axPos val="b"/>
        <c:numFmt formatCode="General" sourceLinked="1"/>
        <c:majorTickMark val="none"/>
        <c:minorTickMark val="none"/>
        <c:tickLblPos val="none"/>
        <c:spPr>
          <a:noFill/>
          <a:ln w="34925" cap="flat" cmpd="sng" algn="ctr">
            <a:solidFill>
              <a:srgbClr val="FFFFFF"/>
            </a:solidFill>
            <a:round/>
          </a:ln>
          <a:effectLst/>
        </c:spPr>
        <c:txPr>
          <a:bodyPr rot="-6000000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crossAx val="610508384"/>
        <c:crossesAt val="14.3"/>
        <c:crossBetween val="midCat"/>
      </c:valAx>
      <c:valAx>
        <c:axId val="610508384"/>
        <c:scaling>
          <c:orientation val="minMax"/>
          <c:max val="30"/>
          <c:min val="0"/>
        </c:scaling>
        <c:delete val="0"/>
        <c:axPos val="l"/>
        <c:numFmt formatCode="General" sourceLinked="1"/>
        <c:majorTickMark val="none"/>
        <c:minorTickMark val="none"/>
        <c:tickLblPos val="nextTo"/>
        <c:spPr>
          <a:noFill/>
          <a:ln w="34925" cap="flat" cmpd="sng" algn="ctr">
            <a:solidFill>
              <a:srgbClr val="FFFFFF"/>
            </a:solidFill>
            <a:round/>
          </a:ln>
          <a:effectLst/>
        </c:spPr>
        <c:txPr>
          <a:bodyPr rot="-60000000" spcFirstLastPara="1" vertOverflow="ellipsis" vert="horz" wrap="square" anchor="ctr" anchorCtr="1"/>
          <a:lstStyle/>
          <a:p>
            <a:pPr>
              <a:defRPr sz="1197" b="0" i="0" u="none" strike="noStrike" kern="1200" baseline="0">
                <a:solidFill>
                  <a:srgbClr val="000000">
                    <a:alpha val="0"/>
                  </a:srgbClr>
                </a:solidFill>
                <a:latin typeface="+mn-lt"/>
                <a:ea typeface="+mn-ea"/>
                <a:cs typeface="+mn-cs"/>
              </a:defRPr>
            </a:pPr>
            <a:endParaRPr lang="en-US"/>
          </a:p>
        </c:txPr>
        <c:crossAx val="610508712"/>
        <c:crossesAt val="7.3"/>
        <c:crossBetween val="midCat"/>
        <c:majorUnit val="10"/>
      </c:valAx>
      <c:spPr>
        <a:noFill/>
        <a:ln w="25400">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areaChart>
        <c:grouping val="stacked"/>
        <c:varyColors val="0"/>
        <c:ser>
          <c:idx val="3"/>
          <c:order val="1"/>
          <c:tx>
            <c:strRef>
              <c:f>Tabelle1!$E$1</c:f>
              <c:strCache>
                <c:ptCount val="1"/>
                <c:pt idx="0">
                  <c:v>unten</c:v>
                </c:pt>
              </c:strCache>
            </c:strRef>
          </c:tx>
          <c:spPr>
            <a:solidFill>
              <a:schemeClr val="accent4"/>
            </a:solidFill>
            <a:ln>
              <a:noFill/>
            </a:ln>
            <a:effectLst/>
          </c:spPr>
          <c:cat>
            <c:numRef>
              <c:f>Tabelle1!$A$2:$A$29</c:f>
              <c:numCache>
                <c:formatCode>General</c:formatCode>
                <c:ptCount val="28"/>
                <c:pt idx="0">
                  <c:v>0</c:v>
                </c:pt>
                <c:pt idx="1">
                  <c:v>611.98338612423879</c:v>
                </c:pt>
                <c:pt idx="2">
                  <c:v>611.98338612423879</c:v>
                </c:pt>
                <c:pt idx="3">
                  <c:v>1000</c:v>
                </c:pt>
              </c:numCache>
            </c:numRef>
          </c:cat>
          <c:val>
            <c:numRef>
              <c:f>Tabelle1!$E$2:$E$29</c:f>
              <c:numCache>
                <c:formatCode>General</c:formatCode>
                <c:ptCount val="28"/>
                <c:pt idx="0">
                  <c:v>0.01</c:v>
                </c:pt>
                <c:pt idx="1">
                  <c:v>0.01</c:v>
                </c:pt>
                <c:pt idx="2">
                  <c:v>0.01</c:v>
                </c:pt>
                <c:pt idx="3">
                  <c:v>0.01</c:v>
                </c:pt>
              </c:numCache>
            </c:numRef>
          </c:val>
          <c:extLst>
            <c:ext xmlns:c16="http://schemas.microsoft.com/office/drawing/2014/chart" uri="{C3380CC4-5D6E-409C-BE32-E72D297353CC}">
              <c16:uniqueId val="{00000000-3FBB-4430-86E4-F94F1CB68D5C}"/>
            </c:ext>
          </c:extLst>
        </c:ser>
        <c:ser>
          <c:idx val="4"/>
          <c:order val="2"/>
          <c:tx>
            <c:strRef>
              <c:f>Tabelle1!$F$1</c:f>
              <c:strCache>
                <c:ptCount val="1"/>
                <c:pt idx="0">
                  <c:v>links unten</c:v>
                </c:pt>
              </c:strCache>
            </c:strRef>
          </c:tx>
          <c:spPr>
            <a:solidFill>
              <a:srgbClr val="FFEECC"/>
            </a:solidFill>
            <a:ln w="12700">
              <a:noFill/>
            </a:ln>
            <a:effectLst/>
          </c:spPr>
          <c:cat>
            <c:numRef>
              <c:f>Tabelle1!$A$2:$A$29</c:f>
              <c:numCache>
                <c:formatCode>General</c:formatCode>
                <c:ptCount val="28"/>
                <c:pt idx="0">
                  <c:v>0</c:v>
                </c:pt>
                <c:pt idx="1">
                  <c:v>611.98338612423879</c:v>
                </c:pt>
                <c:pt idx="2">
                  <c:v>611.98338612423879</c:v>
                </c:pt>
                <c:pt idx="3">
                  <c:v>1000</c:v>
                </c:pt>
              </c:numCache>
            </c:numRef>
          </c:cat>
          <c:val>
            <c:numRef>
              <c:f>Tabelle1!$F$2:$F$29</c:f>
              <c:numCache>
                <c:formatCode>General</c:formatCode>
                <c:ptCount val="28"/>
                <c:pt idx="0">
                  <c:v>1.7399999999999999E-2</c:v>
                </c:pt>
                <c:pt idx="1">
                  <c:v>1.7399999999999999E-2</c:v>
                </c:pt>
                <c:pt idx="2">
                  <c:v>0</c:v>
                </c:pt>
                <c:pt idx="3">
                  <c:v>0</c:v>
                </c:pt>
              </c:numCache>
            </c:numRef>
          </c:val>
          <c:extLst>
            <c:ext xmlns:c16="http://schemas.microsoft.com/office/drawing/2014/chart" uri="{C3380CC4-5D6E-409C-BE32-E72D297353CC}">
              <c16:uniqueId val="{00000001-3FBB-4430-86E4-F94F1CB68D5C}"/>
            </c:ext>
          </c:extLst>
        </c:ser>
        <c:ser>
          <c:idx val="5"/>
          <c:order val="3"/>
          <c:tx>
            <c:strRef>
              <c:f>Tabelle1!$G$1</c:f>
              <c:strCache>
                <c:ptCount val="1"/>
                <c:pt idx="0">
                  <c:v>rechts unten</c:v>
                </c:pt>
              </c:strCache>
            </c:strRef>
          </c:tx>
          <c:spPr>
            <a:solidFill>
              <a:srgbClr val="EDFFC0"/>
            </a:solidFill>
            <a:ln w="12700">
              <a:noFill/>
            </a:ln>
            <a:effectLst/>
          </c:spPr>
          <c:cat>
            <c:numRef>
              <c:f>Tabelle1!$A$2:$A$29</c:f>
              <c:numCache>
                <c:formatCode>General</c:formatCode>
                <c:ptCount val="28"/>
                <c:pt idx="0">
                  <c:v>0</c:v>
                </c:pt>
                <c:pt idx="1">
                  <c:v>611.98338612423879</c:v>
                </c:pt>
                <c:pt idx="2">
                  <c:v>611.98338612423879</c:v>
                </c:pt>
                <c:pt idx="3">
                  <c:v>1000</c:v>
                </c:pt>
              </c:numCache>
            </c:numRef>
          </c:cat>
          <c:val>
            <c:numRef>
              <c:f>Tabelle1!$G$2:$G$29</c:f>
              <c:numCache>
                <c:formatCode>General</c:formatCode>
                <c:ptCount val="28"/>
                <c:pt idx="0">
                  <c:v>0</c:v>
                </c:pt>
                <c:pt idx="1">
                  <c:v>0</c:v>
                </c:pt>
                <c:pt idx="2">
                  <c:v>1.7399999999999999E-2</c:v>
                </c:pt>
                <c:pt idx="3">
                  <c:v>1.7399999999999999E-2</c:v>
                </c:pt>
              </c:numCache>
            </c:numRef>
          </c:val>
          <c:extLst>
            <c:ext xmlns:c16="http://schemas.microsoft.com/office/drawing/2014/chart" uri="{C3380CC4-5D6E-409C-BE32-E72D297353CC}">
              <c16:uniqueId val="{00000002-3FBB-4430-86E4-F94F1CB68D5C}"/>
            </c:ext>
          </c:extLst>
        </c:ser>
        <c:ser>
          <c:idx val="6"/>
          <c:order val="4"/>
          <c:tx>
            <c:strRef>
              <c:f>Tabelle1!$H$1</c:f>
              <c:strCache>
                <c:ptCount val="1"/>
                <c:pt idx="0">
                  <c:v>links oben</c:v>
                </c:pt>
              </c:strCache>
            </c:strRef>
          </c:tx>
          <c:spPr>
            <a:solidFill>
              <a:srgbClr val="FFCD66"/>
            </a:solidFill>
            <a:ln w="12700">
              <a:noFill/>
            </a:ln>
            <a:effectLst/>
          </c:spPr>
          <c:cat>
            <c:numRef>
              <c:f>Tabelle1!$A$2:$A$29</c:f>
              <c:numCache>
                <c:formatCode>General</c:formatCode>
                <c:ptCount val="28"/>
                <c:pt idx="0">
                  <c:v>0</c:v>
                </c:pt>
                <c:pt idx="1">
                  <c:v>611.98338612423879</c:v>
                </c:pt>
                <c:pt idx="2">
                  <c:v>611.98338612423879</c:v>
                </c:pt>
                <c:pt idx="3">
                  <c:v>1000</c:v>
                </c:pt>
              </c:numCache>
            </c:numRef>
          </c:cat>
          <c:val>
            <c:numRef>
              <c:f>Tabelle1!$H$2:$H$29</c:f>
              <c:numCache>
                <c:formatCode>General</c:formatCode>
                <c:ptCount val="28"/>
                <c:pt idx="0">
                  <c:v>1.26E-2</c:v>
                </c:pt>
                <c:pt idx="1">
                  <c:v>1.26E-2</c:v>
                </c:pt>
                <c:pt idx="2">
                  <c:v>0</c:v>
                </c:pt>
                <c:pt idx="3">
                  <c:v>0</c:v>
                </c:pt>
              </c:numCache>
            </c:numRef>
          </c:val>
          <c:extLst>
            <c:ext xmlns:c16="http://schemas.microsoft.com/office/drawing/2014/chart" uri="{C3380CC4-5D6E-409C-BE32-E72D297353CC}">
              <c16:uniqueId val="{00000003-3FBB-4430-86E4-F94F1CB68D5C}"/>
            </c:ext>
          </c:extLst>
        </c:ser>
        <c:ser>
          <c:idx val="7"/>
          <c:order val="5"/>
          <c:tx>
            <c:strRef>
              <c:f>Tabelle1!$I$1</c:f>
              <c:strCache>
                <c:ptCount val="1"/>
                <c:pt idx="0">
                  <c:v>rechts oben</c:v>
                </c:pt>
              </c:strCache>
            </c:strRef>
          </c:tx>
          <c:spPr>
            <a:solidFill>
              <a:srgbClr val="C9FF42"/>
            </a:solidFill>
            <a:ln w="12700">
              <a:noFill/>
            </a:ln>
            <a:effectLst/>
          </c:spPr>
          <c:cat>
            <c:numRef>
              <c:f>Tabelle1!$A$2:$A$29</c:f>
              <c:numCache>
                <c:formatCode>General</c:formatCode>
                <c:ptCount val="28"/>
                <c:pt idx="0">
                  <c:v>0</c:v>
                </c:pt>
                <c:pt idx="1">
                  <c:v>611.98338612423879</c:v>
                </c:pt>
                <c:pt idx="2">
                  <c:v>611.98338612423879</c:v>
                </c:pt>
                <c:pt idx="3">
                  <c:v>1000</c:v>
                </c:pt>
              </c:numCache>
            </c:numRef>
          </c:cat>
          <c:val>
            <c:numRef>
              <c:f>Tabelle1!$I$2:$I$29</c:f>
              <c:numCache>
                <c:formatCode>General</c:formatCode>
                <c:ptCount val="28"/>
                <c:pt idx="0">
                  <c:v>0</c:v>
                </c:pt>
                <c:pt idx="1">
                  <c:v>0</c:v>
                </c:pt>
                <c:pt idx="2">
                  <c:v>1.26E-2</c:v>
                </c:pt>
                <c:pt idx="3">
                  <c:v>1.26E-2</c:v>
                </c:pt>
              </c:numCache>
            </c:numRef>
          </c:val>
          <c:extLst>
            <c:ext xmlns:c16="http://schemas.microsoft.com/office/drawing/2014/chart" uri="{C3380CC4-5D6E-409C-BE32-E72D297353CC}">
              <c16:uniqueId val="{00000004-3FBB-4430-86E4-F94F1CB68D5C}"/>
            </c:ext>
          </c:extLst>
        </c:ser>
        <c:ser>
          <c:idx val="0"/>
          <c:order val="6"/>
          <c:tx>
            <c:strRef>
              <c:f>Tabelle1!#REF!</c:f>
              <c:strCache>
                <c:ptCount val="1"/>
                <c:pt idx="0">
                  <c:v>#REF!</c:v>
                </c:pt>
              </c:strCache>
            </c:strRef>
          </c:tx>
          <c:spPr>
            <a:solidFill>
              <a:schemeClr val="accent1"/>
            </a:solidFill>
            <a:ln w="25400">
              <a:noFill/>
            </a:ln>
            <a:effectLst/>
          </c:spPr>
          <c:cat>
            <c:numRef>
              <c:f>Tabelle1!$A$2:$A$29</c:f>
              <c:numCache>
                <c:formatCode>General</c:formatCode>
                <c:ptCount val="28"/>
                <c:pt idx="0">
                  <c:v>0</c:v>
                </c:pt>
                <c:pt idx="1">
                  <c:v>611.98338612423879</c:v>
                </c:pt>
                <c:pt idx="2">
                  <c:v>611.98338612423879</c:v>
                </c:pt>
                <c:pt idx="3">
                  <c:v>1000</c:v>
                </c:pt>
              </c:numCache>
            </c:numRef>
          </c:cat>
          <c:val>
            <c:numRef>
              <c:f>Tabelle1!#REF!</c:f>
              <c:numCache>
                <c:formatCode>General</c:formatCode>
                <c:ptCount val="1"/>
                <c:pt idx="0">
                  <c:v>1</c:v>
                </c:pt>
              </c:numCache>
            </c:numRef>
          </c:val>
          <c:extLst>
            <c:ext xmlns:c16="http://schemas.microsoft.com/office/drawing/2014/chart" uri="{C3380CC4-5D6E-409C-BE32-E72D297353CC}">
              <c16:uniqueId val="{00000005-3FBB-4430-86E4-F94F1CB68D5C}"/>
            </c:ext>
          </c:extLst>
        </c:ser>
        <c:ser>
          <c:idx val="1"/>
          <c:order val="7"/>
          <c:tx>
            <c:strRef>
              <c:f>Tabelle1!#REF!</c:f>
              <c:strCache>
                <c:ptCount val="1"/>
                <c:pt idx="0">
                  <c:v>#REF!</c:v>
                </c:pt>
              </c:strCache>
            </c:strRef>
          </c:tx>
          <c:spPr>
            <a:solidFill>
              <a:schemeClr val="accent2"/>
            </a:solidFill>
            <a:ln w="25400">
              <a:noFill/>
            </a:ln>
            <a:effectLst/>
          </c:spPr>
          <c:cat>
            <c:numRef>
              <c:f>Tabelle1!$A$2:$A$29</c:f>
              <c:numCache>
                <c:formatCode>General</c:formatCode>
                <c:ptCount val="28"/>
                <c:pt idx="0">
                  <c:v>0</c:v>
                </c:pt>
                <c:pt idx="1">
                  <c:v>611.98338612423879</c:v>
                </c:pt>
                <c:pt idx="2">
                  <c:v>611.98338612423879</c:v>
                </c:pt>
                <c:pt idx="3">
                  <c:v>1000</c:v>
                </c:pt>
              </c:numCache>
            </c:numRef>
          </c:cat>
          <c:val>
            <c:numRef>
              <c:f>Tabelle1!#REF!</c:f>
              <c:numCache>
                <c:formatCode>General</c:formatCode>
                <c:ptCount val="1"/>
                <c:pt idx="0">
                  <c:v>1</c:v>
                </c:pt>
              </c:numCache>
            </c:numRef>
          </c:val>
          <c:extLst>
            <c:ext xmlns:c16="http://schemas.microsoft.com/office/drawing/2014/chart" uri="{C3380CC4-5D6E-409C-BE32-E72D297353CC}">
              <c16:uniqueId val="{00000006-3FBB-4430-86E4-F94F1CB68D5C}"/>
            </c:ext>
          </c:extLst>
        </c:ser>
        <c:ser>
          <c:idx val="8"/>
          <c:order val="8"/>
          <c:tx>
            <c:strRef>
              <c:f>Tabelle1!#REF!</c:f>
              <c:strCache>
                <c:ptCount val="1"/>
                <c:pt idx="0">
                  <c:v>#REF!</c:v>
                </c:pt>
              </c:strCache>
            </c:strRef>
          </c:tx>
          <c:spPr>
            <a:solidFill>
              <a:schemeClr val="accent3">
                <a:lumMod val="60000"/>
              </a:schemeClr>
            </a:solidFill>
            <a:ln w="25400">
              <a:noFill/>
            </a:ln>
            <a:effectLst/>
          </c:spPr>
          <c:cat>
            <c:numRef>
              <c:f>Tabelle1!$A$2:$A$29</c:f>
              <c:numCache>
                <c:formatCode>General</c:formatCode>
                <c:ptCount val="28"/>
                <c:pt idx="0">
                  <c:v>0</c:v>
                </c:pt>
                <c:pt idx="1">
                  <c:v>611.98338612423879</c:v>
                </c:pt>
                <c:pt idx="2">
                  <c:v>611.98338612423879</c:v>
                </c:pt>
                <c:pt idx="3">
                  <c:v>1000</c:v>
                </c:pt>
              </c:numCache>
            </c:numRef>
          </c:cat>
          <c:val>
            <c:numRef>
              <c:f>Tabelle1!#REF!</c:f>
              <c:numCache>
                <c:formatCode>General</c:formatCode>
                <c:ptCount val="1"/>
                <c:pt idx="0">
                  <c:v>1</c:v>
                </c:pt>
              </c:numCache>
            </c:numRef>
          </c:val>
          <c:extLst>
            <c:ext xmlns:c16="http://schemas.microsoft.com/office/drawing/2014/chart" uri="{C3380CC4-5D6E-409C-BE32-E72D297353CC}">
              <c16:uniqueId val="{00000007-3FBB-4430-86E4-F94F1CB68D5C}"/>
            </c:ext>
          </c:extLst>
        </c:ser>
        <c:ser>
          <c:idx val="9"/>
          <c:order val="9"/>
          <c:tx>
            <c:strRef>
              <c:f>Tabelle1!#REF!</c:f>
              <c:strCache>
                <c:ptCount val="1"/>
                <c:pt idx="0">
                  <c:v>#REF!</c:v>
                </c:pt>
              </c:strCache>
            </c:strRef>
          </c:tx>
          <c:spPr>
            <a:solidFill>
              <a:schemeClr val="accent4">
                <a:lumMod val="60000"/>
              </a:schemeClr>
            </a:solidFill>
            <a:ln w="25400">
              <a:noFill/>
            </a:ln>
            <a:effectLst/>
          </c:spPr>
          <c:cat>
            <c:numRef>
              <c:f>Tabelle1!$A$2:$A$29</c:f>
              <c:numCache>
                <c:formatCode>General</c:formatCode>
                <c:ptCount val="28"/>
                <c:pt idx="0">
                  <c:v>0</c:v>
                </c:pt>
                <c:pt idx="1">
                  <c:v>611.98338612423879</c:v>
                </c:pt>
                <c:pt idx="2">
                  <c:v>611.98338612423879</c:v>
                </c:pt>
                <c:pt idx="3">
                  <c:v>1000</c:v>
                </c:pt>
              </c:numCache>
            </c:numRef>
          </c:cat>
          <c:val>
            <c:numRef>
              <c:f>Tabelle1!#REF!</c:f>
              <c:numCache>
                <c:formatCode>General</c:formatCode>
                <c:ptCount val="1"/>
                <c:pt idx="0">
                  <c:v>1</c:v>
                </c:pt>
              </c:numCache>
            </c:numRef>
          </c:val>
          <c:extLst>
            <c:ext xmlns:c16="http://schemas.microsoft.com/office/drawing/2014/chart" uri="{C3380CC4-5D6E-409C-BE32-E72D297353CC}">
              <c16:uniqueId val="{00000008-3FBB-4430-86E4-F94F1CB68D5C}"/>
            </c:ext>
          </c:extLst>
        </c:ser>
        <c:ser>
          <c:idx val="10"/>
          <c:order val="10"/>
          <c:tx>
            <c:strRef>
              <c:f>Tabelle1!#REF!</c:f>
              <c:strCache>
                <c:ptCount val="1"/>
                <c:pt idx="0">
                  <c:v>#REF!</c:v>
                </c:pt>
              </c:strCache>
            </c:strRef>
          </c:tx>
          <c:spPr>
            <a:solidFill>
              <a:schemeClr val="accent5">
                <a:lumMod val="60000"/>
              </a:schemeClr>
            </a:solidFill>
            <a:ln w="25400">
              <a:noFill/>
            </a:ln>
            <a:effectLst/>
          </c:spPr>
          <c:cat>
            <c:numRef>
              <c:f>Tabelle1!$A$2:$A$29</c:f>
              <c:numCache>
                <c:formatCode>General</c:formatCode>
                <c:ptCount val="28"/>
                <c:pt idx="0">
                  <c:v>0</c:v>
                </c:pt>
                <c:pt idx="1">
                  <c:v>611.98338612423879</c:v>
                </c:pt>
                <c:pt idx="2">
                  <c:v>611.98338612423879</c:v>
                </c:pt>
                <c:pt idx="3">
                  <c:v>1000</c:v>
                </c:pt>
              </c:numCache>
            </c:numRef>
          </c:cat>
          <c:val>
            <c:numRef>
              <c:f>Tabelle1!#REF!</c:f>
              <c:numCache>
                <c:formatCode>General</c:formatCode>
                <c:ptCount val="1"/>
                <c:pt idx="0">
                  <c:v>1</c:v>
                </c:pt>
              </c:numCache>
            </c:numRef>
          </c:val>
          <c:extLst>
            <c:ext xmlns:c16="http://schemas.microsoft.com/office/drawing/2014/chart" uri="{C3380CC4-5D6E-409C-BE32-E72D297353CC}">
              <c16:uniqueId val="{00000009-3FBB-4430-86E4-F94F1CB68D5C}"/>
            </c:ext>
          </c:extLst>
        </c:ser>
        <c:dLbls>
          <c:showLegendKey val="0"/>
          <c:showVal val="0"/>
          <c:showCatName val="0"/>
          <c:showSerName val="0"/>
          <c:showPercent val="0"/>
          <c:showBubbleSize val="0"/>
        </c:dLbls>
        <c:axId val="1204956336"/>
        <c:axId val="1204962576"/>
      </c:areaChart>
      <c:scatterChart>
        <c:scatterStyle val="lineMarker"/>
        <c:varyColors val="0"/>
        <c:ser>
          <c:idx val="2"/>
          <c:order val="0"/>
          <c:tx>
            <c:strRef>
              <c:f>Tabelle1!$D$1</c:f>
              <c:strCache>
                <c:ptCount val="1"/>
                <c:pt idx="0">
                  <c:v>Impact</c:v>
                </c:pt>
              </c:strCache>
            </c:strRef>
          </c:tx>
          <c:spPr>
            <a:ln w="25400" cap="rnd">
              <a:solidFill>
                <a:schemeClr val="bg1">
                  <a:lumMod val="65000"/>
                  <a:alpha val="30000"/>
                </a:schemeClr>
              </a:solidFill>
              <a:round/>
            </a:ln>
            <a:effectLst/>
          </c:spPr>
          <c:marker>
            <c:symbol val="none"/>
          </c:marker>
          <c:dPt>
            <c:idx val="1"/>
            <c:marker>
              <c:symbol val="none"/>
            </c:marker>
            <c:bubble3D val="0"/>
            <c:spPr>
              <a:ln w="12700" cap="rnd">
                <a:solidFill>
                  <a:schemeClr val="bg1">
                    <a:lumMod val="65000"/>
                    <a:alpha val="30000"/>
                  </a:schemeClr>
                </a:solidFill>
                <a:round/>
              </a:ln>
              <a:effectLst/>
            </c:spPr>
            <c:extLst>
              <c:ext xmlns:c16="http://schemas.microsoft.com/office/drawing/2014/chart" uri="{C3380CC4-5D6E-409C-BE32-E72D297353CC}">
                <c16:uniqueId val="{0000000B-3FBB-4430-86E4-F94F1CB68D5C}"/>
              </c:ext>
            </c:extLst>
          </c:dPt>
          <c:dPt>
            <c:idx val="2"/>
            <c:marker>
              <c:symbol val="none"/>
            </c:marker>
            <c:bubble3D val="0"/>
            <c:spPr>
              <a:ln w="25400" cap="rnd">
                <a:noFill/>
                <a:round/>
              </a:ln>
              <a:effectLst/>
            </c:spPr>
            <c:extLst>
              <c:ext xmlns:c16="http://schemas.microsoft.com/office/drawing/2014/chart" uri="{C3380CC4-5D6E-409C-BE32-E72D297353CC}">
                <c16:uniqueId val="{0000000D-3FBB-4430-86E4-F94F1CB68D5C}"/>
              </c:ext>
            </c:extLst>
          </c:dPt>
          <c:dPt>
            <c:idx val="3"/>
            <c:marker>
              <c:symbol val="none"/>
            </c:marker>
            <c:bubble3D val="0"/>
            <c:spPr>
              <a:ln w="12700" cap="rnd">
                <a:solidFill>
                  <a:schemeClr val="bg1">
                    <a:lumMod val="65000"/>
                    <a:alpha val="30000"/>
                  </a:schemeClr>
                </a:solidFill>
                <a:round/>
              </a:ln>
              <a:effectLst/>
            </c:spPr>
            <c:extLst>
              <c:ext xmlns:c16="http://schemas.microsoft.com/office/drawing/2014/chart" uri="{C3380CC4-5D6E-409C-BE32-E72D297353CC}">
                <c16:uniqueId val="{0000000F-3FBB-4430-86E4-F94F1CB68D5C}"/>
              </c:ext>
            </c:extLst>
          </c:dPt>
          <c:dPt>
            <c:idx val="4"/>
            <c:marker>
              <c:symbol val="none"/>
            </c:marker>
            <c:bubble3D val="0"/>
            <c:spPr>
              <a:ln w="25400" cap="rnd">
                <a:noFill/>
                <a:round/>
              </a:ln>
              <a:effectLst/>
            </c:spPr>
            <c:extLst>
              <c:ext xmlns:c16="http://schemas.microsoft.com/office/drawing/2014/chart" uri="{C3380CC4-5D6E-409C-BE32-E72D297353CC}">
                <c16:uniqueId val="{00000011-3FBB-4430-86E4-F94F1CB68D5C}"/>
              </c:ext>
            </c:extLst>
          </c:dPt>
          <c:dPt>
            <c:idx val="5"/>
            <c:marker>
              <c:symbol val="none"/>
            </c:marker>
            <c:bubble3D val="0"/>
            <c:spPr>
              <a:ln w="12700" cap="rnd">
                <a:solidFill>
                  <a:schemeClr val="bg1">
                    <a:lumMod val="65000"/>
                    <a:alpha val="30000"/>
                  </a:schemeClr>
                </a:solidFill>
                <a:round/>
              </a:ln>
              <a:effectLst/>
            </c:spPr>
            <c:extLst>
              <c:ext xmlns:c16="http://schemas.microsoft.com/office/drawing/2014/chart" uri="{C3380CC4-5D6E-409C-BE32-E72D297353CC}">
                <c16:uniqueId val="{00000013-3FBB-4430-86E4-F94F1CB68D5C}"/>
              </c:ext>
            </c:extLst>
          </c:dPt>
          <c:dPt>
            <c:idx val="6"/>
            <c:marker>
              <c:symbol val="none"/>
            </c:marker>
            <c:bubble3D val="0"/>
            <c:spPr>
              <a:ln w="25400" cap="rnd">
                <a:noFill/>
                <a:round/>
              </a:ln>
              <a:effectLst/>
            </c:spPr>
            <c:extLst>
              <c:ext xmlns:c16="http://schemas.microsoft.com/office/drawing/2014/chart" uri="{C3380CC4-5D6E-409C-BE32-E72D297353CC}">
                <c16:uniqueId val="{00000015-3FBB-4430-86E4-F94F1CB68D5C}"/>
              </c:ext>
            </c:extLst>
          </c:dPt>
          <c:dPt>
            <c:idx val="7"/>
            <c:marker>
              <c:symbol val="none"/>
            </c:marker>
            <c:bubble3D val="0"/>
            <c:spPr>
              <a:ln w="12700" cap="rnd">
                <a:solidFill>
                  <a:schemeClr val="bg1">
                    <a:lumMod val="65000"/>
                    <a:alpha val="30000"/>
                  </a:schemeClr>
                </a:solidFill>
                <a:round/>
              </a:ln>
              <a:effectLst/>
            </c:spPr>
            <c:extLst>
              <c:ext xmlns:c16="http://schemas.microsoft.com/office/drawing/2014/chart" uri="{C3380CC4-5D6E-409C-BE32-E72D297353CC}">
                <c16:uniqueId val="{00000017-3FBB-4430-86E4-F94F1CB68D5C}"/>
              </c:ext>
            </c:extLst>
          </c:dPt>
          <c:dPt>
            <c:idx val="8"/>
            <c:marker>
              <c:symbol val="none"/>
            </c:marker>
            <c:bubble3D val="0"/>
            <c:spPr>
              <a:ln w="25400" cap="rnd">
                <a:noFill/>
                <a:round/>
              </a:ln>
              <a:effectLst/>
            </c:spPr>
            <c:extLst>
              <c:ext xmlns:c16="http://schemas.microsoft.com/office/drawing/2014/chart" uri="{C3380CC4-5D6E-409C-BE32-E72D297353CC}">
                <c16:uniqueId val="{00000019-3FBB-4430-86E4-F94F1CB68D5C}"/>
              </c:ext>
            </c:extLst>
          </c:dPt>
          <c:dPt>
            <c:idx val="9"/>
            <c:marker>
              <c:symbol val="none"/>
            </c:marker>
            <c:bubble3D val="0"/>
            <c:spPr>
              <a:ln w="12700" cap="rnd">
                <a:solidFill>
                  <a:schemeClr val="bg1">
                    <a:lumMod val="65000"/>
                    <a:alpha val="30000"/>
                  </a:schemeClr>
                </a:solidFill>
                <a:round/>
              </a:ln>
              <a:effectLst/>
            </c:spPr>
            <c:extLst>
              <c:ext xmlns:c16="http://schemas.microsoft.com/office/drawing/2014/chart" uri="{C3380CC4-5D6E-409C-BE32-E72D297353CC}">
                <c16:uniqueId val="{0000001B-3FBB-4430-86E4-F94F1CB68D5C}"/>
              </c:ext>
            </c:extLst>
          </c:dPt>
          <c:dPt>
            <c:idx val="10"/>
            <c:marker>
              <c:symbol val="none"/>
            </c:marker>
            <c:bubble3D val="0"/>
            <c:spPr>
              <a:ln w="25400" cap="rnd">
                <a:noFill/>
                <a:round/>
              </a:ln>
              <a:effectLst/>
            </c:spPr>
            <c:extLst>
              <c:ext xmlns:c16="http://schemas.microsoft.com/office/drawing/2014/chart" uri="{C3380CC4-5D6E-409C-BE32-E72D297353CC}">
                <c16:uniqueId val="{0000001D-3FBB-4430-86E4-F94F1CB68D5C}"/>
              </c:ext>
            </c:extLst>
          </c:dPt>
          <c:dPt>
            <c:idx val="11"/>
            <c:marker>
              <c:symbol val="none"/>
            </c:marker>
            <c:bubble3D val="0"/>
            <c:spPr>
              <a:ln w="12700" cap="rnd">
                <a:solidFill>
                  <a:schemeClr val="bg1">
                    <a:lumMod val="65000"/>
                    <a:alpha val="30000"/>
                  </a:schemeClr>
                </a:solidFill>
                <a:round/>
              </a:ln>
              <a:effectLst/>
            </c:spPr>
            <c:extLst>
              <c:ext xmlns:c16="http://schemas.microsoft.com/office/drawing/2014/chart" uri="{C3380CC4-5D6E-409C-BE32-E72D297353CC}">
                <c16:uniqueId val="{0000001F-3FBB-4430-86E4-F94F1CB68D5C}"/>
              </c:ext>
            </c:extLst>
          </c:dPt>
          <c:dPt>
            <c:idx val="12"/>
            <c:marker>
              <c:symbol val="none"/>
            </c:marker>
            <c:bubble3D val="0"/>
            <c:spPr>
              <a:ln w="25400" cap="rnd">
                <a:noFill/>
                <a:round/>
              </a:ln>
              <a:effectLst/>
            </c:spPr>
            <c:extLst>
              <c:ext xmlns:c16="http://schemas.microsoft.com/office/drawing/2014/chart" uri="{C3380CC4-5D6E-409C-BE32-E72D297353CC}">
                <c16:uniqueId val="{00000021-3FBB-4430-86E4-F94F1CB68D5C}"/>
              </c:ext>
            </c:extLst>
          </c:dPt>
          <c:dPt>
            <c:idx val="13"/>
            <c:marker>
              <c:symbol val="none"/>
            </c:marker>
            <c:bubble3D val="0"/>
            <c:spPr>
              <a:ln w="12700" cap="rnd">
                <a:solidFill>
                  <a:schemeClr val="bg1">
                    <a:lumMod val="65000"/>
                    <a:alpha val="30000"/>
                  </a:schemeClr>
                </a:solidFill>
                <a:round/>
              </a:ln>
              <a:effectLst/>
            </c:spPr>
            <c:extLst>
              <c:ext xmlns:c16="http://schemas.microsoft.com/office/drawing/2014/chart" uri="{C3380CC4-5D6E-409C-BE32-E72D297353CC}">
                <c16:uniqueId val="{00000023-3FBB-4430-86E4-F94F1CB68D5C}"/>
              </c:ext>
            </c:extLst>
          </c:dPt>
          <c:dPt>
            <c:idx val="14"/>
            <c:marker>
              <c:symbol val="none"/>
            </c:marker>
            <c:bubble3D val="0"/>
            <c:spPr>
              <a:ln w="25400" cap="rnd">
                <a:noFill/>
                <a:round/>
              </a:ln>
              <a:effectLst/>
            </c:spPr>
            <c:extLst>
              <c:ext xmlns:c16="http://schemas.microsoft.com/office/drawing/2014/chart" uri="{C3380CC4-5D6E-409C-BE32-E72D297353CC}">
                <c16:uniqueId val="{00000025-3FBB-4430-86E4-F94F1CB68D5C}"/>
              </c:ext>
            </c:extLst>
          </c:dPt>
          <c:dPt>
            <c:idx val="15"/>
            <c:marker>
              <c:symbol val="none"/>
            </c:marker>
            <c:bubble3D val="0"/>
            <c:spPr>
              <a:ln w="12700" cap="rnd">
                <a:solidFill>
                  <a:schemeClr val="bg1">
                    <a:lumMod val="65000"/>
                    <a:alpha val="30000"/>
                  </a:schemeClr>
                </a:solidFill>
                <a:round/>
              </a:ln>
              <a:effectLst/>
            </c:spPr>
            <c:extLst>
              <c:ext xmlns:c16="http://schemas.microsoft.com/office/drawing/2014/chart" uri="{C3380CC4-5D6E-409C-BE32-E72D297353CC}">
                <c16:uniqueId val="{00000027-3FBB-4430-86E4-F94F1CB68D5C}"/>
              </c:ext>
            </c:extLst>
          </c:dPt>
          <c:dPt>
            <c:idx val="16"/>
            <c:marker>
              <c:symbol val="none"/>
            </c:marker>
            <c:bubble3D val="0"/>
            <c:spPr>
              <a:ln w="25400" cap="rnd">
                <a:noFill/>
                <a:round/>
              </a:ln>
              <a:effectLst/>
            </c:spPr>
            <c:extLst>
              <c:ext xmlns:c16="http://schemas.microsoft.com/office/drawing/2014/chart" uri="{C3380CC4-5D6E-409C-BE32-E72D297353CC}">
                <c16:uniqueId val="{00000029-3FBB-4430-86E4-F94F1CB68D5C}"/>
              </c:ext>
            </c:extLst>
          </c:dPt>
          <c:dPt>
            <c:idx val="17"/>
            <c:marker>
              <c:symbol val="none"/>
            </c:marker>
            <c:bubble3D val="0"/>
            <c:spPr>
              <a:ln w="12700" cap="rnd">
                <a:solidFill>
                  <a:schemeClr val="bg1">
                    <a:lumMod val="65000"/>
                    <a:alpha val="30000"/>
                  </a:schemeClr>
                </a:solidFill>
                <a:round/>
              </a:ln>
              <a:effectLst/>
            </c:spPr>
            <c:extLst>
              <c:ext xmlns:c16="http://schemas.microsoft.com/office/drawing/2014/chart" uri="{C3380CC4-5D6E-409C-BE32-E72D297353CC}">
                <c16:uniqueId val="{0000002B-3FBB-4430-86E4-F94F1CB68D5C}"/>
              </c:ext>
            </c:extLst>
          </c:dPt>
          <c:dPt>
            <c:idx val="18"/>
            <c:marker>
              <c:symbol val="none"/>
            </c:marker>
            <c:bubble3D val="0"/>
            <c:spPr>
              <a:ln w="25400" cap="rnd">
                <a:noFill/>
                <a:round/>
              </a:ln>
              <a:effectLst/>
            </c:spPr>
            <c:extLst>
              <c:ext xmlns:c16="http://schemas.microsoft.com/office/drawing/2014/chart" uri="{C3380CC4-5D6E-409C-BE32-E72D297353CC}">
                <c16:uniqueId val="{0000002D-3FBB-4430-86E4-F94F1CB68D5C}"/>
              </c:ext>
            </c:extLst>
          </c:dPt>
          <c:dPt>
            <c:idx val="19"/>
            <c:marker>
              <c:symbol val="none"/>
            </c:marker>
            <c:bubble3D val="0"/>
            <c:spPr>
              <a:ln w="12700" cap="rnd">
                <a:solidFill>
                  <a:schemeClr val="bg1">
                    <a:lumMod val="65000"/>
                    <a:alpha val="30000"/>
                  </a:schemeClr>
                </a:solidFill>
                <a:round/>
              </a:ln>
              <a:effectLst/>
            </c:spPr>
            <c:extLst>
              <c:ext xmlns:c16="http://schemas.microsoft.com/office/drawing/2014/chart" uri="{C3380CC4-5D6E-409C-BE32-E72D297353CC}">
                <c16:uniqueId val="{0000002F-3FBB-4430-86E4-F94F1CB68D5C}"/>
              </c:ext>
            </c:extLst>
          </c:dPt>
          <c:dPt>
            <c:idx val="20"/>
            <c:marker>
              <c:symbol val="none"/>
            </c:marker>
            <c:bubble3D val="0"/>
            <c:spPr>
              <a:ln w="25400" cap="rnd">
                <a:noFill/>
                <a:round/>
              </a:ln>
              <a:effectLst/>
            </c:spPr>
            <c:extLst>
              <c:ext xmlns:c16="http://schemas.microsoft.com/office/drawing/2014/chart" uri="{C3380CC4-5D6E-409C-BE32-E72D297353CC}">
                <c16:uniqueId val="{00000031-3FBB-4430-86E4-F94F1CB68D5C}"/>
              </c:ext>
            </c:extLst>
          </c:dPt>
          <c:dPt>
            <c:idx val="21"/>
            <c:marker>
              <c:symbol val="none"/>
            </c:marker>
            <c:bubble3D val="0"/>
            <c:spPr>
              <a:ln w="12700" cap="rnd">
                <a:solidFill>
                  <a:schemeClr val="bg1">
                    <a:lumMod val="65000"/>
                    <a:alpha val="30000"/>
                  </a:schemeClr>
                </a:solidFill>
                <a:round/>
              </a:ln>
              <a:effectLst/>
            </c:spPr>
            <c:extLst>
              <c:ext xmlns:c16="http://schemas.microsoft.com/office/drawing/2014/chart" uri="{C3380CC4-5D6E-409C-BE32-E72D297353CC}">
                <c16:uniqueId val="{00000033-3FBB-4430-86E4-F94F1CB68D5C}"/>
              </c:ext>
            </c:extLst>
          </c:dPt>
          <c:dPt>
            <c:idx val="22"/>
            <c:marker>
              <c:symbol val="none"/>
            </c:marker>
            <c:bubble3D val="0"/>
            <c:spPr>
              <a:ln w="25400" cap="rnd">
                <a:noFill/>
                <a:round/>
              </a:ln>
              <a:effectLst/>
            </c:spPr>
            <c:extLst>
              <c:ext xmlns:c16="http://schemas.microsoft.com/office/drawing/2014/chart" uri="{C3380CC4-5D6E-409C-BE32-E72D297353CC}">
                <c16:uniqueId val="{00000035-3FBB-4430-86E4-F94F1CB68D5C}"/>
              </c:ext>
            </c:extLst>
          </c:dPt>
          <c:dPt>
            <c:idx val="23"/>
            <c:marker>
              <c:symbol val="none"/>
            </c:marker>
            <c:bubble3D val="0"/>
            <c:spPr>
              <a:ln w="12700" cap="rnd">
                <a:solidFill>
                  <a:schemeClr val="bg1">
                    <a:lumMod val="65000"/>
                    <a:alpha val="30000"/>
                  </a:schemeClr>
                </a:solidFill>
                <a:round/>
              </a:ln>
              <a:effectLst/>
            </c:spPr>
            <c:extLst>
              <c:ext xmlns:c16="http://schemas.microsoft.com/office/drawing/2014/chart" uri="{C3380CC4-5D6E-409C-BE32-E72D297353CC}">
                <c16:uniqueId val="{00000037-3FBB-4430-86E4-F94F1CB68D5C}"/>
              </c:ext>
            </c:extLst>
          </c:dPt>
          <c:dPt>
            <c:idx val="24"/>
            <c:marker>
              <c:symbol val="none"/>
            </c:marker>
            <c:bubble3D val="0"/>
            <c:spPr>
              <a:ln w="25400" cap="rnd">
                <a:noFill/>
                <a:round/>
              </a:ln>
              <a:effectLst/>
            </c:spPr>
            <c:extLst>
              <c:ext xmlns:c16="http://schemas.microsoft.com/office/drawing/2014/chart" uri="{C3380CC4-5D6E-409C-BE32-E72D297353CC}">
                <c16:uniqueId val="{00000039-3FBB-4430-86E4-F94F1CB68D5C}"/>
              </c:ext>
            </c:extLst>
          </c:dPt>
          <c:dPt>
            <c:idx val="26"/>
            <c:marker>
              <c:symbol val="none"/>
            </c:marker>
            <c:bubble3D val="0"/>
            <c:spPr>
              <a:ln w="25400" cap="rnd">
                <a:noFill/>
                <a:round/>
              </a:ln>
              <a:effectLst/>
            </c:spPr>
            <c:extLst>
              <c:ext xmlns:c16="http://schemas.microsoft.com/office/drawing/2014/chart" uri="{C3380CC4-5D6E-409C-BE32-E72D297353CC}">
                <c16:uniqueId val="{0000003D-3FBB-4430-86E4-F94F1CB68D5C}"/>
              </c:ext>
            </c:extLst>
          </c:dPt>
          <c:dLbls>
            <c:dLbl>
              <c:idx val="0"/>
              <c:tx>
                <c:rich>
                  <a:bodyPr rot="0" spcFirstLastPara="1" vertOverflow="ellipsis" vert="horz" wrap="square" lIns="38100" tIns="19050" rIns="38100" bIns="19050" anchor="ctr" anchorCtr="1">
                    <a:spAutoFit/>
                  </a:bodyPr>
                  <a:lstStyle/>
                  <a:p>
                    <a:pPr>
                      <a:defRPr sz="600" b="1" i="0" u="none" strike="noStrike" kern="1200" baseline="0">
                        <a:solidFill>
                          <a:schemeClr val="bg1">
                            <a:lumMod val="65000"/>
                          </a:schemeClr>
                        </a:solidFill>
                        <a:latin typeface="Arial" panose="020B0604020202020204" pitchFamily="34" charset="0"/>
                        <a:ea typeface="+mn-ea"/>
                        <a:cs typeface="Arial" panose="020B0604020202020204" pitchFamily="34" charset="0"/>
                      </a:defRPr>
                    </a:pPr>
                    <a:fld id="{7AB46BC4-7DD6-4F26-85B9-CF9E7C53EF6D}" type="CELLRANGE">
                      <a:rPr lang="en-US" sz="600">
                        <a:solidFill>
                          <a:schemeClr val="bg1">
                            <a:lumMod val="65000"/>
                          </a:schemeClr>
                        </a:solidFill>
                      </a:rPr>
                      <a:pPr>
                        <a:defRPr sz="600" b="1">
                          <a:solidFill>
                            <a:schemeClr val="bg1">
                              <a:lumMod val="65000"/>
                            </a:schemeClr>
                          </a:solidFill>
                          <a:latin typeface="Arial" panose="020B0604020202020204" pitchFamily="34" charset="0"/>
                          <a:cs typeface="Arial" panose="020B0604020202020204" pitchFamily="34" charset="0"/>
                        </a:defRPr>
                      </a:pPr>
                      <a:t>[CELLRANGE]</a:t>
                    </a:fld>
                    <a:endParaRPr lang="en-US"/>
                  </a:p>
                </c:rich>
              </c:tx>
              <c:numFmt formatCode="General" sourceLinked="0"/>
              <c:spPr>
                <a:noFill/>
                <a:ln w="3175">
                  <a:noFill/>
                </a:ln>
                <a:effectLst/>
              </c:spPr>
              <c:txPr>
                <a:bodyPr rot="0" spcFirstLastPara="1" vertOverflow="ellipsis" vert="horz" wrap="square" lIns="38100" tIns="19050" rIns="38100" bIns="19050" anchor="ctr" anchorCtr="1">
                  <a:spAutoFit/>
                </a:bodyPr>
                <a:lstStyle/>
                <a:p>
                  <a:pPr>
                    <a:defRPr sz="600" b="1" i="0" u="none" strike="noStrike" kern="1200" baseline="0">
                      <a:solidFill>
                        <a:schemeClr val="bg1">
                          <a:lumMod val="65000"/>
                        </a:schemeClr>
                      </a:solidFill>
                      <a:latin typeface="Arial" panose="020B0604020202020204" pitchFamily="34" charset="0"/>
                      <a:ea typeface="+mn-ea"/>
                      <a:cs typeface="Arial" panose="020B0604020202020204" pitchFamily="34" charset="0"/>
                    </a:defRPr>
                  </a:pPr>
                  <a:endParaRPr lang="de-DE"/>
                </a:p>
              </c:txPr>
              <c:dLblPos val="ctr"/>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3A-3FBB-4430-86E4-F94F1CB68D5C}"/>
                </c:ext>
              </c:extLst>
            </c:dLbl>
            <c:dLbl>
              <c:idx val="1"/>
              <c:tx>
                <c:rich>
                  <a:bodyPr/>
                  <a:lstStyle/>
                  <a:p>
                    <a:fld id="{DD54A424-C01B-4EAB-836D-EC1F1B216048}" type="CELLRANGE">
                      <a:rPr lang="en-US"/>
                      <a:pPr/>
                      <a:t>[CELLRANGE]</a:t>
                    </a:fld>
                    <a:endParaRPr lang="en-US"/>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B-3FBB-4430-86E4-F94F1CB68D5C}"/>
                </c:ext>
              </c:extLst>
            </c:dLbl>
            <c:dLbl>
              <c:idx val="2"/>
              <c:tx>
                <c:rich>
                  <a:bodyPr rot="0" spcFirstLastPara="1" vertOverflow="ellipsis" vert="horz" wrap="square" lIns="38100" tIns="19050" rIns="38100" bIns="19050" anchor="ctr" anchorCtr="1">
                    <a:spAutoFit/>
                  </a:bodyPr>
                  <a:lstStyle/>
                  <a:p>
                    <a:pPr>
                      <a:defRPr sz="600" b="1" i="0" u="none" strike="noStrike" kern="1200" baseline="0">
                        <a:solidFill>
                          <a:schemeClr val="bg1">
                            <a:lumMod val="65000"/>
                          </a:schemeClr>
                        </a:solidFill>
                        <a:latin typeface="Arial" panose="020B0604020202020204" pitchFamily="34" charset="0"/>
                        <a:ea typeface="+mn-ea"/>
                        <a:cs typeface="Arial" panose="020B0604020202020204" pitchFamily="34" charset="0"/>
                      </a:defRPr>
                    </a:pPr>
                    <a:fld id="{45442A8C-6C05-42E0-A81F-31F3749B72CD}" type="CELLRANGE">
                      <a:rPr lang="en-US"/>
                      <a:pPr>
                        <a:defRPr sz="600" b="1">
                          <a:solidFill>
                            <a:schemeClr val="bg1">
                              <a:lumMod val="65000"/>
                            </a:schemeClr>
                          </a:solidFill>
                          <a:latin typeface="Arial" panose="020B0604020202020204" pitchFamily="34" charset="0"/>
                          <a:cs typeface="Arial" panose="020B0604020202020204" pitchFamily="34" charset="0"/>
                        </a:defRPr>
                      </a:pPr>
                      <a:t>[CELLRANGE]</a:t>
                    </a:fld>
                    <a:endParaRPr lang="en-US"/>
                  </a:p>
                </c:rich>
              </c:tx>
              <c:numFmt formatCode="General" sourceLinked="0"/>
              <c:spPr>
                <a:noFill/>
                <a:ln w="3175">
                  <a:noFill/>
                </a:ln>
                <a:effectLst/>
              </c:spPr>
              <c:txPr>
                <a:bodyPr rot="0" spcFirstLastPara="1" vertOverflow="ellipsis" vert="horz" wrap="square" lIns="38100" tIns="19050" rIns="38100" bIns="19050" anchor="ctr" anchorCtr="1">
                  <a:spAutoFit/>
                </a:bodyPr>
                <a:lstStyle/>
                <a:p>
                  <a:pPr>
                    <a:defRPr sz="600" b="1" i="0" u="none" strike="noStrike" kern="1200" baseline="0">
                      <a:solidFill>
                        <a:schemeClr val="bg1">
                          <a:lumMod val="65000"/>
                        </a:schemeClr>
                      </a:solidFill>
                      <a:latin typeface="Arial" panose="020B0604020202020204" pitchFamily="34" charset="0"/>
                      <a:ea typeface="+mn-ea"/>
                      <a:cs typeface="Arial" panose="020B0604020202020204" pitchFamily="34" charset="0"/>
                    </a:defRPr>
                  </a:pPr>
                  <a:endParaRPr lang="de-DE"/>
                </a:p>
              </c:txPr>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D-3FBB-4430-86E4-F94F1CB68D5C}"/>
                </c:ext>
              </c:extLst>
            </c:dLbl>
            <c:dLbl>
              <c:idx val="3"/>
              <c:tx>
                <c:rich>
                  <a:bodyPr/>
                  <a:lstStyle/>
                  <a:p>
                    <a:fld id="{BBC5D8E3-0D07-4BA8-A72E-8D40AF4E1F52}" type="CELLRANGE">
                      <a:rPr lang="en-US"/>
                      <a:pPr/>
                      <a:t>[CELLRANGE]</a:t>
                    </a:fld>
                    <a:endParaRPr lang="en-US"/>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F-3FBB-4430-86E4-F94F1CB68D5C}"/>
                </c:ext>
              </c:extLst>
            </c:dLbl>
            <c:dLbl>
              <c:idx val="4"/>
              <c:tx>
                <c:rich>
                  <a:bodyPr rot="0" spcFirstLastPara="1" vertOverflow="ellipsis" vert="horz" wrap="square" lIns="38100" tIns="19050" rIns="38100" bIns="19050" anchor="ctr" anchorCtr="1">
                    <a:spAutoFit/>
                  </a:bodyPr>
                  <a:lstStyle/>
                  <a:p>
                    <a:pPr>
                      <a:defRPr sz="600" b="1" i="0" u="none" strike="noStrike" kern="1200" baseline="0">
                        <a:solidFill>
                          <a:schemeClr val="bg1">
                            <a:lumMod val="65000"/>
                          </a:schemeClr>
                        </a:solidFill>
                        <a:latin typeface="Arial" panose="020B0604020202020204" pitchFamily="34" charset="0"/>
                        <a:ea typeface="+mn-ea"/>
                        <a:cs typeface="Arial" panose="020B0604020202020204" pitchFamily="34" charset="0"/>
                      </a:defRPr>
                    </a:pPr>
                    <a:fld id="{C11CA5D1-56AE-4B30-BC51-E1F3B343C6CC}" type="CELLRANGE">
                      <a:rPr lang="en-US"/>
                      <a:pPr>
                        <a:defRPr sz="600" b="1">
                          <a:solidFill>
                            <a:schemeClr val="bg1">
                              <a:lumMod val="65000"/>
                            </a:schemeClr>
                          </a:solidFill>
                          <a:latin typeface="Arial" panose="020B0604020202020204" pitchFamily="34" charset="0"/>
                          <a:cs typeface="Arial" panose="020B0604020202020204" pitchFamily="34" charset="0"/>
                        </a:defRPr>
                      </a:pPr>
                      <a:t>[CELLRANGE]</a:t>
                    </a:fld>
                    <a:endParaRPr lang="en-US"/>
                  </a:p>
                </c:rich>
              </c:tx>
              <c:numFmt formatCode="General" sourceLinked="0"/>
              <c:spPr>
                <a:noFill/>
                <a:ln w="3175">
                  <a:noFill/>
                </a:ln>
                <a:effectLst/>
              </c:spPr>
              <c:txPr>
                <a:bodyPr rot="0" spcFirstLastPara="1" vertOverflow="ellipsis" vert="horz" wrap="square" lIns="38100" tIns="19050" rIns="38100" bIns="19050" anchor="ctr" anchorCtr="1">
                  <a:spAutoFit/>
                </a:bodyPr>
                <a:lstStyle/>
                <a:p>
                  <a:pPr>
                    <a:defRPr sz="600" b="1" i="0" u="none" strike="noStrike" kern="1200" baseline="0">
                      <a:solidFill>
                        <a:schemeClr val="bg1">
                          <a:lumMod val="65000"/>
                        </a:schemeClr>
                      </a:solidFill>
                      <a:latin typeface="Arial" panose="020B0604020202020204" pitchFamily="34" charset="0"/>
                      <a:ea typeface="+mn-ea"/>
                      <a:cs typeface="Arial" panose="020B0604020202020204" pitchFamily="34" charset="0"/>
                    </a:defRPr>
                  </a:pPr>
                  <a:endParaRPr lang="de-DE"/>
                </a:p>
              </c:txPr>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1-3FBB-4430-86E4-F94F1CB68D5C}"/>
                </c:ext>
              </c:extLst>
            </c:dLbl>
            <c:dLbl>
              <c:idx val="5"/>
              <c:tx>
                <c:rich>
                  <a:bodyPr/>
                  <a:lstStyle/>
                  <a:p>
                    <a:fld id="{DA94908C-F657-48AC-BA4B-4D6B029E8C04}" type="CELLRANGE">
                      <a:rPr lang="en-US"/>
                      <a:pPr/>
                      <a:t>[CELLRANGE]</a:t>
                    </a:fld>
                    <a:endParaRPr lang="en-US"/>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3-3FBB-4430-86E4-F94F1CB68D5C}"/>
                </c:ext>
              </c:extLst>
            </c:dLbl>
            <c:dLbl>
              <c:idx val="6"/>
              <c:tx>
                <c:rich>
                  <a:bodyPr rot="0" spcFirstLastPara="1" vertOverflow="ellipsis" vert="horz" wrap="square" lIns="38100" tIns="19050" rIns="38100" bIns="19050" anchor="ctr" anchorCtr="1">
                    <a:spAutoFit/>
                  </a:bodyPr>
                  <a:lstStyle/>
                  <a:p>
                    <a:pPr>
                      <a:defRPr sz="600" b="1" i="0" u="none" strike="noStrike" kern="1200" baseline="0">
                        <a:solidFill>
                          <a:schemeClr val="bg1">
                            <a:lumMod val="65000"/>
                          </a:schemeClr>
                        </a:solidFill>
                        <a:latin typeface="Arial" panose="020B0604020202020204" pitchFamily="34" charset="0"/>
                        <a:ea typeface="+mn-ea"/>
                        <a:cs typeface="Arial" panose="020B0604020202020204" pitchFamily="34" charset="0"/>
                      </a:defRPr>
                    </a:pPr>
                    <a:fld id="{054ADD20-EDC5-4AE2-BED7-CC3E1F5ECFA7}" type="CELLRANGE">
                      <a:rPr lang="en-US"/>
                      <a:pPr>
                        <a:defRPr sz="600" b="1">
                          <a:solidFill>
                            <a:schemeClr val="bg1">
                              <a:lumMod val="65000"/>
                            </a:schemeClr>
                          </a:solidFill>
                          <a:latin typeface="Arial" panose="020B0604020202020204" pitchFamily="34" charset="0"/>
                          <a:cs typeface="Arial" panose="020B0604020202020204" pitchFamily="34" charset="0"/>
                        </a:defRPr>
                      </a:pPr>
                      <a:t>[CELLRANGE]</a:t>
                    </a:fld>
                    <a:endParaRPr lang="en-US"/>
                  </a:p>
                </c:rich>
              </c:tx>
              <c:numFmt formatCode="General" sourceLinked="0"/>
              <c:spPr>
                <a:noFill/>
                <a:ln w="3175">
                  <a:noFill/>
                </a:ln>
                <a:effectLst/>
              </c:spPr>
              <c:txPr>
                <a:bodyPr rot="0" spcFirstLastPara="1" vertOverflow="ellipsis" vert="horz" wrap="square" lIns="38100" tIns="19050" rIns="38100" bIns="19050" anchor="ctr" anchorCtr="1">
                  <a:spAutoFit/>
                </a:bodyPr>
                <a:lstStyle/>
                <a:p>
                  <a:pPr>
                    <a:defRPr sz="600" b="1" i="0" u="none" strike="noStrike" kern="1200" baseline="0">
                      <a:solidFill>
                        <a:schemeClr val="bg1">
                          <a:lumMod val="65000"/>
                        </a:schemeClr>
                      </a:solidFill>
                      <a:latin typeface="Arial" panose="020B0604020202020204" pitchFamily="34" charset="0"/>
                      <a:ea typeface="+mn-ea"/>
                      <a:cs typeface="Arial" panose="020B0604020202020204" pitchFamily="34" charset="0"/>
                    </a:defRPr>
                  </a:pPr>
                  <a:endParaRPr lang="de-DE"/>
                </a:p>
              </c:txPr>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5-3FBB-4430-86E4-F94F1CB68D5C}"/>
                </c:ext>
              </c:extLst>
            </c:dLbl>
            <c:dLbl>
              <c:idx val="7"/>
              <c:tx>
                <c:rich>
                  <a:bodyPr/>
                  <a:lstStyle/>
                  <a:p>
                    <a:fld id="{5DBC1101-EB15-440A-A60E-F0EC98FB1C8D}" type="CELLRANGE">
                      <a:rPr lang="en-US"/>
                      <a:pPr/>
                      <a:t>[CELLRANGE]</a:t>
                    </a:fld>
                    <a:endParaRPr lang="en-US"/>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7-3FBB-4430-86E4-F94F1CB68D5C}"/>
                </c:ext>
              </c:extLst>
            </c:dLbl>
            <c:dLbl>
              <c:idx val="8"/>
              <c:tx>
                <c:rich>
                  <a:bodyPr rot="0" spcFirstLastPara="1" vertOverflow="ellipsis" vert="horz" wrap="square" lIns="38100" tIns="19050" rIns="38100" bIns="19050" anchor="ctr" anchorCtr="1">
                    <a:spAutoFit/>
                  </a:bodyPr>
                  <a:lstStyle/>
                  <a:p>
                    <a:pPr>
                      <a:defRPr sz="600" b="1" i="0" u="none" strike="noStrike" kern="1200" baseline="0">
                        <a:solidFill>
                          <a:schemeClr val="bg1">
                            <a:lumMod val="65000"/>
                          </a:schemeClr>
                        </a:solidFill>
                        <a:latin typeface="Arial" panose="020B0604020202020204" pitchFamily="34" charset="0"/>
                        <a:ea typeface="+mn-ea"/>
                        <a:cs typeface="Arial" panose="020B0604020202020204" pitchFamily="34" charset="0"/>
                      </a:defRPr>
                    </a:pPr>
                    <a:fld id="{498DDB73-B051-4AF2-8DB1-A872633266D4}" type="CELLRANGE">
                      <a:rPr lang="en-US"/>
                      <a:pPr>
                        <a:defRPr sz="600" b="1">
                          <a:solidFill>
                            <a:schemeClr val="bg1">
                              <a:lumMod val="65000"/>
                            </a:schemeClr>
                          </a:solidFill>
                          <a:latin typeface="Arial" panose="020B0604020202020204" pitchFamily="34" charset="0"/>
                          <a:cs typeface="Arial" panose="020B0604020202020204" pitchFamily="34" charset="0"/>
                        </a:defRPr>
                      </a:pPr>
                      <a:t>[CELLRANGE]</a:t>
                    </a:fld>
                    <a:endParaRPr lang="en-US"/>
                  </a:p>
                </c:rich>
              </c:tx>
              <c:numFmt formatCode="General" sourceLinked="0"/>
              <c:spPr>
                <a:noFill/>
                <a:ln w="3175">
                  <a:noFill/>
                </a:ln>
                <a:effectLst/>
              </c:spPr>
              <c:txPr>
                <a:bodyPr rot="0" spcFirstLastPara="1" vertOverflow="ellipsis" vert="horz" wrap="square" lIns="38100" tIns="19050" rIns="38100" bIns="19050" anchor="ctr" anchorCtr="1">
                  <a:spAutoFit/>
                </a:bodyPr>
                <a:lstStyle/>
                <a:p>
                  <a:pPr>
                    <a:defRPr sz="600" b="1" i="0" u="none" strike="noStrike" kern="1200" baseline="0">
                      <a:solidFill>
                        <a:schemeClr val="bg1">
                          <a:lumMod val="65000"/>
                        </a:schemeClr>
                      </a:solidFill>
                      <a:latin typeface="Arial" panose="020B0604020202020204" pitchFamily="34" charset="0"/>
                      <a:ea typeface="+mn-ea"/>
                      <a:cs typeface="Arial" panose="020B0604020202020204" pitchFamily="34" charset="0"/>
                    </a:defRPr>
                  </a:pPr>
                  <a:endParaRPr lang="de-DE"/>
                </a:p>
              </c:txPr>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9-3FBB-4430-86E4-F94F1CB68D5C}"/>
                </c:ext>
              </c:extLst>
            </c:dLbl>
            <c:dLbl>
              <c:idx val="9"/>
              <c:tx>
                <c:rich>
                  <a:bodyPr/>
                  <a:lstStyle/>
                  <a:p>
                    <a:fld id="{E7F25E7C-4FF4-456C-8359-DF1976FFACC6}" type="CELLRANGE">
                      <a:rPr lang="en-US"/>
                      <a:pPr/>
                      <a:t>[CELLRANGE]</a:t>
                    </a:fld>
                    <a:endParaRPr lang="en-US"/>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B-3FBB-4430-86E4-F94F1CB68D5C}"/>
                </c:ext>
              </c:extLst>
            </c:dLbl>
            <c:dLbl>
              <c:idx val="10"/>
              <c:tx>
                <c:rich>
                  <a:bodyPr rot="0" spcFirstLastPara="1" vertOverflow="ellipsis" vert="horz" wrap="square" lIns="38100" tIns="19050" rIns="38100" bIns="19050" anchor="ctr" anchorCtr="1">
                    <a:spAutoFit/>
                  </a:bodyPr>
                  <a:lstStyle/>
                  <a:p>
                    <a:pPr>
                      <a:defRPr sz="600" b="1" i="0" u="none" strike="noStrike" kern="1200" baseline="0">
                        <a:solidFill>
                          <a:schemeClr val="bg1">
                            <a:lumMod val="65000"/>
                          </a:schemeClr>
                        </a:solidFill>
                        <a:latin typeface="Arial" panose="020B0604020202020204" pitchFamily="34" charset="0"/>
                        <a:ea typeface="+mn-ea"/>
                        <a:cs typeface="Arial" panose="020B0604020202020204" pitchFamily="34" charset="0"/>
                      </a:defRPr>
                    </a:pPr>
                    <a:fld id="{AF18A0A4-8A6F-496E-A946-01CE4F585849}" type="CELLRANGE">
                      <a:rPr lang="en-US"/>
                      <a:pPr>
                        <a:defRPr sz="600" b="1">
                          <a:solidFill>
                            <a:schemeClr val="bg1">
                              <a:lumMod val="65000"/>
                            </a:schemeClr>
                          </a:solidFill>
                          <a:latin typeface="Arial" panose="020B0604020202020204" pitchFamily="34" charset="0"/>
                          <a:cs typeface="Arial" panose="020B0604020202020204" pitchFamily="34" charset="0"/>
                        </a:defRPr>
                      </a:pPr>
                      <a:t>[CELLRANGE]</a:t>
                    </a:fld>
                    <a:endParaRPr lang="en-US"/>
                  </a:p>
                </c:rich>
              </c:tx>
              <c:numFmt formatCode="General" sourceLinked="0"/>
              <c:spPr>
                <a:noFill/>
                <a:ln w="3175">
                  <a:noFill/>
                </a:ln>
                <a:effectLst/>
              </c:spPr>
              <c:txPr>
                <a:bodyPr rot="0" spcFirstLastPara="1" vertOverflow="ellipsis" vert="horz" wrap="square" lIns="38100" tIns="19050" rIns="38100" bIns="19050" anchor="ctr" anchorCtr="1">
                  <a:spAutoFit/>
                </a:bodyPr>
                <a:lstStyle/>
                <a:p>
                  <a:pPr>
                    <a:defRPr sz="600" b="1" i="0" u="none" strike="noStrike" kern="1200" baseline="0">
                      <a:solidFill>
                        <a:schemeClr val="bg1">
                          <a:lumMod val="65000"/>
                        </a:schemeClr>
                      </a:solidFill>
                      <a:latin typeface="Arial" panose="020B0604020202020204" pitchFamily="34" charset="0"/>
                      <a:ea typeface="+mn-ea"/>
                      <a:cs typeface="Arial" panose="020B0604020202020204" pitchFamily="34" charset="0"/>
                    </a:defRPr>
                  </a:pPr>
                  <a:endParaRPr lang="de-DE"/>
                </a:p>
              </c:txPr>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D-3FBB-4430-86E4-F94F1CB68D5C}"/>
                </c:ext>
              </c:extLst>
            </c:dLbl>
            <c:dLbl>
              <c:idx val="11"/>
              <c:tx>
                <c:rich>
                  <a:bodyPr/>
                  <a:lstStyle/>
                  <a:p>
                    <a:fld id="{E708D788-7E7B-428F-9DD2-1E66B392EDAA}" type="CELLRANGE">
                      <a:rPr lang="en-US"/>
                      <a:pPr/>
                      <a:t>[CELLRANGE]</a:t>
                    </a:fld>
                    <a:endParaRPr lang="en-US"/>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F-3FBB-4430-86E4-F94F1CB68D5C}"/>
                </c:ext>
              </c:extLst>
            </c:dLbl>
            <c:dLbl>
              <c:idx val="12"/>
              <c:tx>
                <c:rich>
                  <a:bodyPr rot="0" spcFirstLastPara="1" vertOverflow="ellipsis" vert="horz" wrap="square" lIns="38100" tIns="19050" rIns="38100" bIns="19050" anchor="ctr" anchorCtr="1">
                    <a:spAutoFit/>
                  </a:bodyPr>
                  <a:lstStyle/>
                  <a:p>
                    <a:pPr>
                      <a:defRPr sz="600" b="1" i="0" u="none" strike="noStrike" kern="1200" baseline="0">
                        <a:solidFill>
                          <a:schemeClr val="bg1">
                            <a:lumMod val="65000"/>
                          </a:schemeClr>
                        </a:solidFill>
                        <a:latin typeface="Arial" panose="020B0604020202020204" pitchFamily="34" charset="0"/>
                        <a:ea typeface="+mn-ea"/>
                        <a:cs typeface="Arial" panose="020B0604020202020204" pitchFamily="34" charset="0"/>
                      </a:defRPr>
                    </a:pPr>
                    <a:fld id="{7AD3B34A-A4E8-4456-A84C-399FC46FE5E2}" type="CELLRANGE">
                      <a:rPr lang="en-US"/>
                      <a:pPr>
                        <a:defRPr sz="600" b="1">
                          <a:solidFill>
                            <a:schemeClr val="bg1">
                              <a:lumMod val="65000"/>
                            </a:schemeClr>
                          </a:solidFill>
                          <a:latin typeface="Arial" panose="020B0604020202020204" pitchFamily="34" charset="0"/>
                          <a:cs typeface="Arial" panose="020B0604020202020204" pitchFamily="34" charset="0"/>
                        </a:defRPr>
                      </a:pPr>
                      <a:t>[CELLRANGE]</a:t>
                    </a:fld>
                    <a:endParaRPr lang="en-US"/>
                  </a:p>
                </c:rich>
              </c:tx>
              <c:numFmt formatCode="General" sourceLinked="0"/>
              <c:spPr>
                <a:noFill/>
                <a:ln w="3175">
                  <a:noFill/>
                </a:ln>
                <a:effectLst/>
              </c:spPr>
              <c:txPr>
                <a:bodyPr rot="0" spcFirstLastPara="1" vertOverflow="ellipsis" vert="horz" wrap="square" lIns="38100" tIns="19050" rIns="38100" bIns="19050" anchor="ctr" anchorCtr="1">
                  <a:spAutoFit/>
                </a:bodyPr>
                <a:lstStyle/>
                <a:p>
                  <a:pPr>
                    <a:defRPr sz="600" b="1" i="0" u="none" strike="noStrike" kern="1200" baseline="0">
                      <a:solidFill>
                        <a:schemeClr val="bg1">
                          <a:lumMod val="65000"/>
                        </a:schemeClr>
                      </a:solidFill>
                      <a:latin typeface="Arial" panose="020B0604020202020204" pitchFamily="34" charset="0"/>
                      <a:ea typeface="+mn-ea"/>
                      <a:cs typeface="Arial" panose="020B0604020202020204" pitchFamily="34" charset="0"/>
                    </a:defRPr>
                  </a:pPr>
                  <a:endParaRPr lang="de-DE"/>
                </a:p>
              </c:txPr>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21-3FBB-4430-86E4-F94F1CB68D5C}"/>
                </c:ext>
              </c:extLst>
            </c:dLbl>
            <c:dLbl>
              <c:idx val="13"/>
              <c:tx>
                <c:rich>
                  <a:bodyPr/>
                  <a:lstStyle/>
                  <a:p>
                    <a:fld id="{4DC57838-0EC6-4069-B575-05156FE09B53}" type="CELLRANGE">
                      <a:rPr lang="en-US"/>
                      <a:pPr/>
                      <a:t>[CELLRANGE]</a:t>
                    </a:fld>
                    <a:endParaRPr lang="en-US"/>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23-3FBB-4430-86E4-F94F1CB68D5C}"/>
                </c:ext>
              </c:extLst>
            </c:dLbl>
            <c:dLbl>
              <c:idx val="14"/>
              <c:tx>
                <c:rich>
                  <a:bodyPr rot="0" spcFirstLastPara="1" vertOverflow="ellipsis" vert="horz" wrap="square" lIns="38100" tIns="19050" rIns="38100" bIns="19050" anchor="ctr" anchorCtr="1">
                    <a:spAutoFit/>
                  </a:bodyPr>
                  <a:lstStyle/>
                  <a:p>
                    <a:pPr>
                      <a:defRPr sz="600" b="1" i="0" u="none" strike="noStrike" kern="1200" baseline="0">
                        <a:solidFill>
                          <a:schemeClr val="bg1">
                            <a:lumMod val="65000"/>
                          </a:schemeClr>
                        </a:solidFill>
                        <a:latin typeface="Arial" panose="020B0604020202020204" pitchFamily="34" charset="0"/>
                        <a:ea typeface="+mn-ea"/>
                        <a:cs typeface="Arial" panose="020B0604020202020204" pitchFamily="34" charset="0"/>
                      </a:defRPr>
                    </a:pPr>
                    <a:fld id="{6ED784FB-6EDB-4E12-9232-97A69EA1896B}" type="CELLRANGE">
                      <a:rPr lang="en-US"/>
                      <a:pPr>
                        <a:defRPr sz="600" b="1">
                          <a:solidFill>
                            <a:schemeClr val="bg1">
                              <a:lumMod val="65000"/>
                            </a:schemeClr>
                          </a:solidFill>
                          <a:latin typeface="Arial" panose="020B0604020202020204" pitchFamily="34" charset="0"/>
                          <a:cs typeface="Arial" panose="020B0604020202020204" pitchFamily="34" charset="0"/>
                        </a:defRPr>
                      </a:pPr>
                      <a:t>[CELLRANGE]</a:t>
                    </a:fld>
                    <a:endParaRPr lang="en-US"/>
                  </a:p>
                </c:rich>
              </c:tx>
              <c:numFmt formatCode="General" sourceLinked="0"/>
              <c:spPr>
                <a:noFill/>
                <a:ln w="3175">
                  <a:noFill/>
                </a:ln>
                <a:effectLst/>
              </c:spPr>
              <c:txPr>
                <a:bodyPr rot="0" spcFirstLastPara="1" vertOverflow="ellipsis" vert="horz" wrap="square" lIns="38100" tIns="19050" rIns="38100" bIns="19050" anchor="ctr" anchorCtr="1">
                  <a:spAutoFit/>
                </a:bodyPr>
                <a:lstStyle/>
                <a:p>
                  <a:pPr>
                    <a:defRPr sz="600" b="1" i="0" u="none" strike="noStrike" kern="1200" baseline="0">
                      <a:solidFill>
                        <a:schemeClr val="bg1">
                          <a:lumMod val="65000"/>
                        </a:schemeClr>
                      </a:solidFill>
                      <a:latin typeface="Arial" panose="020B0604020202020204" pitchFamily="34" charset="0"/>
                      <a:ea typeface="+mn-ea"/>
                      <a:cs typeface="Arial" panose="020B0604020202020204" pitchFamily="34" charset="0"/>
                    </a:defRPr>
                  </a:pPr>
                  <a:endParaRPr lang="de-DE"/>
                </a:p>
              </c:txPr>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25-3FBB-4430-86E4-F94F1CB68D5C}"/>
                </c:ext>
              </c:extLst>
            </c:dLbl>
            <c:dLbl>
              <c:idx val="15"/>
              <c:tx>
                <c:rich>
                  <a:bodyPr/>
                  <a:lstStyle/>
                  <a:p>
                    <a:fld id="{D1E950ED-16A3-4350-A997-09A083D2085E}" type="CELLRANGE">
                      <a:rPr lang="en-US"/>
                      <a:pPr/>
                      <a:t>[CELLRANGE]</a:t>
                    </a:fld>
                    <a:endParaRPr lang="en-US"/>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27-3FBB-4430-86E4-F94F1CB68D5C}"/>
                </c:ext>
              </c:extLst>
            </c:dLbl>
            <c:dLbl>
              <c:idx val="16"/>
              <c:tx>
                <c:rich>
                  <a:bodyPr rot="0" spcFirstLastPara="1" vertOverflow="ellipsis" vert="horz" wrap="square" lIns="38100" tIns="19050" rIns="38100" bIns="19050" anchor="ctr" anchorCtr="1">
                    <a:spAutoFit/>
                  </a:bodyPr>
                  <a:lstStyle/>
                  <a:p>
                    <a:pPr>
                      <a:defRPr sz="600" b="1" i="0" u="none" strike="noStrike" kern="1200" baseline="0">
                        <a:solidFill>
                          <a:schemeClr val="bg1">
                            <a:lumMod val="65000"/>
                          </a:schemeClr>
                        </a:solidFill>
                        <a:latin typeface="Arial" panose="020B0604020202020204" pitchFamily="34" charset="0"/>
                        <a:ea typeface="+mn-ea"/>
                        <a:cs typeface="Arial" panose="020B0604020202020204" pitchFamily="34" charset="0"/>
                      </a:defRPr>
                    </a:pPr>
                    <a:fld id="{57E69BE7-0D9B-41C6-854B-EB82314F8027}" type="CELLRANGE">
                      <a:rPr lang="en-US"/>
                      <a:pPr>
                        <a:defRPr sz="600" b="1">
                          <a:solidFill>
                            <a:schemeClr val="bg1">
                              <a:lumMod val="65000"/>
                            </a:schemeClr>
                          </a:solidFill>
                          <a:latin typeface="Arial" panose="020B0604020202020204" pitchFamily="34" charset="0"/>
                          <a:cs typeface="Arial" panose="020B0604020202020204" pitchFamily="34" charset="0"/>
                        </a:defRPr>
                      </a:pPr>
                      <a:t>[CELLRANGE]</a:t>
                    </a:fld>
                    <a:endParaRPr lang="en-US"/>
                  </a:p>
                </c:rich>
              </c:tx>
              <c:numFmt formatCode="General" sourceLinked="0"/>
              <c:spPr>
                <a:noFill/>
                <a:ln w="3175">
                  <a:noFill/>
                </a:ln>
                <a:effectLst/>
              </c:spPr>
              <c:txPr>
                <a:bodyPr rot="0" spcFirstLastPara="1" vertOverflow="ellipsis" vert="horz" wrap="square" lIns="38100" tIns="19050" rIns="38100" bIns="19050" anchor="ctr" anchorCtr="1">
                  <a:spAutoFit/>
                </a:bodyPr>
                <a:lstStyle/>
                <a:p>
                  <a:pPr>
                    <a:defRPr sz="600" b="1" i="0" u="none" strike="noStrike" kern="1200" baseline="0">
                      <a:solidFill>
                        <a:schemeClr val="bg1">
                          <a:lumMod val="65000"/>
                        </a:schemeClr>
                      </a:solidFill>
                      <a:latin typeface="Arial" panose="020B0604020202020204" pitchFamily="34" charset="0"/>
                      <a:ea typeface="+mn-ea"/>
                      <a:cs typeface="Arial" panose="020B0604020202020204" pitchFamily="34" charset="0"/>
                    </a:defRPr>
                  </a:pPr>
                  <a:endParaRPr lang="de-DE"/>
                </a:p>
              </c:txPr>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29-3FBB-4430-86E4-F94F1CB68D5C}"/>
                </c:ext>
              </c:extLst>
            </c:dLbl>
            <c:dLbl>
              <c:idx val="17"/>
              <c:tx>
                <c:rich>
                  <a:bodyPr/>
                  <a:lstStyle/>
                  <a:p>
                    <a:fld id="{96D6D08F-BB26-442D-B7DB-E61ECF820FEA}" type="CELLRANGE">
                      <a:rPr lang="en-US"/>
                      <a:pPr/>
                      <a:t>[CELLRANGE]</a:t>
                    </a:fld>
                    <a:endParaRPr lang="en-US"/>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2B-3FBB-4430-86E4-F94F1CB68D5C}"/>
                </c:ext>
              </c:extLst>
            </c:dLbl>
            <c:dLbl>
              <c:idx val="18"/>
              <c:tx>
                <c:rich>
                  <a:bodyPr rot="0" spcFirstLastPara="1" vertOverflow="ellipsis" vert="horz" wrap="square" lIns="38100" tIns="19050" rIns="38100" bIns="19050" anchor="ctr" anchorCtr="1">
                    <a:spAutoFit/>
                  </a:bodyPr>
                  <a:lstStyle/>
                  <a:p>
                    <a:pPr>
                      <a:defRPr sz="600" b="1" i="0" u="none" strike="noStrike" kern="1200" baseline="0">
                        <a:solidFill>
                          <a:schemeClr val="bg1">
                            <a:lumMod val="65000"/>
                          </a:schemeClr>
                        </a:solidFill>
                        <a:latin typeface="Arial" panose="020B0604020202020204" pitchFamily="34" charset="0"/>
                        <a:ea typeface="+mn-ea"/>
                        <a:cs typeface="Arial" panose="020B0604020202020204" pitchFamily="34" charset="0"/>
                      </a:defRPr>
                    </a:pPr>
                    <a:fld id="{8158565E-0153-4428-8520-70685011230E}" type="CELLRANGE">
                      <a:rPr lang="en-US"/>
                      <a:pPr>
                        <a:defRPr sz="600" b="1">
                          <a:solidFill>
                            <a:schemeClr val="bg1">
                              <a:lumMod val="65000"/>
                            </a:schemeClr>
                          </a:solidFill>
                          <a:latin typeface="Arial" panose="020B0604020202020204" pitchFamily="34" charset="0"/>
                          <a:cs typeface="Arial" panose="020B0604020202020204" pitchFamily="34" charset="0"/>
                        </a:defRPr>
                      </a:pPr>
                      <a:t>[CELLRANGE]</a:t>
                    </a:fld>
                    <a:endParaRPr lang="en-US"/>
                  </a:p>
                </c:rich>
              </c:tx>
              <c:numFmt formatCode="General" sourceLinked="0"/>
              <c:spPr>
                <a:noFill/>
                <a:ln w="3175">
                  <a:noFill/>
                </a:ln>
                <a:effectLst/>
              </c:spPr>
              <c:txPr>
                <a:bodyPr rot="0" spcFirstLastPara="1" vertOverflow="ellipsis" vert="horz" wrap="square" lIns="38100" tIns="19050" rIns="38100" bIns="19050" anchor="ctr" anchorCtr="1">
                  <a:spAutoFit/>
                </a:bodyPr>
                <a:lstStyle/>
                <a:p>
                  <a:pPr>
                    <a:defRPr sz="600" b="1" i="0" u="none" strike="noStrike" kern="1200" baseline="0">
                      <a:solidFill>
                        <a:schemeClr val="bg1">
                          <a:lumMod val="65000"/>
                        </a:schemeClr>
                      </a:solidFill>
                      <a:latin typeface="Arial" panose="020B0604020202020204" pitchFamily="34" charset="0"/>
                      <a:ea typeface="+mn-ea"/>
                      <a:cs typeface="Arial" panose="020B0604020202020204" pitchFamily="34" charset="0"/>
                    </a:defRPr>
                  </a:pPr>
                  <a:endParaRPr lang="de-DE"/>
                </a:p>
              </c:txPr>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2D-3FBB-4430-86E4-F94F1CB68D5C}"/>
                </c:ext>
              </c:extLst>
            </c:dLbl>
            <c:dLbl>
              <c:idx val="19"/>
              <c:tx>
                <c:rich>
                  <a:bodyPr/>
                  <a:lstStyle/>
                  <a:p>
                    <a:fld id="{7683FA6B-61F3-4E12-A244-4B3C4638BE05}" type="CELLRANGE">
                      <a:rPr lang="en-US"/>
                      <a:pPr/>
                      <a:t>[CELLRANGE]</a:t>
                    </a:fld>
                    <a:endParaRPr lang="en-US"/>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2F-3FBB-4430-86E4-F94F1CB68D5C}"/>
                </c:ext>
              </c:extLst>
            </c:dLbl>
            <c:dLbl>
              <c:idx val="20"/>
              <c:tx>
                <c:rich>
                  <a:bodyPr rot="0" spcFirstLastPara="1" vertOverflow="ellipsis" vert="horz" wrap="square" lIns="38100" tIns="19050" rIns="38100" bIns="19050" anchor="ctr" anchorCtr="1">
                    <a:spAutoFit/>
                  </a:bodyPr>
                  <a:lstStyle/>
                  <a:p>
                    <a:pPr>
                      <a:defRPr sz="600" b="1" i="0" u="none" strike="noStrike" kern="1200" baseline="0">
                        <a:solidFill>
                          <a:schemeClr val="bg1">
                            <a:lumMod val="65000"/>
                          </a:schemeClr>
                        </a:solidFill>
                        <a:latin typeface="Arial" panose="020B0604020202020204" pitchFamily="34" charset="0"/>
                        <a:ea typeface="+mn-ea"/>
                        <a:cs typeface="Arial" panose="020B0604020202020204" pitchFamily="34" charset="0"/>
                      </a:defRPr>
                    </a:pPr>
                    <a:fld id="{4FF07A25-68DF-499F-8FC0-897EF2E19CF8}" type="CELLRANGE">
                      <a:rPr lang="en-US"/>
                      <a:pPr>
                        <a:defRPr sz="600" b="1">
                          <a:solidFill>
                            <a:schemeClr val="bg1">
                              <a:lumMod val="65000"/>
                            </a:schemeClr>
                          </a:solidFill>
                          <a:latin typeface="Arial" panose="020B0604020202020204" pitchFamily="34" charset="0"/>
                          <a:cs typeface="Arial" panose="020B0604020202020204" pitchFamily="34" charset="0"/>
                        </a:defRPr>
                      </a:pPr>
                      <a:t>[CELLRANGE]</a:t>
                    </a:fld>
                    <a:endParaRPr lang="en-US"/>
                  </a:p>
                </c:rich>
              </c:tx>
              <c:numFmt formatCode="General" sourceLinked="0"/>
              <c:spPr>
                <a:noFill/>
                <a:ln w="3175">
                  <a:noFill/>
                </a:ln>
                <a:effectLst/>
              </c:spPr>
              <c:txPr>
                <a:bodyPr rot="0" spcFirstLastPara="1" vertOverflow="ellipsis" vert="horz" wrap="square" lIns="38100" tIns="19050" rIns="38100" bIns="19050" anchor="ctr" anchorCtr="1">
                  <a:spAutoFit/>
                </a:bodyPr>
                <a:lstStyle/>
                <a:p>
                  <a:pPr>
                    <a:defRPr sz="600" b="1" i="0" u="none" strike="noStrike" kern="1200" baseline="0">
                      <a:solidFill>
                        <a:schemeClr val="bg1">
                          <a:lumMod val="65000"/>
                        </a:schemeClr>
                      </a:solidFill>
                      <a:latin typeface="Arial" panose="020B0604020202020204" pitchFamily="34" charset="0"/>
                      <a:ea typeface="+mn-ea"/>
                      <a:cs typeface="Arial" panose="020B0604020202020204" pitchFamily="34" charset="0"/>
                    </a:defRPr>
                  </a:pPr>
                  <a:endParaRPr lang="de-DE"/>
                </a:p>
              </c:txPr>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31-3FBB-4430-86E4-F94F1CB68D5C}"/>
                </c:ext>
              </c:extLst>
            </c:dLbl>
            <c:dLbl>
              <c:idx val="21"/>
              <c:tx>
                <c:rich>
                  <a:bodyPr/>
                  <a:lstStyle/>
                  <a:p>
                    <a:fld id="{207B0C1B-2487-400B-AC05-641567089634}" type="CELLRANGE">
                      <a:rPr lang="en-US"/>
                      <a:pPr/>
                      <a:t>[CELLRANGE]</a:t>
                    </a:fld>
                    <a:endParaRPr lang="en-US"/>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33-3FBB-4430-86E4-F94F1CB68D5C}"/>
                </c:ext>
              </c:extLst>
            </c:dLbl>
            <c:dLbl>
              <c:idx val="22"/>
              <c:tx>
                <c:rich>
                  <a:bodyPr rot="0" spcFirstLastPara="1" vertOverflow="ellipsis" vert="horz" wrap="square" lIns="38100" tIns="19050" rIns="38100" bIns="19050" anchor="ctr" anchorCtr="1">
                    <a:spAutoFit/>
                  </a:bodyPr>
                  <a:lstStyle/>
                  <a:p>
                    <a:pPr>
                      <a:defRPr sz="600" b="1" i="0" u="none" strike="noStrike" kern="1200" baseline="0">
                        <a:solidFill>
                          <a:schemeClr val="bg1">
                            <a:lumMod val="65000"/>
                          </a:schemeClr>
                        </a:solidFill>
                        <a:latin typeface="Arial" panose="020B0604020202020204" pitchFamily="34" charset="0"/>
                        <a:ea typeface="+mn-ea"/>
                        <a:cs typeface="Arial" panose="020B0604020202020204" pitchFamily="34" charset="0"/>
                      </a:defRPr>
                    </a:pPr>
                    <a:fld id="{2E799FCE-B7C4-45A0-B958-74DBB27CCE67}" type="CELLRANGE">
                      <a:rPr lang="en-US"/>
                      <a:pPr>
                        <a:defRPr sz="600" b="1">
                          <a:solidFill>
                            <a:schemeClr val="bg1">
                              <a:lumMod val="65000"/>
                            </a:schemeClr>
                          </a:solidFill>
                          <a:latin typeface="Arial" panose="020B0604020202020204" pitchFamily="34" charset="0"/>
                          <a:cs typeface="Arial" panose="020B0604020202020204" pitchFamily="34" charset="0"/>
                        </a:defRPr>
                      </a:pPr>
                      <a:t>[CELLRANGE]</a:t>
                    </a:fld>
                    <a:endParaRPr lang="en-US"/>
                  </a:p>
                </c:rich>
              </c:tx>
              <c:numFmt formatCode="General" sourceLinked="0"/>
              <c:spPr>
                <a:noFill/>
                <a:ln w="3175">
                  <a:noFill/>
                </a:ln>
                <a:effectLst/>
              </c:spPr>
              <c:txPr>
                <a:bodyPr rot="0" spcFirstLastPara="1" vertOverflow="ellipsis" vert="horz" wrap="square" lIns="38100" tIns="19050" rIns="38100" bIns="19050" anchor="ctr" anchorCtr="1">
                  <a:spAutoFit/>
                </a:bodyPr>
                <a:lstStyle/>
                <a:p>
                  <a:pPr>
                    <a:defRPr sz="600" b="1" i="0" u="none" strike="noStrike" kern="1200" baseline="0">
                      <a:solidFill>
                        <a:schemeClr val="bg1">
                          <a:lumMod val="65000"/>
                        </a:schemeClr>
                      </a:solidFill>
                      <a:latin typeface="Arial" panose="020B0604020202020204" pitchFamily="34" charset="0"/>
                      <a:ea typeface="+mn-ea"/>
                      <a:cs typeface="Arial" panose="020B0604020202020204" pitchFamily="34" charset="0"/>
                    </a:defRPr>
                  </a:pPr>
                  <a:endParaRPr lang="de-DE"/>
                </a:p>
              </c:txPr>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35-3FBB-4430-86E4-F94F1CB68D5C}"/>
                </c:ext>
              </c:extLst>
            </c:dLbl>
            <c:dLbl>
              <c:idx val="23"/>
              <c:tx>
                <c:rich>
                  <a:bodyPr/>
                  <a:lstStyle/>
                  <a:p>
                    <a:fld id="{BB00E287-743D-4949-9F73-43CE0A23ED81}" type="CELLRANGE">
                      <a:rPr lang="en-US"/>
                      <a:pPr/>
                      <a:t>[CELLRANGE]</a:t>
                    </a:fld>
                    <a:endParaRPr lang="en-US"/>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37-3FBB-4430-86E4-F94F1CB68D5C}"/>
                </c:ext>
              </c:extLst>
            </c:dLbl>
            <c:dLbl>
              <c:idx val="24"/>
              <c:tx>
                <c:rich>
                  <a:bodyPr rot="0" spcFirstLastPara="1" vertOverflow="ellipsis" vert="horz" wrap="square" lIns="38100" tIns="19050" rIns="38100" bIns="19050" anchor="ctr" anchorCtr="1">
                    <a:spAutoFit/>
                  </a:bodyPr>
                  <a:lstStyle/>
                  <a:p>
                    <a:pPr>
                      <a:defRPr sz="600" b="1" i="0" u="none" strike="noStrike" kern="1200" baseline="0">
                        <a:solidFill>
                          <a:schemeClr val="bg1">
                            <a:lumMod val="65000"/>
                          </a:schemeClr>
                        </a:solidFill>
                        <a:latin typeface="Arial" panose="020B0604020202020204" pitchFamily="34" charset="0"/>
                        <a:ea typeface="+mn-ea"/>
                        <a:cs typeface="Arial" panose="020B0604020202020204" pitchFamily="34" charset="0"/>
                      </a:defRPr>
                    </a:pPr>
                    <a:fld id="{62B35B88-4460-41F9-8CDC-24ACCF75FED9}" type="CELLRANGE">
                      <a:rPr lang="en-US"/>
                      <a:pPr>
                        <a:defRPr sz="600" b="1">
                          <a:solidFill>
                            <a:schemeClr val="bg1">
                              <a:lumMod val="65000"/>
                            </a:schemeClr>
                          </a:solidFill>
                          <a:latin typeface="Arial" panose="020B0604020202020204" pitchFamily="34" charset="0"/>
                          <a:cs typeface="Arial" panose="020B0604020202020204" pitchFamily="34" charset="0"/>
                        </a:defRPr>
                      </a:pPr>
                      <a:t>[CELLRANGE]</a:t>
                    </a:fld>
                    <a:endParaRPr lang="en-US"/>
                  </a:p>
                </c:rich>
              </c:tx>
              <c:numFmt formatCode="General" sourceLinked="0"/>
              <c:spPr>
                <a:noFill/>
                <a:ln w="3175">
                  <a:noFill/>
                </a:ln>
                <a:effectLst/>
              </c:spPr>
              <c:txPr>
                <a:bodyPr rot="0" spcFirstLastPara="1" vertOverflow="ellipsis" vert="horz" wrap="square" lIns="38100" tIns="19050" rIns="38100" bIns="19050" anchor="ctr" anchorCtr="1">
                  <a:spAutoFit/>
                </a:bodyPr>
                <a:lstStyle/>
                <a:p>
                  <a:pPr>
                    <a:defRPr sz="600" b="1" i="0" u="none" strike="noStrike" kern="1200" baseline="0">
                      <a:solidFill>
                        <a:schemeClr val="bg1">
                          <a:lumMod val="65000"/>
                        </a:schemeClr>
                      </a:solidFill>
                      <a:latin typeface="Arial" panose="020B0604020202020204" pitchFamily="34" charset="0"/>
                      <a:ea typeface="+mn-ea"/>
                      <a:cs typeface="Arial" panose="020B0604020202020204" pitchFamily="34" charset="0"/>
                    </a:defRPr>
                  </a:pPr>
                  <a:endParaRPr lang="de-DE"/>
                </a:p>
              </c:txPr>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39-3FBB-4430-86E4-F94F1CB68D5C}"/>
                </c:ext>
              </c:extLst>
            </c:dLbl>
            <c:dLbl>
              <c:idx val="25"/>
              <c:tx>
                <c:rich>
                  <a:bodyPr/>
                  <a:lstStyle/>
                  <a:p>
                    <a:fld id="{4AAFDFFC-44C2-4B53-858D-5F84D713C5FB}" type="CELLRANGE">
                      <a:rPr lang="en-US"/>
                      <a:pPr/>
                      <a:t>[CELLRANGE]</a:t>
                    </a:fld>
                    <a:endParaRPr lang="en-US"/>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3B-3FBB-4430-86E4-F94F1CB68D5C}"/>
                </c:ext>
              </c:extLst>
            </c:dLbl>
            <c:dLbl>
              <c:idx val="26"/>
              <c:tx>
                <c:rich>
                  <a:bodyPr rot="0" spcFirstLastPara="1" vertOverflow="ellipsis" vert="horz" wrap="square" lIns="38100" tIns="19050" rIns="38100" bIns="19050" anchor="ctr" anchorCtr="0">
                    <a:spAutoFit/>
                  </a:bodyPr>
                  <a:lstStyle/>
                  <a:p>
                    <a:pPr algn="ctr">
                      <a:defRPr lang="en-US" sz="600" b="1" i="0" u="none" strike="noStrike" kern="1200" baseline="0">
                        <a:solidFill>
                          <a:schemeClr val="bg1">
                            <a:lumMod val="65000"/>
                          </a:schemeClr>
                        </a:solidFill>
                        <a:latin typeface="Arial" panose="020B0604020202020204" pitchFamily="34" charset="0"/>
                        <a:ea typeface="+mn-ea"/>
                        <a:cs typeface="Arial" panose="020B0604020202020204" pitchFamily="34" charset="0"/>
                      </a:defRPr>
                    </a:pPr>
                    <a:fld id="{93A01B82-03CC-4934-84AB-449FFC3D3C1B}" type="CELLRANGE">
                      <a:rPr lang="en-US"/>
                      <a:pPr algn="ctr">
                        <a:defRPr lang="en-US" sz="600" b="1">
                          <a:solidFill>
                            <a:schemeClr val="bg1">
                              <a:lumMod val="65000"/>
                            </a:schemeClr>
                          </a:solidFill>
                          <a:latin typeface="Arial" panose="020B0604020202020204" pitchFamily="34" charset="0"/>
                          <a:cs typeface="Arial" panose="020B0604020202020204" pitchFamily="34" charset="0"/>
                        </a:defRPr>
                      </a:pPr>
                      <a:t>[CELLRANGE]</a:t>
                    </a:fld>
                    <a:endParaRPr lang="en-US"/>
                  </a:p>
                </c:rich>
              </c:tx>
              <c:numFmt formatCode="General" sourceLinked="0"/>
              <c:spPr>
                <a:noFill/>
                <a:ln w="3175">
                  <a:noFill/>
                </a:ln>
                <a:effectLst/>
              </c:spPr>
              <c:txPr>
                <a:bodyPr rot="0" spcFirstLastPara="1" vertOverflow="ellipsis" vert="horz" wrap="square" lIns="38100" tIns="19050" rIns="38100" bIns="19050" anchor="ctr" anchorCtr="0">
                  <a:spAutoFit/>
                </a:bodyPr>
                <a:lstStyle/>
                <a:p>
                  <a:pPr algn="ctr">
                    <a:defRPr lang="en-US" sz="600" b="1" i="0" u="none" strike="noStrike" kern="1200" baseline="0">
                      <a:solidFill>
                        <a:schemeClr val="bg1">
                          <a:lumMod val="65000"/>
                        </a:schemeClr>
                      </a:solidFill>
                      <a:latin typeface="Arial" panose="020B0604020202020204" pitchFamily="34" charset="0"/>
                      <a:ea typeface="+mn-ea"/>
                      <a:cs typeface="Arial" panose="020B0604020202020204" pitchFamily="34" charset="0"/>
                    </a:defRPr>
                  </a:pPr>
                  <a:endParaRPr lang="de-DE"/>
                </a:p>
              </c:txPr>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3D-3FBB-4430-86E4-F94F1CB68D5C}"/>
                </c:ext>
              </c:extLst>
            </c:dLbl>
            <c:dLbl>
              <c:idx val="27"/>
              <c:tx>
                <c:rich>
                  <a:bodyPr/>
                  <a:lstStyle/>
                  <a:p>
                    <a:fld id="{3D467A3D-ED22-4331-B010-D14A9D2973B7}" type="CELLRANGE">
                      <a:rPr lang="en-US"/>
                      <a:pPr/>
                      <a:t>[CELLRANGE]</a:t>
                    </a:fld>
                    <a:endParaRPr lang="en-US"/>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3E-3FBB-4430-86E4-F94F1CB68D5C}"/>
                </c:ext>
              </c:extLst>
            </c:dLbl>
            <c:numFmt formatCode="General" sourceLinked="0"/>
            <c:spPr>
              <a:noFill/>
              <a:ln w="3175">
                <a:noFill/>
              </a:ln>
              <a:effectLst/>
            </c:spPr>
            <c:txPr>
              <a:bodyPr rot="0" spcFirstLastPara="1" vertOverflow="ellipsis" vert="horz" wrap="square" lIns="38100" tIns="19050" rIns="38100" bIns="19050" anchor="ctr" anchorCtr="1">
                <a:spAutoFit/>
              </a:bodyPr>
              <a:lstStyle/>
              <a:p>
                <a:pPr>
                  <a:defRPr sz="800" b="1" i="0" u="none" strike="noStrike" kern="1200" baseline="0">
                    <a:solidFill>
                      <a:schemeClr val="tx1"/>
                    </a:solidFill>
                    <a:latin typeface="Arial" panose="020B0604020202020204" pitchFamily="34" charset="0"/>
                    <a:ea typeface="+mn-ea"/>
                    <a:cs typeface="Arial" panose="020B0604020202020204" pitchFamily="34" charset="0"/>
                  </a:defRPr>
                </a:pPr>
                <a:endParaRPr lang="de-DE"/>
              </a:p>
            </c:txPr>
            <c:dLblPos val="ctr"/>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0"/>
              </c:ext>
            </c:extLst>
          </c:dLbls>
          <c:xVal>
            <c:numRef>
              <c:f>Tabelle1!$C$2:$C$29</c:f>
              <c:numCache>
                <c:formatCode>General</c:formatCode>
                <c:ptCount val="28"/>
                <c:pt idx="0">
                  <c:v>57.248310038111285</c:v>
                </c:pt>
                <c:pt idx="1">
                  <c:v>55.509282329852788</c:v>
                </c:pt>
                <c:pt idx="2">
                  <c:v>48.223633674354481</c:v>
                </c:pt>
                <c:pt idx="3">
                  <c:v>48.154784304232344</c:v>
                </c:pt>
                <c:pt idx="4">
                  <c:v>56.703036594366388</c:v>
                </c:pt>
                <c:pt idx="5">
                  <c:v>55.374262136733201</c:v>
                </c:pt>
                <c:pt idx="6">
                  <c:v>55.483742226727998</c:v>
                </c:pt>
                <c:pt idx="7">
                  <c:v>53.213364218179095</c:v>
                </c:pt>
                <c:pt idx="8">
                  <c:v>57.055782593888523</c:v>
                </c:pt>
                <c:pt idx="9">
                  <c:v>58.382668789069442</c:v>
                </c:pt>
                <c:pt idx="10">
                  <c:v>44.486417026124563</c:v>
                </c:pt>
                <c:pt idx="11">
                  <c:v>39.576671932445592</c:v>
                </c:pt>
                <c:pt idx="12">
                  <c:v>64.3945257689833</c:v>
                </c:pt>
                <c:pt idx="13">
                  <c:v>58.604447275525636</c:v>
                </c:pt>
                <c:pt idx="14">
                  <c:v>78.691650222212871</c:v>
                </c:pt>
                <c:pt idx="15">
                  <c:v>75.120110919875316</c:v>
                </c:pt>
                <c:pt idx="16">
                  <c:v>74.580517856353069</c:v>
                </c:pt>
                <c:pt idx="17">
                  <c:v>72.983054874916292</c:v>
                </c:pt>
                <c:pt idx="18">
                  <c:v>70.344753388272409</c:v>
                </c:pt>
                <c:pt idx="19">
                  <c:v>72.430935995408632</c:v>
                </c:pt>
                <c:pt idx="20">
                  <c:v>67.666065561006675</c:v>
                </c:pt>
                <c:pt idx="21">
                  <c:v>61.028419723414416</c:v>
                </c:pt>
                <c:pt idx="22">
                  <c:v>64.426491611969269</c:v>
                </c:pt>
                <c:pt idx="23">
                  <c:v>58.973106680688232</c:v>
                </c:pt>
                <c:pt idx="24">
                  <c:v>49.022501981614759</c:v>
                </c:pt>
                <c:pt idx="25">
                  <c:v>46.683092215574547</c:v>
                </c:pt>
                <c:pt idx="26">
                  <c:v>70.617650831053368</c:v>
                </c:pt>
                <c:pt idx="27">
                  <c:v>64.492331484544266</c:v>
                </c:pt>
              </c:numCache>
            </c:numRef>
          </c:xVal>
          <c:yVal>
            <c:numRef>
              <c:f>Tabelle1!$D$2:$D$29</c:f>
              <c:numCache>
                <c:formatCode>General</c:formatCode>
                <c:ptCount val="28"/>
                <c:pt idx="0">
                  <c:v>2.6711996114618743E-2</c:v>
                </c:pt>
                <c:pt idx="1">
                  <c:v>2.8399999999999998E-2</c:v>
                </c:pt>
                <c:pt idx="2">
                  <c:v>2.7683341427877609E-2</c:v>
                </c:pt>
                <c:pt idx="3">
                  <c:v>3.1200000000000002E-2</c:v>
                </c:pt>
                <c:pt idx="4">
                  <c:v>2.1369596891694993E-2</c:v>
                </c:pt>
                <c:pt idx="5">
                  <c:v>2.7799999999999998E-2</c:v>
                </c:pt>
                <c:pt idx="6">
                  <c:v>2.2826614861583293E-2</c:v>
                </c:pt>
                <c:pt idx="7">
                  <c:v>2.7799999999999998E-2</c:v>
                </c:pt>
                <c:pt idx="8">
                  <c:v>2.7683341427877609E-2</c:v>
                </c:pt>
                <c:pt idx="9">
                  <c:v>2.7799999999999998E-2</c:v>
                </c:pt>
                <c:pt idx="10">
                  <c:v>2.9140359397765901E-2</c:v>
                </c:pt>
                <c:pt idx="11">
                  <c:v>2.8399999999999998E-2</c:v>
                </c:pt>
                <c:pt idx="12">
                  <c:v>2.865468674113647E-2</c:v>
                </c:pt>
                <c:pt idx="13">
                  <c:v>3.1699999999999999E-2</c:v>
                </c:pt>
                <c:pt idx="14">
                  <c:v>1.8941233608547839E-2</c:v>
                </c:pt>
                <c:pt idx="15">
                  <c:v>2.1700000000000001E-2</c:v>
                </c:pt>
                <c:pt idx="16">
                  <c:v>1.5055852355512383E-2</c:v>
                </c:pt>
                <c:pt idx="17">
                  <c:v>2.3399999999999997E-2</c:v>
                </c:pt>
                <c:pt idx="18">
                  <c:v>1.6512870325400681E-2</c:v>
                </c:pt>
                <c:pt idx="19">
                  <c:v>1.67E-2</c:v>
                </c:pt>
                <c:pt idx="20">
                  <c:v>2.5254978144730447E-2</c:v>
                </c:pt>
                <c:pt idx="21">
                  <c:v>2.8999999999999998E-2</c:v>
                </c:pt>
                <c:pt idx="22">
                  <c:v>2.7197668771248178E-2</c:v>
                </c:pt>
                <c:pt idx="23">
                  <c:v>3.4000000000000002E-2</c:v>
                </c:pt>
                <c:pt idx="24">
                  <c:v>2.8169014084507043E-2</c:v>
                </c:pt>
                <c:pt idx="25">
                  <c:v>2.9500000000000002E-2</c:v>
                </c:pt>
                <c:pt idx="26">
                  <c:v>2.4769305488101016E-2</c:v>
                </c:pt>
                <c:pt idx="27">
                  <c:v>2.5600000000000001E-2</c:v>
                </c:pt>
              </c:numCache>
            </c:numRef>
          </c:yVal>
          <c:smooth val="0"/>
          <c:extLst>
            <c:ext xmlns:c15="http://schemas.microsoft.com/office/drawing/2012/chart" uri="{02D57815-91ED-43cb-92C2-25804820EDAC}">
              <c15:datalabelsRange>
                <c15:f>Tabelle1!$J$2:$J$29</c15:f>
                <c15:dlblRangeCache>
                  <c:ptCount val="28"/>
                  <c:pt idx="0">
                    <c:v>1</c:v>
                  </c:pt>
                  <c:pt idx="1">
                    <c:v>1</c:v>
                  </c:pt>
                  <c:pt idx="2">
                    <c:v>2</c:v>
                  </c:pt>
                  <c:pt idx="3">
                    <c:v>2</c:v>
                  </c:pt>
                  <c:pt idx="4">
                    <c:v>3</c:v>
                  </c:pt>
                  <c:pt idx="5">
                    <c:v>3</c:v>
                  </c:pt>
                  <c:pt idx="6">
                    <c:v>4</c:v>
                  </c:pt>
                  <c:pt idx="7">
                    <c:v>4</c:v>
                  </c:pt>
                  <c:pt idx="8">
                    <c:v>5</c:v>
                  </c:pt>
                  <c:pt idx="9">
                    <c:v>5</c:v>
                  </c:pt>
                  <c:pt idx="10">
                    <c:v>6</c:v>
                  </c:pt>
                  <c:pt idx="11">
                    <c:v>6</c:v>
                  </c:pt>
                  <c:pt idx="12">
                    <c:v>7</c:v>
                  </c:pt>
                  <c:pt idx="13">
                    <c:v>7</c:v>
                  </c:pt>
                  <c:pt idx="14">
                    <c:v>8</c:v>
                  </c:pt>
                  <c:pt idx="15">
                    <c:v>8</c:v>
                  </c:pt>
                  <c:pt idx="16">
                    <c:v>9</c:v>
                  </c:pt>
                  <c:pt idx="17">
                    <c:v>9</c:v>
                  </c:pt>
                  <c:pt idx="18">
                    <c:v>10</c:v>
                  </c:pt>
                  <c:pt idx="19">
                    <c:v>10</c:v>
                  </c:pt>
                  <c:pt idx="20">
                    <c:v>11</c:v>
                  </c:pt>
                  <c:pt idx="21">
                    <c:v>11</c:v>
                  </c:pt>
                  <c:pt idx="22">
                    <c:v>12</c:v>
                  </c:pt>
                  <c:pt idx="23">
                    <c:v>12</c:v>
                  </c:pt>
                  <c:pt idx="24">
                    <c:v>13</c:v>
                  </c:pt>
                  <c:pt idx="25">
                    <c:v>13</c:v>
                  </c:pt>
                  <c:pt idx="26">
                    <c:v>14</c:v>
                  </c:pt>
                  <c:pt idx="27">
                    <c:v>14</c:v>
                  </c:pt>
                </c15:dlblRangeCache>
              </c15:datalabelsRange>
            </c:ext>
            <c:ext xmlns:c16="http://schemas.microsoft.com/office/drawing/2014/chart" uri="{C3380CC4-5D6E-409C-BE32-E72D297353CC}">
              <c16:uniqueId val="{0000003C-3FBB-4430-86E4-F94F1CB68D5C}"/>
            </c:ext>
          </c:extLst>
        </c:ser>
        <c:dLbls>
          <c:showLegendKey val="0"/>
          <c:showVal val="0"/>
          <c:showCatName val="0"/>
          <c:showSerName val="0"/>
          <c:showPercent val="0"/>
          <c:showBubbleSize val="0"/>
        </c:dLbls>
        <c:axId val="1275041040"/>
        <c:axId val="1275039600"/>
      </c:scatterChart>
      <c:dateAx>
        <c:axId val="1204956336"/>
        <c:scaling>
          <c:orientation val="minMax"/>
        </c:scaling>
        <c:delete val="1"/>
        <c:axPos val="b"/>
        <c:numFmt formatCode="General" sourceLinked="1"/>
        <c:majorTickMark val="out"/>
        <c:minorTickMark val="none"/>
        <c:tickLblPos val="nextTo"/>
        <c:crossAx val="1204962576"/>
        <c:crosses val="autoZero"/>
        <c:auto val="0"/>
        <c:lblOffset val="100"/>
        <c:baseTimeUnit val="days"/>
      </c:dateAx>
      <c:valAx>
        <c:axId val="1204962576"/>
        <c:scaling>
          <c:orientation val="minMax"/>
          <c:max val="4.0000000000000008E-2"/>
          <c:min val="1.0000000000000002E-2"/>
        </c:scaling>
        <c:delete val="0"/>
        <c:axPos val="l"/>
        <c:majorGridlines>
          <c:spPr>
            <a:ln w="9525" cap="flat" cmpd="sng" algn="ctr">
              <a:solidFill>
                <a:schemeClr val="tx1">
                  <a:lumMod val="15000"/>
                  <a:lumOff val="85000"/>
                </a:schemeClr>
              </a:solidFill>
              <a:round/>
            </a:ln>
            <a:effectLst/>
          </c:spPr>
        </c:majorGridlines>
        <c:numFmt formatCode="0.0%" sourceLinked="0"/>
        <c:majorTickMark val="none"/>
        <c:minorTickMark val="none"/>
        <c:tickLblPos val="nextTo"/>
        <c:spPr>
          <a:noFill/>
          <a:ln>
            <a:noFill/>
          </a:ln>
          <a:effectLst/>
        </c:spPr>
        <c:txPr>
          <a:bodyPr rot="-60000000" spcFirstLastPara="1" vertOverflow="ellipsis" vert="horz" wrap="square" anchor="ctr" anchorCtr="1"/>
          <a:lstStyle/>
          <a:p>
            <a:pPr>
              <a:defRPr sz="800" b="0" i="0" u="none" strike="noStrike" kern="1200" baseline="0">
                <a:solidFill>
                  <a:schemeClr val="tx1"/>
                </a:solidFill>
                <a:latin typeface="+mn-lt"/>
                <a:ea typeface="+mn-ea"/>
                <a:cs typeface="+mn-cs"/>
              </a:defRPr>
            </a:pPr>
            <a:endParaRPr lang="de-DE"/>
          </a:p>
        </c:txPr>
        <c:crossAx val="1204956336"/>
        <c:crosses val="autoZero"/>
        <c:crossBetween val="between"/>
      </c:valAx>
      <c:valAx>
        <c:axId val="1275039600"/>
        <c:scaling>
          <c:orientation val="minMax"/>
          <c:max val="4"/>
          <c:min val="0"/>
        </c:scaling>
        <c:delete val="1"/>
        <c:axPos val="r"/>
        <c:numFmt formatCode="General" sourceLinked="1"/>
        <c:majorTickMark val="out"/>
        <c:minorTickMark val="none"/>
        <c:tickLblPos val="nextTo"/>
        <c:crossAx val="1275041040"/>
        <c:crosses val="max"/>
        <c:crossBetween val="midCat"/>
      </c:valAx>
      <c:valAx>
        <c:axId val="1275041040"/>
        <c:scaling>
          <c:orientation val="minMax"/>
          <c:max val="80"/>
          <c:min val="25"/>
        </c:scaling>
        <c:delete val="0"/>
        <c:axPos val="t"/>
        <c:majorGridlines>
          <c:spPr>
            <a:ln w="9525" cap="flat" cmpd="sng" algn="ctr">
              <a:solidFill>
                <a:schemeClr val="tx1">
                  <a:lumMod val="15000"/>
                  <a:lumOff val="85000"/>
                </a:schemeClr>
              </a:solidFill>
              <a:round/>
            </a:ln>
            <a:effectLst/>
          </c:spPr>
        </c:majorGridlines>
        <c:numFmt formatCode="#,##0" sourceLinked="0"/>
        <c:majorTickMark val="out"/>
        <c:minorTickMark val="none"/>
        <c:tickLblPos val="low"/>
        <c:spPr>
          <a:noFill/>
          <a:ln>
            <a:noFill/>
          </a:ln>
          <a:effectLst/>
        </c:spPr>
        <c:txPr>
          <a:bodyPr rot="-60000000" spcFirstLastPara="1" vertOverflow="ellipsis" vert="horz" wrap="square" anchor="ctr" anchorCtr="1"/>
          <a:lstStyle/>
          <a:p>
            <a:pPr>
              <a:defRPr sz="800" b="0" i="0" u="none" strike="noStrike" kern="1200" baseline="0">
                <a:solidFill>
                  <a:schemeClr val="tx1"/>
                </a:solidFill>
                <a:latin typeface="+mn-lt"/>
                <a:ea typeface="+mn-ea"/>
                <a:cs typeface="+mn-cs"/>
              </a:defRPr>
            </a:pPr>
            <a:endParaRPr lang="de-DE"/>
          </a:p>
        </c:txPr>
        <c:crossAx val="1275039600"/>
        <c:crosses val="max"/>
        <c:crossBetween val="midCat"/>
        <c:majorUnit val="25"/>
        <c:minorUnit val="5"/>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de-DE"/>
    </a:p>
  </c:txPr>
  <c:externalData r:id="rId3">
    <c:autoUpdate val="0"/>
  </c:externalData>
</c:chartSpace>
</file>

<file path=ppt/charts/chart3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areaChart>
        <c:grouping val="stacked"/>
        <c:varyColors val="0"/>
        <c:ser>
          <c:idx val="3"/>
          <c:order val="1"/>
          <c:tx>
            <c:strRef>
              <c:f>Tabelle1!$E$1</c:f>
              <c:strCache>
                <c:ptCount val="1"/>
                <c:pt idx="0">
                  <c:v>unten</c:v>
                </c:pt>
              </c:strCache>
            </c:strRef>
          </c:tx>
          <c:spPr>
            <a:solidFill>
              <a:schemeClr val="accent4"/>
            </a:solidFill>
            <a:ln>
              <a:noFill/>
            </a:ln>
            <a:effectLst/>
          </c:spPr>
          <c:cat>
            <c:numRef>
              <c:f>Tabelle1!$A$2:$A$29</c:f>
              <c:numCache>
                <c:formatCode>General</c:formatCode>
                <c:ptCount val="28"/>
                <c:pt idx="0">
                  <c:v>0</c:v>
                </c:pt>
                <c:pt idx="1">
                  <c:v>560</c:v>
                </c:pt>
                <c:pt idx="2">
                  <c:v>560</c:v>
                </c:pt>
                <c:pt idx="3">
                  <c:v>1000</c:v>
                </c:pt>
              </c:numCache>
            </c:numRef>
          </c:cat>
          <c:val>
            <c:numRef>
              <c:f>Tabelle1!$E$2:$E$29</c:f>
              <c:numCache>
                <c:formatCode>General</c:formatCode>
                <c:ptCount val="28"/>
                <c:pt idx="0">
                  <c:v>5.0000000000000001E-3</c:v>
                </c:pt>
                <c:pt idx="1">
                  <c:v>5.0000000000000001E-3</c:v>
                </c:pt>
                <c:pt idx="2">
                  <c:v>5.0000000000000001E-3</c:v>
                </c:pt>
                <c:pt idx="3">
                  <c:v>5.0000000000000001E-3</c:v>
                </c:pt>
              </c:numCache>
            </c:numRef>
          </c:val>
          <c:extLst>
            <c:ext xmlns:c16="http://schemas.microsoft.com/office/drawing/2014/chart" uri="{C3380CC4-5D6E-409C-BE32-E72D297353CC}">
              <c16:uniqueId val="{00000000-06CA-4C05-8703-5820B8701B92}"/>
            </c:ext>
          </c:extLst>
        </c:ser>
        <c:ser>
          <c:idx val="4"/>
          <c:order val="2"/>
          <c:tx>
            <c:strRef>
              <c:f>Tabelle1!$F$1</c:f>
              <c:strCache>
                <c:ptCount val="1"/>
                <c:pt idx="0">
                  <c:v>links unten</c:v>
                </c:pt>
              </c:strCache>
            </c:strRef>
          </c:tx>
          <c:spPr>
            <a:solidFill>
              <a:srgbClr val="FFEECC"/>
            </a:solidFill>
            <a:ln w="12700">
              <a:noFill/>
            </a:ln>
            <a:effectLst/>
          </c:spPr>
          <c:cat>
            <c:numRef>
              <c:f>Tabelle1!$A$2:$A$29</c:f>
              <c:numCache>
                <c:formatCode>General</c:formatCode>
                <c:ptCount val="28"/>
                <c:pt idx="0">
                  <c:v>0</c:v>
                </c:pt>
                <c:pt idx="1">
                  <c:v>560</c:v>
                </c:pt>
                <c:pt idx="2">
                  <c:v>560</c:v>
                </c:pt>
                <c:pt idx="3">
                  <c:v>1000</c:v>
                </c:pt>
              </c:numCache>
            </c:numRef>
          </c:cat>
          <c:val>
            <c:numRef>
              <c:f>Tabelle1!$F$2:$F$29</c:f>
              <c:numCache>
                <c:formatCode>General</c:formatCode>
                <c:ptCount val="28"/>
                <c:pt idx="0">
                  <c:v>7.8000000000000005E-3</c:v>
                </c:pt>
                <c:pt idx="1">
                  <c:v>7.8000000000000005E-3</c:v>
                </c:pt>
                <c:pt idx="2">
                  <c:v>0</c:v>
                </c:pt>
                <c:pt idx="3">
                  <c:v>0</c:v>
                </c:pt>
              </c:numCache>
            </c:numRef>
          </c:val>
          <c:extLst>
            <c:ext xmlns:c16="http://schemas.microsoft.com/office/drawing/2014/chart" uri="{C3380CC4-5D6E-409C-BE32-E72D297353CC}">
              <c16:uniqueId val="{00000001-06CA-4C05-8703-5820B8701B92}"/>
            </c:ext>
          </c:extLst>
        </c:ser>
        <c:ser>
          <c:idx val="5"/>
          <c:order val="3"/>
          <c:tx>
            <c:strRef>
              <c:f>Tabelle1!$G$1</c:f>
              <c:strCache>
                <c:ptCount val="1"/>
                <c:pt idx="0">
                  <c:v>rechts unten</c:v>
                </c:pt>
              </c:strCache>
            </c:strRef>
          </c:tx>
          <c:spPr>
            <a:solidFill>
              <a:srgbClr val="EDFFC0"/>
            </a:solidFill>
            <a:ln w="12700">
              <a:noFill/>
            </a:ln>
            <a:effectLst/>
          </c:spPr>
          <c:cat>
            <c:numRef>
              <c:f>Tabelle1!$A$2:$A$29</c:f>
              <c:numCache>
                <c:formatCode>General</c:formatCode>
                <c:ptCount val="28"/>
                <c:pt idx="0">
                  <c:v>0</c:v>
                </c:pt>
                <c:pt idx="1">
                  <c:v>560</c:v>
                </c:pt>
                <c:pt idx="2">
                  <c:v>560</c:v>
                </c:pt>
                <c:pt idx="3">
                  <c:v>1000</c:v>
                </c:pt>
              </c:numCache>
            </c:numRef>
          </c:cat>
          <c:val>
            <c:numRef>
              <c:f>Tabelle1!$G$2:$G$29</c:f>
              <c:numCache>
                <c:formatCode>General</c:formatCode>
                <c:ptCount val="28"/>
                <c:pt idx="0">
                  <c:v>0</c:v>
                </c:pt>
                <c:pt idx="1">
                  <c:v>0</c:v>
                </c:pt>
                <c:pt idx="2">
                  <c:v>7.8000000000000005E-3</c:v>
                </c:pt>
                <c:pt idx="3">
                  <c:v>7.8000000000000005E-3</c:v>
                </c:pt>
              </c:numCache>
            </c:numRef>
          </c:val>
          <c:extLst>
            <c:ext xmlns:c16="http://schemas.microsoft.com/office/drawing/2014/chart" uri="{C3380CC4-5D6E-409C-BE32-E72D297353CC}">
              <c16:uniqueId val="{00000002-06CA-4C05-8703-5820B8701B92}"/>
            </c:ext>
          </c:extLst>
        </c:ser>
        <c:ser>
          <c:idx val="6"/>
          <c:order val="4"/>
          <c:tx>
            <c:strRef>
              <c:f>Tabelle1!$H$1</c:f>
              <c:strCache>
                <c:ptCount val="1"/>
                <c:pt idx="0">
                  <c:v>links oben</c:v>
                </c:pt>
              </c:strCache>
            </c:strRef>
          </c:tx>
          <c:spPr>
            <a:solidFill>
              <a:srgbClr val="FFCD66"/>
            </a:solidFill>
            <a:ln w="12700">
              <a:noFill/>
            </a:ln>
            <a:effectLst/>
          </c:spPr>
          <c:cat>
            <c:numRef>
              <c:f>Tabelle1!$A$2:$A$29</c:f>
              <c:numCache>
                <c:formatCode>General</c:formatCode>
                <c:ptCount val="28"/>
                <c:pt idx="0">
                  <c:v>0</c:v>
                </c:pt>
                <c:pt idx="1">
                  <c:v>560</c:v>
                </c:pt>
                <c:pt idx="2">
                  <c:v>560</c:v>
                </c:pt>
                <c:pt idx="3">
                  <c:v>1000</c:v>
                </c:pt>
              </c:numCache>
            </c:numRef>
          </c:cat>
          <c:val>
            <c:numRef>
              <c:f>Tabelle1!$H$2:$H$29</c:f>
              <c:numCache>
                <c:formatCode>General</c:formatCode>
                <c:ptCount val="28"/>
                <c:pt idx="0">
                  <c:v>1.2200000000000001E-2</c:v>
                </c:pt>
                <c:pt idx="1">
                  <c:v>1.2200000000000001E-2</c:v>
                </c:pt>
                <c:pt idx="2">
                  <c:v>0</c:v>
                </c:pt>
                <c:pt idx="3">
                  <c:v>0</c:v>
                </c:pt>
              </c:numCache>
            </c:numRef>
          </c:val>
          <c:extLst>
            <c:ext xmlns:c16="http://schemas.microsoft.com/office/drawing/2014/chart" uri="{C3380CC4-5D6E-409C-BE32-E72D297353CC}">
              <c16:uniqueId val="{00000003-06CA-4C05-8703-5820B8701B92}"/>
            </c:ext>
          </c:extLst>
        </c:ser>
        <c:ser>
          <c:idx val="7"/>
          <c:order val="5"/>
          <c:tx>
            <c:strRef>
              <c:f>Tabelle1!$I$1</c:f>
              <c:strCache>
                <c:ptCount val="1"/>
                <c:pt idx="0">
                  <c:v>rechts oben</c:v>
                </c:pt>
              </c:strCache>
            </c:strRef>
          </c:tx>
          <c:spPr>
            <a:solidFill>
              <a:srgbClr val="C9FF42"/>
            </a:solidFill>
            <a:ln w="12700">
              <a:noFill/>
            </a:ln>
            <a:effectLst/>
          </c:spPr>
          <c:cat>
            <c:numRef>
              <c:f>Tabelle1!$A$2:$A$29</c:f>
              <c:numCache>
                <c:formatCode>General</c:formatCode>
                <c:ptCount val="28"/>
                <c:pt idx="0">
                  <c:v>0</c:v>
                </c:pt>
                <c:pt idx="1">
                  <c:v>560</c:v>
                </c:pt>
                <c:pt idx="2">
                  <c:v>560</c:v>
                </c:pt>
                <c:pt idx="3">
                  <c:v>1000</c:v>
                </c:pt>
              </c:numCache>
            </c:numRef>
          </c:cat>
          <c:val>
            <c:numRef>
              <c:f>Tabelle1!$I$2:$I$29</c:f>
              <c:numCache>
                <c:formatCode>General</c:formatCode>
                <c:ptCount val="28"/>
                <c:pt idx="0">
                  <c:v>0</c:v>
                </c:pt>
                <c:pt idx="1">
                  <c:v>0</c:v>
                </c:pt>
                <c:pt idx="2">
                  <c:v>1.2200000000000001E-2</c:v>
                </c:pt>
                <c:pt idx="3">
                  <c:v>1.2200000000000001E-2</c:v>
                </c:pt>
              </c:numCache>
            </c:numRef>
          </c:val>
          <c:extLst>
            <c:ext xmlns:c16="http://schemas.microsoft.com/office/drawing/2014/chart" uri="{C3380CC4-5D6E-409C-BE32-E72D297353CC}">
              <c16:uniqueId val="{00000004-06CA-4C05-8703-5820B8701B92}"/>
            </c:ext>
          </c:extLst>
        </c:ser>
        <c:ser>
          <c:idx val="0"/>
          <c:order val="6"/>
          <c:tx>
            <c:strRef>
              <c:f>Tabelle1!#REF!</c:f>
              <c:strCache>
                <c:ptCount val="1"/>
                <c:pt idx="0">
                  <c:v>#REF!</c:v>
                </c:pt>
              </c:strCache>
            </c:strRef>
          </c:tx>
          <c:spPr>
            <a:solidFill>
              <a:schemeClr val="accent1"/>
            </a:solidFill>
            <a:ln w="25400">
              <a:noFill/>
            </a:ln>
            <a:effectLst/>
          </c:spPr>
          <c:cat>
            <c:numRef>
              <c:f>Tabelle1!$A$2:$A$29</c:f>
              <c:numCache>
                <c:formatCode>General</c:formatCode>
                <c:ptCount val="28"/>
                <c:pt idx="0">
                  <c:v>0</c:v>
                </c:pt>
                <c:pt idx="1">
                  <c:v>560</c:v>
                </c:pt>
                <c:pt idx="2">
                  <c:v>560</c:v>
                </c:pt>
                <c:pt idx="3">
                  <c:v>1000</c:v>
                </c:pt>
              </c:numCache>
            </c:numRef>
          </c:cat>
          <c:val>
            <c:numRef>
              <c:f>Tabelle1!#REF!</c:f>
              <c:numCache>
                <c:formatCode>General</c:formatCode>
                <c:ptCount val="1"/>
                <c:pt idx="0">
                  <c:v>1</c:v>
                </c:pt>
              </c:numCache>
            </c:numRef>
          </c:val>
          <c:extLst>
            <c:ext xmlns:c16="http://schemas.microsoft.com/office/drawing/2014/chart" uri="{C3380CC4-5D6E-409C-BE32-E72D297353CC}">
              <c16:uniqueId val="{00000005-06CA-4C05-8703-5820B8701B92}"/>
            </c:ext>
          </c:extLst>
        </c:ser>
        <c:ser>
          <c:idx val="1"/>
          <c:order val="7"/>
          <c:tx>
            <c:strRef>
              <c:f>Tabelle1!#REF!</c:f>
              <c:strCache>
                <c:ptCount val="1"/>
                <c:pt idx="0">
                  <c:v>#REF!</c:v>
                </c:pt>
              </c:strCache>
            </c:strRef>
          </c:tx>
          <c:spPr>
            <a:solidFill>
              <a:schemeClr val="accent2"/>
            </a:solidFill>
            <a:ln w="25400">
              <a:noFill/>
            </a:ln>
            <a:effectLst/>
          </c:spPr>
          <c:cat>
            <c:numRef>
              <c:f>Tabelle1!$A$2:$A$29</c:f>
              <c:numCache>
                <c:formatCode>General</c:formatCode>
                <c:ptCount val="28"/>
                <c:pt idx="0">
                  <c:v>0</c:v>
                </c:pt>
                <c:pt idx="1">
                  <c:v>560</c:v>
                </c:pt>
                <c:pt idx="2">
                  <c:v>560</c:v>
                </c:pt>
                <c:pt idx="3">
                  <c:v>1000</c:v>
                </c:pt>
              </c:numCache>
            </c:numRef>
          </c:cat>
          <c:val>
            <c:numRef>
              <c:f>Tabelle1!#REF!</c:f>
              <c:numCache>
                <c:formatCode>General</c:formatCode>
                <c:ptCount val="1"/>
                <c:pt idx="0">
                  <c:v>1</c:v>
                </c:pt>
              </c:numCache>
            </c:numRef>
          </c:val>
          <c:extLst>
            <c:ext xmlns:c16="http://schemas.microsoft.com/office/drawing/2014/chart" uri="{C3380CC4-5D6E-409C-BE32-E72D297353CC}">
              <c16:uniqueId val="{00000006-06CA-4C05-8703-5820B8701B92}"/>
            </c:ext>
          </c:extLst>
        </c:ser>
        <c:ser>
          <c:idx val="8"/>
          <c:order val="8"/>
          <c:tx>
            <c:strRef>
              <c:f>Tabelle1!#REF!</c:f>
              <c:strCache>
                <c:ptCount val="1"/>
                <c:pt idx="0">
                  <c:v>#REF!</c:v>
                </c:pt>
              </c:strCache>
            </c:strRef>
          </c:tx>
          <c:spPr>
            <a:solidFill>
              <a:schemeClr val="accent3">
                <a:lumMod val="60000"/>
              </a:schemeClr>
            </a:solidFill>
            <a:ln w="25400">
              <a:noFill/>
            </a:ln>
            <a:effectLst/>
          </c:spPr>
          <c:cat>
            <c:numRef>
              <c:f>Tabelle1!$A$2:$A$29</c:f>
              <c:numCache>
                <c:formatCode>General</c:formatCode>
                <c:ptCount val="28"/>
                <c:pt idx="0">
                  <c:v>0</c:v>
                </c:pt>
                <c:pt idx="1">
                  <c:v>560</c:v>
                </c:pt>
                <c:pt idx="2">
                  <c:v>560</c:v>
                </c:pt>
                <c:pt idx="3">
                  <c:v>1000</c:v>
                </c:pt>
              </c:numCache>
            </c:numRef>
          </c:cat>
          <c:val>
            <c:numRef>
              <c:f>Tabelle1!#REF!</c:f>
              <c:numCache>
                <c:formatCode>General</c:formatCode>
                <c:ptCount val="1"/>
                <c:pt idx="0">
                  <c:v>1</c:v>
                </c:pt>
              </c:numCache>
            </c:numRef>
          </c:val>
          <c:extLst>
            <c:ext xmlns:c16="http://schemas.microsoft.com/office/drawing/2014/chart" uri="{C3380CC4-5D6E-409C-BE32-E72D297353CC}">
              <c16:uniqueId val="{00000007-06CA-4C05-8703-5820B8701B92}"/>
            </c:ext>
          </c:extLst>
        </c:ser>
        <c:ser>
          <c:idx val="9"/>
          <c:order val="9"/>
          <c:tx>
            <c:strRef>
              <c:f>Tabelle1!#REF!</c:f>
              <c:strCache>
                <c:ptCount val="1"/>
                <c:pt idx="0">
                  <c:v>#REF!</c:v>
                </c:pt>
              </c:strCache>
            </c:strRef>
          </c:tx>
          <c:spPr>
            <a:solidFill>
              <a:schemeClr val="accent4">
                <a:lumMod val="60000"/>
              </a:schemeClr>
            </a:solidFill>
            <a:ln w="25400">
              <a:noFill/>
            </a:ln>
            <a:effectLst/>
          </c:spPr>
          <c:cat>
            <c:numRef>
              <c:f>Tabelle1!$A$2:$A$29</c:f>
              <c:numCache>
                <c:formatCode>General</c:formatCode>
                <c:ptCount val="28"/>
                <c:pt idx="0">
                  <c:v>0</c:v>
                </c:pt>
                <c:pt idx="1">
                  <c:v>560</c:v>
                </c:pt>
                <c:pt idx="2">
                  <c:v>560</c:v>
                </c:pt>
                <c:pt idx="3">
                  <c:v>1000</c:v>
                </c:pt>
              </c:numCache>
            </c:numRef>
          </c:cat>
          <c:val>
            <c:numRef>
              <c:f>Tabelle1!#REF!</c:f>
              <c:numCache>
                <c:formatCode>General</c:formatCode>
                <c:ptCount val="1"/>
                <c:pt idx="0">
                  <c:v>1</c:v>
                </c:pt>
              </c:numCache>
            </c:numRef>
          </c:val>
          <c:extLst>
            <c:ext xmlns:c16="http://schemas.microsoft.com/office/drawing/2014/chart" uri="{C3380CC4-5D6E-409C-BE32-E72D297353CC}">
              <c16:uniqueId val="{00000008-06CA-4C05-8703-5820B8701B92}"/>
            </c:ext>
          </c:extLst>
        </c:ser>
        <c:ser>
          <c:idx val="10"/>
          <c:order val="10"/>
          <c:tx>
            <c:strRef>
              <c:f>Tabelle1!#REF!</c:f>
              <c:strCache>
                <c:ptCount val="1"/>
                <c:pt idx="0">
                  <c:v>#REF!</c:v>
                </c:pt>
              </c:strCache>
            </c:strRef>
          </c:tx>
          <c:spPr>
            <a:solidFill>
              <a:schemeClr val="accent5">
                <a:lumMod val="60000"/>
              </a:schemeClr>
            </a:solidFill>
            <a:ln w="25400">
              <a:noFill/>
            </a:ln>
            <a:effectLst/>
          </c:spPr>
          <c:cat>
            <c:numRef>
              <c:f>Tabelle1!$A$2:$A$29</c:f>
              <c:numCache>
                <c:formatCode>General</c:formatCode>
                <c:ptCount val="28"/>
                <c:pt idx="0">
                  <c:v>0</c:v>
                </c:pt>
                <c:pt idx="1">
                  <c:v>560</c:v>
                </c:pt>
                <c:pt idx="2">
                  <c:v>560</c:v>
                </c:pt>
                <c:pt idx="3">
                  <c:v>1000</c:v>
                </c:pt>
              </c:numCache>
            </c:numRef>
          </c:cat>
          <c:val>
            <c:numRef>
              <c:f>Tabelle1!#REF!</c:f>
              <c:numCache>
                <c:formatCode>General</c:formatCode>
                <c:ptCount val="1"/>
                <c:pt idx="0">
                  <c:v>1</c:v>
                </c:pt>
              </c:numCache>
            </c:numRef>
          </c:val>
          <c:extLst>
            <c:ext xmlns:c16="http://schemas.microsoft.com/office/drawing/2014/chart" uri="{C3380CC4-5D6E-409C-BE32-E72D297353CC}">
              <c16:uniqueId val="{00000009-06CA-4C05-8703-5820B8701B92}"/>
            </c:ext>
          </c:extLst>
        </c:ser>
        <c:dLbls>
          <c:showLegendKey val="0"/>
          <c:showVal val="0"/>
          <c:showCatName val="0"/>
          <c:showSerName val="0"/>
          <c:showPercent val="0"/>
          <c:showBubbleSize val="0"/>
        </c:dLbls>
        <c:axId val="1204956336"/>
        <c:axId val="1204962576"/>
      </c:areaChart>
      <c:scatterChart>
        <c:scatterStyle val="lineMarker"/>
        <c:varyColors val="0"/>
        <c:ser>
          <c:idx val="2"/>
          <c:order val="0"/>
          <c:tx>
            <c:strRef>
              <c:f>Tabelle1!$D$1</c:f>
              <c:strCache>
                <c:ptCount val="1"/>
                <c:pt idx="0">
                  <c:v>Impact</c:v>
                </c:pt>
              </c:strCache>
            </c:strRef>
          </c:tx>
          <c:spPr>
            <a:ln w="25400" cap="rnd">
              <a:solidFill>
                <a:schemeClr val="bg1">
                  <a:lumMod val="65000"/>
                  <a:alpha val="30000"/>
                </a:schemeClr>
              </a:solidFill>
              <a:round/>
            </a:ln>
            <a:effectLst/>
          </c:spPr>
          <c:marker>
            <c:symbol val="square"/>
            <c:size val="18"/>
            <c:spPr>
              <a:noFill/>
              <a:ln w="9525">
                <a:noFill/>
              </a:ln>
              <a:effectLst/>
            </c:spPr>
          </c:marker>
          <c:dPt>
            <c:idx val="1"/>
            <c:marker>
              <c:symbol val="square"/>
              <c:size val="18"/>
              <c:spPr>
                <a:noFill/>
                <a:ln w="9525">
                  <a:noFill/>
                </a:ln>
                <a:effectLst/>
              </c:spPr>
            </c:marker>
            <c:bubble3D val="0"/>
            <c:spPr>
              <a:ln w="12700" cap="rnd">
                <a:solidFill>
                  <a:schemeClr val="bg1">
                    <a:lumMod val="65000"/>
                    <a:alpha val="30000"/>
                  </a:schemeClr>
                </a:solidFill>
                <a:round/>
              </a:ln>
              <a:effectLst/>
            </c:spPr>
            <c:extLst>
              <c:ext xmlns:c16="http://schemas.microsoft.com/office/drawing/2014/chart" uri="{C3380CC4-5D6E-409C-BE32-E72D297353CC}">
                <c16:uniqueId val="{0000000B-06CA-4C05-8703-5820B8701B92}"/>
              </c:ext>
            </c:extLst>
          </c:dPt>
          <c:dPt>
            <c:idx val="2"/>
            <c:marker>
              <c:symbol val="square"/>
              <c:size val="18"/>
              <c:spPr>
                <a:noFill/>
                <a:ln w="9525">
                  <a:noFill/>
                </a:ln>
                <a:effectLst/>
              </c:spPr>
            </c:marker>
            <c:bubble3D val="0"/>
            <c:spPr>
              <a:ln w="25400" cap="rnd">
                <a:noFill/>
                <a:round/>
              </a:ln>
              <a:effectLst/>
            </c:spPr>
            <c:extLst>
              <c:ext xmlns:c16="http://schemas.microsoft.com/office/drawing/2014/chart" uri="{C3380CC4-5D6E-409C-BE32-E72D297353CC}">
                <c16:uniqueId val="{0000000D-06CA-4C05-8703-5820B8701B92}"/>
              </c:ext>
            </c:extLst>
          </c:dPt>
          <c:dPt>
            <c:idx val="3"/>
            <c:marker>
              <c:symbol val="square"/>
              <c:size val="18"/>
              <c:spPr>
                <a:noFill/>
                <a:ln w="9525">
                  <a:noFill/>
                </a:ln>
                <a:effectLst/>
              </c:spPr>
            </c:marker>
            <c:bubble3D val="0"/>
            <c:spPr>
              <a:ln w="12700" cap="rnd">
                <a:solidFill>
                  <a:schemeClr val="bg1">
                    <a:lumMod val="65000"/>
                    <a:alpha val="30000"/>
                  </a:schemeClr>
                </a:solidFill>
                <a:round/>
              </a:ln>
              <a:effectLst/>
            </c:spPr>
            <c:extLst>
              <c:ext xmlns:c16="http://schemas.microsoft.com/office/drawing/2014/chart" uri="{C3380CC4-5D6E-409C-BE32-E72D297353CC}">
                <c16:uniqueId val="{0000000F-06CA-4C05-8703-5820B8701B92}"/>
              </c:ext>
            </c:extLst>
          </c:dPt>
          <c:dPt>
            <c:idx val="4"/>
            <c:marker>
              <c:symbol val="square"/>
              <c:size val="18"/>
              <c:spPr>
                <a:noFill/>
                <a:ln w="9525">
                  <a:noFill/>
                </a:ln>
                <a:effectLst/>
              </c:spPr>
            </c:marker>
            <c:bubble3D val="0"/>
            <c:spPr>
              <a:ln w="25400" cap="rnd">
                <a:noFill/>
                <a:round/>
              </a:ln>
              <a:effectLst/>
            </c:spPr>
            <c:extLst>
              <c:ext xmlns:c16="http://schemas.microsoft.com/office/drawing/2014/chart" uri="{C3380CC4-5D6E-409C-BE32-E72D297353CC}">
                <c16:uniqueId val="{00000011-06CA-4C05-8703-5820B8701B92}"/>
              </c:ext>
            </c:extLst>
          </c:dPt>
          <c:dPt>
            <c:idx val="5"/>
            <c:marker>
              <c:symbol val="square"/>
              <c:size val="18"/>
              <c:spPr>
                <a:noFill/>
                <a:ln w="9525">
                  <a:noFill/>
                </a:ln>
                <a:effectLst/>
              </c:spPr>
            </c:marker>
            <c:bubble3D val="0"/>
            <c:spPr>
              <a:ln w="12700" cap="rnd">
                <a:solidFill>
                  <a:schemeClr val="bg1">
                    <a:lumMod val="65000"/>
                    <a:alpha val="30000"/>
                  </a:schemeClr>
                </a:solidFill>
                <a:round/>
              </a:ln>
              <a:effectLst/>
            </c:spPr>
            <c:extLst>
              <c:ext xmlns:c16="http://schemas.microsoft.com/office/drawing/2014/chart" uri="{C3380CC4-5D6E-409C-BE32-E72D297353CC}">
                <c16:uniqueId val="{00000013-06CA-4C05-8703-5820B8701B92}"/>
              </c:ext>
            </c:extLst>
          </c:dPt>
          <c:dPt>
            <c:idx val="6"/>
            <c:marker>
              <c:symbol val="square"/>
              <c:size val="18"/>
              <c:spPr>
                <a:noFill/>
                <a:ln w="9525">
                  <a:noFill/>
                </a:ln>
                <a:effectLst/>
              </c:spPr>
            </c:marker>
            <c:bubble3D val="0"/>
            <c:spPr>
              <a:ln w="25400" cap="rnd">
                <a:noFill/>
                <a:round/>
              </a:ln>
              <a:effectLst/>
            </c:spPr>
            <c:extLst>
              <c:ext xmlns:c16="http://schemas.microsoft.com/office/drawing/2014/chart" uri="{C3380CC4-5D6E-409C-BE32-E72D297353CC}">
                <c16:uniqueId val="{00000015-06CA-4C05-8703-5820B8701B92}"/>
              </c:ext>
            </c:extLst>
          </c:dPt>
          <c:dPt>
            <c:idx val="7"/>
            <c:marker>
              <c:symbol val="square"/>
              <c:size val="18"/>
              <c:spPr>
                <a:noFill/>
                <a:ln w="9525">
                  <a:noFill/>
                </a:ln>
                <a:effectLst/>
              </c:spPr>
            </c:marker>
            <c:bubble3D val="0"/>
            <c:spPr>
              <a:ln w="12700" cap="rnd">
                <a:solidFill>
                  <a:schemeClr val="bg1">
                    <a:lumMod val="65000"/>
                    <a:alpha val="30000"/>
                  </a:schemeClr>
                </a:solidFill>
                <a:round/>
              </a:ln>
              <a:effectLst/>
            </c:spPr>
            <c:extLst>
              <c:ext xmlns:c16="http://schemas.microsoft.com/office/drawing/2014/chart" uri="{C3380CC4-5D6E-409C-BE32-E72D297353CC}">
                <c16:uniqueId val="{00000017-06CA-4C05-8703-5820B8701B92}"/>
              </c:ext>
            </c:extLst>
          </c:dPt>
          <c:dPt>
            <c:idx val="8"/>
            <c:marker>
              <c:symbol val="square"/>
              <c:size val="18"/>
              <c:spPr>
                <a:noFill/>
                <a:ln w="9525">
                  <a:noFill/>
                </a:ln>
                <a:effectLst/>
              </c:spPr>
            </c:marker>
            <c:bubble3D val="0"/>
            <c:spPr>
              <a:ln w="25400" cap="rnd">
                <a:noFill/>
                <a:round/>
              </a:ln>
              <a:effectLst/>
            </c:spPr>
            <c:extLst>
              <c:ext xmlns:c16="http://schemas.microsoft.com/office/drawing/2014/chart" uri="{C3380CC4-5D6E-409C-BE32-E72D297353CC}">
                <c16:uniqueId val="{00000019-06CA-4C05-8703-5820B8701B92}"/>
              </c:ext>
            </c:extLst>
          </c:dPt>
          <c:dPt>
            <c:idx val="9"/>
            <c:marker>
              <c:symbol val="square"/>
              <c:size val="18"/>
              <c:spPr>
                <a:noFill/>
                <a:ln w="9525">
                  <a:noFill/>
                </a:ln>
                <a:effectLst/>
              </c:spPr>
            </c:marker>
            <c:bubble3D val="0"/>
            <c:spPr>
              <a:ln w="12700" cap="rnd">
                <a:solidFill>
                  <a:schemeClr val="bg1">
                    <a:lumMod val="65000"/>
                    <a:alpha val="30000"/>
                  </a:schemeClr>
                </a:solidFill>
                <a:round/>
              </a:ln>
              <a:effectLst/>
            </c:spPr>
            <c:extLst>
              <c:ext xmlns:c16="http://schemas.microsoft.com/office/drawing/2014/chart" uri="{C3380CC4-5D6E-409C-BE32-E72D297353CC}">
                <c16:uniqueId val="{0000001B-06CA-4C05-8703-5820B8701B92}"/>
              </c:ext>
            </c:extLst>
          </c:dPt>
          <c:dPt>
            <c:idx val="10"/>
            <c:marker>
              <c:symbol val="square"/>
              <c:size val="18"/>
              <c:spPr>
                <a:noFill/>
                <a:ln w="9525">
                  <a:noFill/>
                </a:ln>
                <a:effectLst/>
              </c:spPr>
            </c:marker>
            <c:bubble3D val="0"/>
            <c:spPr>
              <a:ln w="25400" cap="rnd">
                <a:noFill/>
                <a:round/>
              </a:ln>
              <a:effectLst/>
            </c:spPr>
            <c:extLst>
              <c:ext xmlns:c16="http://schemas.microsoft.com/office/drawing/2014/chart" uri="{C3380CC4-5D6E-409C-BE32-E72D297353CC}">
                <c16:uniqueId val="{0000001D-06CA-4C05-8703-5820B8701B92}"/>
              </c:ext>
            </c:extLst>
          </c:dPt>
          <c:dPt>
            <c:idx val="11"/>
            <c:marker>
              <c:symbol val="square"/>
              <c:size val="18"/>
              <c:spPr>
                <a:noFill/>
                <a:ln w="9525">
                  <a:noFill/>
                </a:ln>
                <a:effectLst/>
              </c:spPr>
            </c:marker>
            <c:bubble3D val="0"/>
            <c:spPr>
              <a:ln w="12700" cap="rnd">
                <a:solidFill>
                  <a:schemeClr val="bg1">
                    <a:lumMod val="65000"/>
                    <a:alpha val="30000"/>
                  </a:schemeClr>
                </a:solidFill>
                <a:round/>
              </a:ln>
              <a:effectLst/>
            </c:spPr>
            <c:extLst>
              <c:ext xmlns:c16="http://schemas.microsoft.com/office/drawing/2014/chart" uri="{C3380CC4-5D6E-409C-BE32-E72D297353CC}">
                <c16:uniqueId val="{0000001F-06CA-4C05-8703-5820B8701B92}"/>
              </c:ext>
            </c:extLst>
          </c:dPt>
          <c:dPt>
            <c:idx val="12"/>
            <c:marker>
              <c:symbol val="square"/>
              <c:size val="18"/>
              <c:spPr>
                <a:noFill/>
                <a:ln w="9525">
                  <a:noFill/>
                </a:ln>
                <a:effectLst/>
              </c:spPr>
            </c:marker>
            <c:bubble3D val="0"/>
            <c:spPr>
              <a:ln w="25400" cap="rnd">
                <a:noFill/>
                <a:round/>
              </a:ln>
              <a:effectLst/>
            </c:spPr>
            <c:extLst>
              <c:ext xmlns:c16="http://schemas.microsoft.com/office/drawing/2014/chart" uri="{C3380CC4-5D6E-409C-BE32-E72D297353CC}">
                <c16:uniqueId val="{00000021-06CA-4C05-8703-5820B8701B92}"/>
              </c:ext>
            </c:extLst>
          </c:dPt>
          <c:dPt>
            <c:idx val="13"/>
            <c:marker>
              <c:symbol val="square"/>
              <c:size val="18"/>
              <c:spPr>
                <a:noFill/>
                <a:ln w="9525">
                  <a:noFill/>
                </a:ln>
                <a:effectLst/>
              </c:spPr>
            </c:marker>
            <c:bubble3D val="0"/>
            <c:spPr>
              <a:ln w="12700" cap="rnd">
                <a:solidFill>
                  <a:schemeClr val="bg1">
                    <a:lumMod val="65000"/>
                    <a:alpha val="30000"/>
                  </a:schemeClr>
                </a:solidFill>
                <a:round/>
              </a:ln>
              <a:effectLst/>
            </c:spPr>
            <c:extLst>
              <c:ext xmlns:c16="http://schemas.microsoft.com/office/drawing/2014/chart" uri="{C3380CC4-5D6E-409C-BE32-E72D297353CC}">
                <c16:uniqueId val="{00000023-06CA-4C05-8703-5820B8701B92}"/>
              </c:ext>
            </c:extLst>
          </c:dPt>
          <c:dPt>
            <c:idx val="14"/>
            <c:marker>
              <c:symbol val="square"/>
              <c:size val="18"/>
              <c:spPr>
                <a:noFill/>
                <a:ln w="9525">
                  <a:noFill/>
                </a:ln>
                <a:effectLst/>
              </c:spPr>
            </c:marker>
            <c:bubble3D val="0"/>
            <c:spPr>
              <a:ln w="25400" cap="rnd">
                <a:noFill/>
                <a:round/>
              </a:ln>
              <a:effectLst/>
            </c:spPr>
            <c:extLst>
              <c:ext xmlns:c16="http://schemas.microsoft.com/office/drawing/2014/chart" uri="{C3380CC4-5D6E-409C-BE32-E72D297353CC}">
                <c16:uniqueId val="{00000025-06CA-4C05-8703-5820B8701B92}"/>
              </c:ext>
            </c:extLst>
          </c:dPt>
          <c:dPt>
            <c:idx val="15"/>
            <c:marker>
              <c:symbol val="square"/>
              <c:size val="18"/>
              <c:spPr>
                <a:noFill/>
                <a:ln w="9525">
                  <a:noFill/>
                </a:ln>
                <a:effectLst/>
              </c:spPr>
            </c:marker>
            <c:bubble3D val="0"/>
            <c:spPr>
              <a:ln w="12700" cap="rnd">
                <a:solidFill>
                  <a:schemeClr val="bg1">
                    <a:lumMod val="65000"/>
                    <a:alpha val="30000"/>
                  </a:schemeClr>
                </a:solidFill>
                <a:round/>
              </a:ln>
              <a:effectLst/>
            </c:spPr>
            <c:extLst>
              <c:ext xmlns:c16="http://schemas.microsoft.com/office/drawing/2014/chart" uri="{C3380CC4-5D6E-409C-BE32-E72D297353CC}">
                <c16:uniqueId val="{00000027-06CA-4C05-8703-5820B8701B92}"/>
              </c:ext>
            </c:extLst>
          </c:dPt>
          <c:dPt>
            <c:idx val="16"/>
            <c:marker>
              <c:symbol val="square"/>
              <c:size val="18"/>
              <c:spPr>
                <a:noFill/>
                <a:ln w="9525">
                  <a:noFill/>
                </a:ln>
                <a:effectLst/>
              </c:spPr>
            </c:marker>
            <c:bubble3D val="0"/>
            <c:spPr>
              <a:ln w="25400" cap="rnd">
                <a:noFill/>
                <a:round/>
              </a:ln>
              <a:effectLst/>
            </c:spPr>
            <c:extLst>
              <c:ext xmlns:c16="http://schemas.microsoft.com/office/drawing/2014/chart" uri="{C3380CC4-5D6E-409C-BE32-E72D297353CC}">
                <c16:uniqueId val="{00000029-06CA-4C05-8703-5820B8701B92}"/>
              </c:ext>
            </c:extLst>
          </c:dPt>
          <c:dPt>
            <c:idx val="17"/>
            <c:marker>
              <c:symbol val="square"/>
              <c:size val="18"/>
              <c:spPr>
                <a:noFill/>
                <a:ln w="9525">
                  <a:noFill/>
                </a:ln>
                <a:effectLst/>
              </c:spPr>
            </c:marker>
            <c:bubble3D val="0"/>
            <c:spPr>
              <a:ln w="12700" cap="rnd">
                <a:solidFill>
                  <a:schemeClr val="bg1">
                    <a:lumMod val="65000"/>
                    <a:alpha val="30000"/>
                  </a:schemeClr>
                </a:solidFill>
                <a:round/>
              </a:ln>
              <a:effectLst/>
            </c:spPr>
            <c:extLst>
              <c:ext xmlns:c16="http://schemas.microsoft.com/office/drawing/2014/chart" uri="{C3380CC4-5D6E-409C-BE32-E72D297353CC}">
                <c16:uniqueId val="{0000002B-06CA-4C05-8703-5820B8701B92}"/>
              </c:ext>
            </c:extLst>
          </c:dPt>
          <c:dPt>
            <c:idx val="18"/>
            <c:marker>
              <c:symbol val="square"/>
              <c:size val="18"/>
              <c:spPr>
                <a:noFill/>
                <a:ln w="9525">
                  <a:noFill/>
                </a:ln>
                <a:effectLst/>
              </c:spPr>
            </c:marker>
            <c:bubble3D val="0"/>
            <c:spPr>
              <a:ln w="25400" cap="rnd">
                <a:noFill/>
                <a:round/>
              </a:ln>
              <a:effectLst/>
            </c:spPr>
            <c:extLst>
              <c:ext xmlns:c16="http://schemas.microsoft.com/office/drawing/2014/chart" uri="{C3380CC4-5D6E-409C-BE32-E72D297353CC}">
                <c16:uniqueId val="{0000002D-06CA-4C05-8703-5820B8701B92}"/>
              </c:ext>
            </c:extLst>
          </c:dPt>
          <c:dPt>
            <c:idx val="19"/>
            <c:marker>
              <c:symbol val="square"/>
              <c:size val="18"/>
              <c:spPr>
                <a:noFill/>
                <a:ln w="9525">
                  <a:noFill/>
                </a:ln>
                <a:effectLst/>
              </c:spPr>
            </c:marker>
            <c:bubble3D val="0"/>
            <c:spPr>
              <a:ln w="12700" cap="rnd">
                <a:solidFill>
                  <a:schemeClr val="bg1">
                    <a:lumMod val="65000"/>
                    <a:alpha val="30000"/>
                  </a:schemeClr>
                </a:solidFill>
                <a:round/>
              </a:ln>
              <a:effectLst/>
            </c:spPr>
            <c:extLst>
              <c:ext xmlns:c16="http://schemas.microsoft.com/office/drawing/2014/chart" uri="{C3380CC4-5D6E-409C-BE32-E72D297353CC}">
                <c16:uniqueId val="{0000002F-06CA-4C05-8703-5820B8701B92}"/>
              </c:ext>
            </c:extLst>
          </c:dPt>
          <c:dPt>
            <c:idx val="20"/>
            <c:marker>
              <c:symbol val="square"/>
              <c:size val="18"/>
              <c:spPr>
                <a:noFill/>
                <a:ln w="9525">
                  <a:noFill/>
                </a:ln>
                <a:effectLst/>
              </c:spPr>
            </c:marker>
            <c:bubble3D val="0"/>
            <c:spPr>
              <a:ln w="25400" cap="rnd">
                <a:noFill/>
                <a:round/>
              </a:ln>
              <a:effectLst/>
            </c:spPr>
            <c:extLst>
              <c:ext xmlns:c16="http://schemas.microsoft.com/office/drawing/2014/chart" uri="{C3380CC4-5D6E-409C-BE32-E72D297353CC}">
                <c16:uniqueId val="{00000031-06CA-4C05-8703-5820B8701B92}"/>
              </c:ext>
            </c:extLst>
          </c:dPt>
          <c:dPt>
            <c:idx val="21"/>
            <c:marker>
              <c:symbol val="square"/>
              <c:size val="18"/>
              <c:spPr>
                <a:noFill/>
                <a:ln w="9525">
                  <a:noFill/>
                </a:ln>
                <a:effectLst/>
              </c:spPr>
            </c:marker>
            <c:bubble3D val="0"/>
            <c:spPr>
              <a:ln w="12700" cap="rnd">
                <a:solidFill>
                  <a:schemeClr val="bg1">
                    <a:lumMod val="65000"/>
                    <a:alpha val="30000"/>
                  </a:schemeClr>
                </a:solidFill>
                <a:round/>
              </a:ln>
              <a:effectLst/>
            </c:spPr>
            <c:extLst>
              <c:ext xmlns:c16="http://schemas.microsoft.com/office/drawing/2014/chart" uri="{C3380CC4-5D6E-409C-BE32-E72D297353CC}">
                <c16:uniqueId val="{00000033-06CA-4C05-8703-5820B8701B92}"/>
              </c:ext>
            </c:extLst>
          </c:dPt>
          <c:dPt>
            <c:idx val="22"/>
            <c:marker>
              <c:symbol val="square"/>
              <c:size val="18"/>
              <c:spPr>
                <a:noFill/>
                <a:ln w="9525">
                  <a:noFill/>
                </a:ln>
                <a:effectLst/>
              </c:spPr>
            </c:marker>
            <c:bubble3D val="0"/>
            <c:spPr>
              <a:ln w="25400" cap="rnd">
                <a:noFill/>
                <a:round/>
              </a:ln>
              <a:effectLst/>
            </c:spPr>
            <c:extLst>
              <c:ext xmlns:c16="http://schemas.microsoft.com/office/drawing/2014/chart" uri="{C3380CC4-5D6E-409C-BE32-E72D297353CC}">
                <c16:uniqueId val="{00000035-06CA-4C05-8703-5820B8701B92}"/>
              </c:ext>
            </c:extLst>
          </c:dPt>
          <c:dPt>
            <c:idx val="23"/>
            <c:marker>
              <c:symbol val="square"/>
              <c:size val="18"/>
              <c:spPr>
                <a:noFill/>
                <a:ln w="9525">
                  <a:noFill/>
                </a:ln>
                <a:effectLst/>
              </c:spPr>
            </c:marker>
            <c:bubble3D val="0"/>
            <c:spPr>
              <a:ln w="12700" cap="rnd">
                <a:solidFill>
                  <a:schemeClr val="bg1">
                    <a:lumMod val="65000"/>
                    <a:alpha val="30000"/>
                  </a:schemeClr>
                </a:solidFill>
                <a:round/>
              </a:ln>
              <a:effectLst/>
            </c:spPr>
            <c:extLst>
              <c:ext xmlns:c16="http://schemas.microsoft.com/office/drawing/2014/chart" uri="{C3380CC4-5D6E-409C-BE32-E72D297353CC}">
                <c16:uniqueId val="{00000037-06CA-4C05-8703-5820B8701B92}"/>
              </c:ext>
            </c:extLst>
          </c:dPt>
          <c:dPt>
            <c:idx val="24"/>
            <c:marker>
              <c:symbol val="square"/>
              <c:size val="18"/>
              <c:spPr>
                <a:noFill/>
                <a:ln w="9525">
                  <a:noFill/>
                </a:ln>
                <a:effectLst/>
              </c:spPr>
            </c:marker>
            <c:bubble3D val="0"/>
            <c:spPr>
              <a:ln w="25400" cap="rnd">
                <a:noFill/>
                <a:round/>
              </a:ln>
              <a:effectLst/>
            </c:spPr>
            <c:extLst>
              <c:ext xmlns:c16="http://schemas.microsoft.com/office/drawing/2014/chart" uri="{C3380CC4-5D6E-409C-BE32-E72D297353CC}">
                <c16:uniqueId val="{00000039-06CA-4C05-8703-5820B8701B92}"/>
              </c:ext>
            </c:extLst>
          </c:dPt>
          <c:dLbls>
            <c:dLbl>
              <c:idx val="0"/>
              <c:tx>
                <c:rich>
                  <a:bodyPr rot="0" spcFirstLastPara="1" vertOverflow="ellipsis" vert="horz" wrap="square" lIns="38100" tIns="19050" rIns="38100" bIns="19050" anchor="ctr" anchorCtr="1">
                    <a:spAutoFit/>
                  </a:bodyPr>
                  <a:lstStyle/>
                  <a:p>
                    <a:pPr>
                      <a:defRPr sz="600" b="1" i="0" u="none" strike="noStrike" kern="1200" baseline="0">
                        <a:solidFill>
                          <a:schemeClr val="bg1">
                            <a:lumMod val="65000"/>
                          </a:schemeClr>
                        </a:solidFill>
                        <a:latin typeface="Arial" panose="020B0604020202020204" pitchFamily="34" charset="0"/>
                        <a:ea typeface="+mn-ea"/>
                        <a:cs typeface="Arial" panose="020B0604020202020204" pitchFamily="34" charset="0"/>
                      </a:defRPr>
                    </a:pPr>
                    <a:fld id="{7AB46BC4-7DD6-4F26-85B9-CF9E7C53EF6D}" type="CELLRANGE">
                      <a:rPr lang="en-US" sz="600">
                        <a:solidFill>
                          <a:schemeClr val="bg1">
                            <a:lumMod val="65000"/>
                          </a:schemeClr>
                        </a:solidFill>
                      </a:rPr>
                      <a:pPr>
                        <a:defRPr sz="600" b="1">
                          <a:solidFill>
                            <a:schemeClr val="bg1">
                              <a:lumMod val="65000"/>
                            </a:schemeClr>
                          </a:solidFill>
                          <a:latin typeface="Arial" panose="020B0604020202020204" pitchFamily="34" charset="0"/>
                          <a:cs typeface="Arial" panose="020B0604020202020204" pitchFamily="34" charset="0"/>
                        </a:defRPr>
                      </a:pPr>
                      <a:t>[CELLRANGE]</a:t>
                    </a:fld>
                    <a:endParaRPr lang="en-US"/>
                  </a:p>
                </c:rich>
              </c:tx>
              <c:numFmt formatCode="General" sourceLinked="0"/>
              <c:spPr>
                <a:noFill/>
                <a:ln w="3175">
                  <a:noFill/>
                </a:ln>
                <a:effectLst/>
              </c:spPr>
              <c:txPr>
                <a:bodyPr rot="0" spcFirstLastPara="1" vertOverflow="ellipsis" vert="horz" wrap="square" lIns="38100" tIns="19050" rIns="38100" bIns="19050" anchor="ctr" anchorCtr="1">
                  <a:spAutoFit/>
                </a:bodyPr>
                <a:lstStyle/>
                <a:p>
                  <a:pPr>
                    <a:defRPr sz="600" b="1" i="0" u="none" strike="noStrike" kern="1200" baseline="0">
                      <a:solidFill>
                        <a:schemeClr val="bg1">
                          <a:lumMod val="65000"/>
                        </a:schemeClr>
                      </a:solidFill>
                      <a:latin typeface="Arial" panose="020B0604020202020204" pitchFamily="34" charset="0"/>
                      <a:ea typeface="+mn-ea"/>
                      <a:cs typeface="Arial" panose="020B0604020202020204" pitchFamily="34" charset="0"/>
                    </a:defRPr>
                  </a:pPr>
                  <a:endParaRPr lang="de-DE"/>
                </a:p>
              </c:txPr>
              <c:dLblPos val="ctr"/>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3A-06CA-4C05-8703-5820B8701B92}"/>
                </c:ext>
              </c:extLst>
            </c:dLbl>
            <c:dLbl>
              <c:idx val="1"/>
              <c:tx>
                <c:rich>
                  <a:bodyPr/>
                  <a:lstStyle/>
                  <a:p>
                    <a:fld id="{6E8B8F62-C147-4F86-BF6F-3C005E9BE9EA}" type="CELLRANGE">
                      <a:rPr lang="en-US"/>
                      <a:pPr/>
                      <a:t>[CELLRANGE]</a:t>
                    </a:fld>
                    <a:endParaRPr lang="en-US"/>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B-06CA-4C05-8703-5820B8701B92}"/>
                </c:ext>
              </c:extLst>
            </c:dLbl>
            <c:dLbl>
              <c:idx val="2"/>
              <c:tx>
                <c:rich>
                  <a:bodyPr rot="0" spcFirstLastPara="1" vertOverflow="ellipsis" vert="horz" wrap="square" lIns="38100" tIns="19050" rIns="38100" bIns="19050" anchor="ctr" anchorCtr="1">
                    <a:spAutoFit/>
                  </a:bodyPr>
                  <a:lstStyle/>
                  <a:p>
                    <a:pPr>
                      <a:defRPr sz="600" b="1" i="0" u="none" strike="noStrike" kern="1200" baseline="0">
                        <a:solidFill>
                          <a:schemeClr val="bg1">
                            <a:lumMod val="65000"/>
                          </a:schemeClr>
                        </a:solidFill>
                        <a:latin typeface="Arial" panose="020B0604020202020204" pitchFamily="34" charset="0"/>
                        <a:ea typeface="+mn-ea"/>
                        <a:cs typeface="Arial" panose="020B0604020202020204" pitchFamily="34" charset="0"/>
                      </a:defRPr>
                    </a:pPr>
                    <a:fld id="{63D02942-560A-4FB1-8621-43F17B6D242A}" type="CELLRANGE">
                      <a:rPr lang="en-US"/>
                      <a:pPr>
                        <a:defRPr sz="600" b="1">
                          <a:solidFill>
                            <a:schemeClr val="bg1">
                              <a:lumMod val="65000"/>
                            </a:schemeClr>
                          </a:solidFill>
                          <a:latin typeface="Arial" panose="020B0604020202020204" pitchFamily="34" charset="0"/>
                          <a:cs typeface="Arial" panose="020B0604020202020204" pitchFamily="34" charset="0"/>
                        </a:defRPr>
                      </a:pPr>
                      <a:t>[CELLRANGE]</a:t>
                    </a:fld>
                    <a:endParaRPr lang="en-US"/>
                  </a:p>
                </c:rich>
              </c:tx>
              <c:numFmt formatCode="General" sourceLinked="0"/>
              <c:spPr>
                <a:noFill/>
                <a:ln w="3175">
                  <a:noFill/>
                </a:ln>
                <a:effectLst/>
              </c:spPr>
              <c:txPr>
                <a:bodyPr rot="0" spcFirstLastPara="1" vertOverflow="ellipsis" vert="horz" wrap="square" lIns="38100" tIns="19050" rIns="38100" bIns="19050" anchor="ctr" anchorCtr="1">
                  <a:spAutoFit/>
                </a:bodyPr>
                <a:lstStyle/>
                <a:p>
                  <a:pPr>
                    <a:defRPr sz="600" b="1" i="0" u="none" strike="noStrike" kern="1200" baseline="0">
                      <a:solidFill>
                        <a:schemeClr val="bg1">
                          <a:lumMod val="65000"/>
                        </a:schemeClr>
                      </a:solidFill>
                      <a:latin typeface="Arial" panose="020B0604020202020204" pitchFamily="34" charset="0"/>
                      <a:ea typeface="+mn-ea"/>
                      <a:cs typeface="Arial" panose="020B0604020202020204" pitchFamily="34" charset="0"/>
                    </a:defRPr>
                  </a:pPr>
                  <a:endParaRPr lang="de-DE"/>
                </a:p>
              </c:txPr>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D-06CA-4C05-8703-5820B8701B92}"/>
                </c:ext>
              </c:extLst>
            </c:dLbl>
            <c:dLbl>
              <c:idx val="3"/>
              <c:tx>
                <c:rich>
                  <a:bodyPr/>
                  <a:lstStyle/>
                  <a:p>
                    <a:fld id="{DB1DF0D7-2C1B-42F5-AE86-9B233D432DDE}" type="CELLRANGE">
                      <a:rPr lang="en-US"/>
                      <a:pPr/>
                      <a:t>[CELLRANGE]</a:t>
                    </a:fld>
                    <a:endParaRPr lang="en-US"/>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F-06CA-4C05-8703-5820B8701B92}"/>
                </c:ext>
              </c:extLst>
            </c:dLbl>
            <c:dLbl>
              <c:idx val="4"/>
              <c:tx>
                <c:rich>
                  <a:bodyPr rot="0" spcFirstLastPara="1" vertOverflow="ellipsis" vert="horz" wrap="square" lIns="38100" tIns="19050" rIns="38100" bIns="19050" anchor="ctr" anchorCtr="1">
                    <a:spAutoFit/>
                  </a:bodyPr>
                  <a:lstStyle/>
                  <a:p>
                    <a:pPr>
                      <a:defRPr sz="600" b="1" i="0" u="none" strike="noStrike" kern="1200" baseline="0">
                        <a:solidFill>
                          <a:schemeClr val="bg1">
                            <a:lumMod val="65000"/>
                          </a:schemeClr>
                        </a:solidFill>
                        <a:latin typeface="Arial" panose="020B0604020202020204" pitchFamily="34" charset="0"/>
                        <a:ea typeface="+mn-ea"/>
                        <a:cs typeface="Arial" panose="020B0604020202020204" pitchFamily="34" charset="0"/>
                      </a:defRPr>
                    </a:pPr>
                    <a:fld id="{E9CD9388-7A03-479C-A168-CFC86D7C90B2}" type="CELLRANGE">
                      <a:rPr lang="en-US"/>
                      <a:pPr>
                        <a:defRPr sz="600" b="1">
                          <a:solidFill>
                            <a:schemeClr val="bg1">
                              <a:lumMod val="65000"/>
                            </a:schemeClr>
                          </a:solidFill>
                          <a:latin typeface="Arial" panose="020B0604020202020204" pitchFamily="34" charset="0"/>
                          <a:cs typeface="Arial" panose="020B0604020202020204" pitchFamily="34" charset="0"/>
                        </a:defRPr>
                      </a:pPr>
                      <a:t>[CELLRANGE]</a:t>
                    </a:fld>
                    <a:endParaRPr lang="en-US"/>
                  </a:p>
                </c:rich>
              </c:tx>
              <c:numFmt formatCode="General" sourceLinked="0"/>
              <c:spPr>
                <a:noFill/>
                <a:ln w="3175">
                  <a:noFill/>
                </a:ln>
                <a:effectLst/>
              </c:spPr>
              <c:txPr>
                <a:bodyPr rot="0" spcFirstLastPara="1" vertOverflow="ellipsis" vert="horz" wrap="square" lIns="38100" tIns="19050" rIns="38100" bIns="19050" anchor="ctr" anchorCtr="1">
                  <a:spAutoFit/>
                </a:bodyPr>
                <a:lstStyle/>
                <a:p>
                  <a:pPr>
                    <a:defRPr sz="600" b="1" i="0" u="none" strike="noStrike" kern="1200" baseline="0">
                      <a:solidFill>
                        <a:schemeClr val="bg1">
                          <a:lumMod val="65000"/>
                        </a:schemeClr>
                      </a:solidFill>
                      <a:latin typeface="Arial" panose="020B0604020202020204" pitchFamily="34" charset="0"/>
                      <a:ea typeface="+mn-ea"/>
                      <a:cs typeface="Arial" panose="020B0604020202020204" pitchFamily="34" charset="0"/>
                    </a:defRPr>
                  </a:pPr>
                  <a:endParaRPr lang="de-DE"/>
                </a:p>
              </c:txPr>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1-06CA-4C05-8703-5820B8701B92}"/>
                </c:ext>
              </c:extLst>
            </c:dLbl>
            <c:dLbl>
              <c:idx val="5"/>
              <c:tx>
                <c:rich>
                  <a:bodyPr/>
                  <a:lstStyle/>
                  <a:p>
                    <a:fld id="{9F6B03DB-8FB4-4E6E-B1D5-6A0BA14081E8}" type="CELLRANGE">
                      <a:rPr lang="en-US"/>
                      <a:pPr/>
                      <a:t>[CELLRANGE]</a:t>
                    </a:fld>
                    <a:endParaRPr lang="en-US"/>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3-06CA-4C05-8703-5820B8701B92}"/>
                </c:ext>
              </c:extLst>
            </c:dLbl>
            <c:dLbl>
              <c:idx val="6"/>
              <c:tx>
                <c:rich>
                  <a:bodyPr rot="0" spcFirstLastPara="1" vertOverflow="ellipsis" vert="horz" wrap="square" lIns="38100" tIns="19050" rIns="38100" bIns="19050" anchor="ctr" anchorCtr="1">
                    <a:spAutoFit/>
                  </a:bodyPr>
                  <a:lstStyle/>
                  <a:p>
                    <a:pPr>
                      <a:defRPr sz="600" b="1" i="0" u="none" strike="noStrike" kern="1200" baseline="0">
                        <a:solidFill>
                          <a:schemeClr val="bg1">
                            <a:lumMod val="65000"/>
                          </a:schemeClr>
                        </a:solidFill>
                        <a:latin typeface="Arial" panose="020B0604020202020204" pitchFamily="34" charset="0"/>
                        <a:ea typeface="+mn-ea"/>
                        <a:cs typeface="Arial" panose="020B0604020202020204" pitchFamily="34" charset="0"/>
                      </a:defRPr>
                    </a:pPr>
                    <a:fld id="{83B1D4EC-89A8-46CB-9FA5-3D71A245148E}" type="CELLRANGE">
                      <a:rPr lang="en-US"/>
                      <a:pPr>
                        <a:defRPr sz="600" b="1">
                          <a:solidFill>
                            <a:schemeClr val="bg1">
                              <a:lumMod val="65000"/>
                            </a:schemeClr>
                          </a:solidFill>
                          <a:latin typeface="Arial" panose="020B0604020202020204" pitchFamily="34" charset="0"/>
                          <a:cs typeface="Arial" panose="020B0604020202020204" pitchFamily="34" charset="0"/>
                        </a:defRPr>
                      </a:pPr>
                      <a:t>[CELLRANGE]</a:t>
                    </a:fld>
                    <a:endParaRPr lang="en-US"/>
                  </a:p>
                </c:rich>
              </c:tx>
              <c:numFmt formatCode="General" sourceLinked="0"/>
              <c:spPr>
                <a:noFill/>
                <a:ln w="3175">
                  <a:noFill/>
                </a:ln>
                <a:effectLst/>
              </c:spPr>
              <c:txPr>
                <a:bodyPr rot="0" spcFirstLastPara="1" vertOverflow="ellipsis" vert="horz" wrap="square" lIns="38100" tIns="19050" rIns="38100" bIns="19050" anchor="ctr" anchorCtr="1">
                  <a:spAutoFit/>
                </a:bodyPr>
                <a:lstStyle/>
                <a:p>
                  <a:pPr>
                    <a:defRPr sz="600" b="1" i="0" u="none" strike="noStrike" kern="1200" baseline="0">
                      <a:solidFill>
                        <a:schemeClr val="bg1">
                          <a:lumMod val="65000"/>
                        </a:schemeClr>
                      </a:solidFill>
                      <a:latin typeface="Arial" panose="020B0604020202020204" pitchFamily="34" charset="0"/>
                      <a:ea typeface="+mn-ea"/>
                      <a:cs typeface="Arial" panose="020B0604020202020204" pitchFamily="34" charset="0"/>
                    </a:defRPr>
                  </a:pPr>
                  <a:endParaRPr lang="de-DE"/>
                </a:p>
              </c:txPr>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5-06CA-4C05-8703-5820B8701B92}"/>
                </c:ext>
              </c:extLst>
            </c:dLbl>
            <c:dLbl>
              <c:idx val="7"/>
              <c:tx>
                <c:rich>
                  <a:bodyPr/>
                  <a:lstStyle/>
                  <a:p>
                    <a:fld id="{533B98A8-B55C-46A9-9DDA-9A0ADFE9447E}" type="CELLRANGE">
                      <a:rPr lang="en-US"/>
                      <a:pPr/>
                      <a:t>[CELLRANGE]</a:t>
                    </a:fld>
                    <a:endParaRPr lang="en-US"/>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7-06CA-4C05-8703-5820B8701B92}"/>
                </c:ext>
              </c:extLst>
            </c:dLbl>
            <c:dLbl>
              <c:idx val="8"/>
              <c:tx>
                <c:rich>
                  <a:bodyPr rot="0" spcFirstLastPara="1" vertOverflow="ellipsis" vert="horz" wrap="square" lIns="38100" tIns="19050" rIns="38100" bIns="19050" anchor="ctr" anchorCtr="1">
                    <a:spAutoFit/>
                  </a:bodyPr>
                  <a:lstStyle/>
                  <a:p>
                    <a:pPr>
                      <a:defRPr sz="600" b="1" i="0" u="none" strike="noStrike" kern="1200" baseline="0">
                        <a:solidFill>
                          <a:schemeClr val="bg1">
                            <a:lumMod val="65000"/>
                          </a:schemeClr>
                        </a:solidFill>
                        <a:latin typeface="Arial" panose="020B0604020202020204" pitchFamily="34" charset="0"/>
                        <a:ea typeface="+mn-ea"/>
                        <a:cs typeface="Arial" panose="020B0604020202020204" pitchFamily="34" charset="0"/>
                      </a:defRPr>
                    </a:pPr>
                    <a:fld id="{B7640C12-17FC-4528-87E9-A464D7D636D8}" type="CELLRANGE">
                      <a:rPr lang="en-US"/>
                      <a:pPr>
                        <a:defRPr sz="600" b="1">
                          <a:solidFill>
                            <a:schemeClr val="bg1">
                              <a:lumMod val="65000"/>
                            </a:schemeClr>
                          </a:solidFill>
                          <a:latin typeface="Arial" panose="020B0604020202020204" pitchFamily="34" charset="0"/>
                          <a:cs typeface="Arial" panose="020B0604020202020204" pitchFamily="34" charset="0"/>
                        </a:defRPr>
                      </a:pPr>
                      <a:t>[CELLRANGE]</a:t>
                    </a:fld>
                    <a:endParaRPr lang="en-US"/>
                  </a:p>
                </c:rich>
              </c:tx>
              <c:numFmt formatCode="General" sourceLinked="0"/>
              <c:spPr>
                <a:noFill/>
                <a:ln w="3175">
                  <a:noFill/>
                </a:ln>
                <a:effectLst/>
              </c:spPr>
              <c:txPr>
                <a:bodyPr rot="0" spcFirstLastPara="1" vertOverflow="ellipsis" vert="horz" wrap="square" lIns="38100" tIns="19050" rIns="38100" bIns="19050" anchor="ctr" anchorCtr="1">
                  <a:spAutoFit/>
                </a:bodyPr>
                <a:lstStyle/>
                <a:p>
                  <a:pPr>
                    <a:defRPr sz="600" b="1" i="0" u="none" strike="noStrike" kern="1200" baseline="0">
                      <a:solidFill>
                        <a:schemeClr val="bg1">
                          <a:lumMod val="65000"/>
                        </a:schemeClr>
                      </a:solidFill>
                      <a:latin typeface="Arial" panose="020B0604020202020204" pitchFamily="34" charset="0"/>
                      <a:ea typeface="+mn-ea"/>
                      <a:cs typeface="Arial" panose="020B0604020202020204" pitchFamily="34" charset="0"/>
                    </a:defRPr>
                  </a:pPr>
                  <a:endParaRPr lang="de-DE"/>
                </a:p>
              </c:txPr>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9-06CA-4C05-8703-5820B8701B92}"/>
                </c:ext>
              </c:extLst>
            </c:dLbl>
            <c:dLbl>
              <c:idx val="9"/>
              <c:tx>
                <c:rich>
                  <a:bodyPr/>
                  <a:lstStyle/>
                  <a:p>
                    <a:fld id="{30F5FF1E-C76C-4F0A-8474-75006167E86C}" type="CELLRANGE">
                      <a:rPr lang="en-US"/>
                      <a:pPr/>
                      <a:t>[CELLRANGE]</a:t>
                    </a:fld>
                    <a:endParaRPr lang="en-US"/>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B-06CA-4C05-8703-5820B8701B92}"/>
                </c:ext>
              </c:extLst>
            </c:dLbl>
            <c:dLbl>
              <c:idx val="10"/>
              <c:tx>
                <c:rich>
                  <a:bodyPr rot="0" spcFirstLastPara="1" vertOverflow="ellipsis" vert="horz" wrap="square" lIns="38100" tIns="19050" rIns="38100" bIns="19050" anchor="ctr" anchorCtr="1">
                    <a:spAutoFit/>
                  </a:bodyPr>
                  <a:lstStyle/>
                  <a:p>
                    <a:pPr>
                      <a:defRPr sz="600" b="1" i="0" u="none" strike="noStrike" kern="1200" baseline="0">
                        <a:solidFill>
                          <a:schemeClr val="bg1">
                            <a:lumMod val="65000"/>
                          </a:schemeClr>
                        </a:solidFill>
                        <a:latin typeface="Arial" panose="020B0604020202020204" pitchFamily="34" charset="0"/>
                        <a:ea typeface="+mn-ea"/>
                        <a:cs typeface="Arial" panose="020B0604020202020204" pitchFamily="34" charset="0"/>
                      </a:defRPr>
                    </a:pPr>
                    <a:fld id="{AFA536D4-0587-4B75-AF06-9374C481C67B}" type="CELLRANGE">
                      <a:rPr lang="en-US"/>
                      <a:pPr>
                        <a:defRPr sz="600" b="1">
                          <a:solidFill>
                            <a:schemeClr val="bg1">
                              <a:lumMod val="65000"/>
                            </a:schemeClr>
                          </a:solidFill>
                          <a:latin typeface="Arial" panose="020B0604020202020204" pitchFamily="34" charset="0"/>
                          <a:cs typeface="Arial" panose="020B0604020202020204" pitchFamily="34" charset="0"/>
                        </a:defRPr>
                      </a:pPr>
                      <a:t>[CELLRANGE]</a:t>
                    </a:fld>
                    <a:endParaRPr lang="en-US"/>
                  </a:p>
                </c:rich>
              </c:tx>
              <c:numFmt formatCode="General" sourceLinked="0"/>
              <c:spPr>
                <a:noFill/>
                <a:ln w="3175">
                  <a:noFill/>
                </a:ln>
                <a:effectLst/>
              </c:spPr>
              <c:txPr>
                <a:bodyPr rot="0" spcFirstLastPara="1" vertOverflow="ellipsis" vert="horz" wrap="square" lIns="38100" tIns="19050" rIns="38100" bIns="19050" anchor="ctr" anchorCtr="1">
                  <a:spAutoFit/>
                </a:bodyPr>
                <a:lstStyle/>
                <a:p>
                  <a:pPr>
                    <a:defRPr sz="600" b="1" i="0" u="none" strike="noStrike" kern="1200" baseline="0">
                      <a:solidFill>
                        <a:schemeClr val="bg1">
                          <a:lumMod val="65000"/>
                        </a:schemeClr>
                      </a:solidFill>
                      <a:latin typeface="Arial" panose="020B0604020202020204" pitchFamily="34" charset="0"/>
                      <a:ea typeface="+mn-ea"/>
                      <a:cs typeface="Arial" panose="020B0604020202020204" pitchFamily="34" charset="0"/>
                    </a:defRPr>
                  </a:pPr>
                  <a:endParaRPr lang="de-DE"/>
                </a:p>
              </c:txPr>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D-06CA-4C05-8703-5820B8701B92}"/>
                </c:ext>
              </c:extLst>
            </c:dLbl>
            <c:dLbl>
              <c:idx val="11"/>
              <c:tx>
                <c:rich>
                  <a:bodyPr/>
                  <a:lstStyle/>
                  <a:p>
                    <a:fld id="{EEC97BC3-4EEF-41E2-BBF1-47594694A1E5}" type="CELLRANGE">
                      <a:rPr lang="en-US"/>
                      <a:pPr/>
                      <a:t>[CELLRANGE]</a:t>
                    </a:fld>
                    <a:endParaRPr lang="en-US"/>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F-06CA-4C05-8703-5820B8701B92}"/>
                </c:ext>
              </c:extLst>
            </c:dLbl>
            <c:dLbl>
              <c:idx val="12"/>
              <c:tx>
                <c:rich>
                  <a:bodyPr rot="0" spcFirstLastPara="1" vertOverflow="ellipsis" vert="horz" wrap="square" lIns="38100" tIns="19050" rIns="38100" bIns="19050" anchor="ctr" anchorCtr="1">
                    <a:spAutoFit/>
                  </a:bodyPr>
                  <a:lstStyle/>
                  <a:p>
                    <a:pPr>
                      <a:defRPr sz="600" b="1" i="0" u="none" strike="noStrike" kern="1200" baseline="0">
                        <a:solidFill>
                          <a:schemeClr val="bg1">
                            <a:lumMod val="65000"/>
                          </a:schemeClr>
                        </a:solidFill>
                        <a:latin typeface="Arial" panose="020B0604020202020204" pitchFamily="34" charset="0"/>
                        <a:ea typeface="+mn-ea"/>
                        <a:cs typeface="Arial" panose="020B0604020202020204" pitchFamily="34" charset="0"/>
                      </a:defRPr>
                    </a:pPr>
                    <a:fld id="{FE41C97B-1ABB-41AE-AF2A-2EF0E25B3DAA}" type="CELLRANGE">
                      <a:rPr lang="en-US"/>
                      <a:pPr>
                        <a:defRPr sz="600" b="1">
                          <a:solidFill>
                            <a:schemeClr val="bg1">
                              <a:lumMod val="65000"/>
                            </a:schemeClr>
                          </a:solidFill>
                          <a:latin typeface="Arial" panose="020B0604020202020204" pitchFamily="34" charset="0"/>
                          <a:cs typeface="Arial" panose="020B0604020202020204" pitchFamily="34" charset="0"/>
                        </a:defRPr>
                      </a:pPr>
                      <a:t>[CELLRANGE]</a:t>
                    </a:fld>
                    <a:endParaRPr lang="en-US"/>
                  </a:p>
                </c:rich>
              </c:tx>
              <c:numFmt formatCode="General" sourceLinked="0"/>
              <c:spPr>
                <a:noFill/>
                <a:ln w="3175">
                  <a:noFill/>
                </a:ln>
                <a:effectLst/>
              </c:spPr>
              <c:txPr>
                <a:bodyPr rot="0" spcFirstLastPara="1" vertOverflow="ellipsis" vert="horz" wrap="square" lIns="38100" tIns="19050" rIns="38100" bIns="19050" anchor="ctr" anchorCtr="1">
                  <a:spAutoFit/>
                </a:bodyPr>
                <a:lstStyle/>
                <a:p>
                  <a:pPr>
                    <a:defRPr sz="600" b="1" i="0" u="none" strike="noStrike" kern="1200" baseline="0">
                      <a:solidFill>
                        <a:schemeClr val="bg1">
                          <a:lumMod val="65000"/>
                        </a:schemeClr>
                      </a:solidFill>
                      <a:latin typeface="Arial" panose="020B0604020202020204" pitchFamily="34" charset="0"/>
                      <a:ea typeface="+mn-ea"/>
                      <a:cs typeface="Arial" panose="020B0604020202020204" pitchFamily="34" charset="0"/>
                    </a:defRPr>
                  </a:pPr>
                  <a:endParaRPr lang="de-DE"/>
                </a:p>
              </c:txPr>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21-06CA-4C05-8703-5820B8701B92}"/>
                </c:ext>
              </c:extLst>
            </c:dLbl>
            <c:dLbl>
              <c:idx val="13"/>
              <c:tx>
                <c:rich>
                  <a:bodyPr/>
                  <a:lstStyle/>
                  <a:p>
                    <a:fld id="{4718BF35-9B67-4BE6-8295-261A8CD5DA2D}" type="CELLRANGE">
                      <a:rPr lang="en-US"/>
                      <a:pPr/>
                      <a:t>[CELLRANGE]</a:t>
                    </a:fld>
                    <a:endParaRPr lang="en-US"/>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23-06CA-4C05-8703-5820B8701B92}"/>
                </c:ext>
              </c:extLst>
            </c:dLbl>
            <c:dLbl>
              <c:idx val="14"/>
              <c:tx>
                <c:rich>
                  <a:bodyPr rot="0" spcFirstLastPara="1" vertOverflow="ellipsis" vert="horz" wrap="square" lIns="38100" tIns="19050" rIns="38100" bIns="19050" anchor="ctr" anchorCtr="1">
                    <a:spAutoFit/>
                  </a:bodyPr>
                  <a:lstStyle/>
                  <a:p>
                    <a:pPr>
                      <a:defRPr sz="600" b="1" i="0" u="none" strike="noStrike" kern="1200" baseline="0">
                        <a:solidFill>
                          <a:schemeClr val="bg1">
                            <a:lumMod val="65000"/>
                          </a:schemeClr>
                        </a:solidFill>
                        <a:latin typeface="Arial" panose="020B0604020202020204" pitchFamily="34" charset="0"/>
                        <a:ea typeface="+mn-ea"/>
                        <a:cs typeface="Arial" panose="020B0604020202020204" pitchFamily="34" charset="0"/>
                      </a:defRPr>
                    </a:pPr>
                    <a:fld id="{A37A839B-A41B-4BC5-990A-EF7790B437E7}" type="CELLRANGE">
                      <a:rPr lang="en-US"/>
                      <a:pPr>
                        <a:defRPr sz="600" b="1">
                          <a:solidFill>
                            <a:schemeClr val="bg1">
                              <a:lumMod val="65000"/>
                            </a:schemeClr>
                          </a:solidFill>
                          <a:latin typeface="Arial" panose="020B0604020202020204" pitchFamily="34" charset="0"/>
                          <a:cs typeface="Arial" panose="020B0604020202020204" pitchFamily="34" charset="0"/>
                        </a:defRPr>
                      </a:pPr>
                      <a:t>[CELLRANGE]</a:t>
                    </a:fld>
                    <a:endParaRPr lang="en-US"/>
                  </a:p>
                </c:rich>
              </c:tx>
              <c:numFmt formatCode="General" sourceLinked="0"/>
              <c:spPr>
                <a:noFill/>
                <a:ln w="3175">
                  <a:noFill/>
                </a:ln>
                <a:effectLst/>
              </c:spPr>
              <c:txPr>
                <a:bodyPr rot="0" spcFirstLastPara="1" vertOverflow="ellipsis" vert="horz" wrap="square" lIns="38100" tIns="19050" rIns="38100" bIns="19050" anchor="ctr" anchorCtr="1">
                  <a:spAutoFit/>
                </a:bodyPr>
                <a:lstStyle/>
                <a:p>
                  <a:pPr>
                    <a:defRPr sz="600" b="1" i="0" u="none" strike="noStrike" kern="1200" baseline="0">
                      <a:solidFill>
                        <a:schemeClr val="bg1">
                          <a:lumMod val="65000"/>
                        </a:schemeClr>
                      </a:solidFill>
                      <a:latin typeface="Arial" panose="020B0604020202020204" pitchFamily="34" charset="0"/>
                      <a:ea typeface="+mn-ea"/>
                      <a:cs typeface="Arial" panose="020B0604020202020204" pitchFamily="34" charset="0"/>
                    </a:defRPr>
                  </a:pPr>
                  <a:endParaRPr lang="de-DE"/>
                </a:p>
              </c:txPr>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25-06CA-4C05-8703-5820B8701B92}"/>
                </c:ext>
              </c:extLst>
            </c:dLbl>
            <c:dLbl>
              <c:idx val="15"/>
              <c:tx>
                <c:rich>
                  <a:bodyPr/>
                  <a:lstStyle/>
                  <a:p>
                    <a:fld id="{9624A7FC-E1BF-4E9A-A6E7-29337436A65E}" type="CELLRANGE">
                      <a:rPr lang="en-US"/>
                      <a:pPr/>
                      <a:t>[CELLRANGE]</a:t>
                    </a:fld>
                    <a:endParaRPr lang="en-US"/>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27-06CA-4C05-8703-5820B8701B92}"/>
                </c:ext>
              </c:extLst>
            </c:dLbl>
            <c:dLbl>
              <c:idx val="16"/>
              <c:tx>
                <c:rich>
                  <a:bodyPr rot="0" spcFirstLastPara="1" vertOverflow="ellipsis" vert="horz" wrap="square" lIns="38100" tIns="19050" rIns="38100" bIns="19050" anchor="ctr" anchorCtr="1">
                    <a:spAutoFit/>
                  </a:bodyPr>
                  <a:lstStyle/>
                  <a:p>
                    <a:pPr>
                      <a:defRPr sz="600" b="1" i="0" u="none" strike="noStrike" kern="1200" baseline="0">
                        <a:solidFill>
                          <a:schemeClr val="bg1">
                            <a:lumMod val="65000"/>
                          </a:schemeClr>
                        </a:solidFill>
                        <a:latin typeface="Arial" panose="020B0604020202020204" pitchFamily="34" charset="0"/>
                        <a:ea typeface="+mn-ea"/>
                        <a:cs typeface="Arial" panose="020B0604020202020204" pitchFamily="34" charset="0"/>
                      </a:defRPr>
                    </a:pPr>
                    <a:fld id="{2F2CCBC1-7218-4C47-B56D-84DCB7A3B9D1}" type="CELLRANGE">
                      <a:rPr lang="en-US"/>
                      <a:pPr>
                        <a:defRPr sz="600" b="1">
                          <a:solidFill>
                            <a:schemeClr val="bg1">
                              <a:lumMod val="65000"/>
                            </a:schemeClr>
                          </a:solidFill>
                          <a:latin typeface="Arial" panose="020B0604020202020204" pitchFamily="34" charset="0"/>
                          <a:cs typeface="Arial" panose="020B0604020202020204" pitchFamily="34" charset="0"/>
                        </a:defRPr>
                      </a:pPr>
                      <a:t>[CELLRANGE]</a:t>
                    </a:fld>
                    <a:endParaRPr lang="en-US"/>
                  </a:p>
                </c:rich>
              </c:tx>
              <c:numFmt formatCode="General" sourceLinked="0"/>
              <c:spPr>
                <a:noFill/>
                <a:ln w="3175">
                  <a:noFill/>
                </a:ln>
                <a:effectLst/>
              </c:spPr>
              <c:txPr>
                <a:bodyPr rot="0" spcFirstLastPara="1" vertOverflow="ellipsis" vert="horz" wrap="square" lIns="38100" tIns="19050" rIns="38100" bIns="19050" anchor="ctr" anchorCtr="1">
                  <a:spAutoFit/>
                </a:bodyPr>
                <a:lstStyle/>
                <a:p>
                  <a:pPr>
                    <a:defRPr sz="600" b="1" i="0" u="none" strike="noStrike" kern="1200" baseline="0">
                      <a:solidFill>
                        <a:schemeClr val="bg1">
                          <a:lumMod val="65000"/>
                        </a:schemeClr>
                      </a:solidFill>
                      <a:latin typeface="Arial" panose="020B0604020202020204" pitchFamily="34" charset="0"/>
                      <a:ea typeface="+mn-ea"/>
                      <a:cs typeface="Arial" panose="020B0604020202020204" pitchFamily="34" charset="0"/>
                    </a:defRPr>
                  </a:pPr>
                  <a:endParaRPr lang="de-DE"/>
                </a:p>
              </c:txPr>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29-06CA-4C05-8703-5820B8701B92}"/>
                </c:ext>
              </c:extLst>
            </c:dLbl>
            <c:dLbl>
              <c:idx val="17"/>
              <c:tx>
                <c:rich>
                  <a:bodyPr/>
                  <a:lstStyle/>
                  <a:p>
                    <a:fld id="{3460E04C-A789-4D11-9D12-88A26B19547C}" type="CELLRANGE">
                      <a:rPr lang="en-US"/>
                      <a:pPr/>
                      <a:t>[CELLRANGE]</a:t>
                    </a:fld>
                    <a:endParaRPr lang="en-US"/>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2B-06CA-4C05-8703-5820B8701B92}"/>
                </c:ext>
              </c:extLst>
            </c:dLbl>
            <c:dLbl>
              <c:idx val="18"/>
              <c:tx>
                <c:rich>
                  <a:bodyPr rot="0" spcFirstLastPara="1" vertOverflow="ellipsis" vert="horz" wrap="square" lIns="38100" tIns="19050" rIns="38100" bIns="19050" anchor="ctr" anchorCtr="1">
                    <a:spAutoFit/>
                  </a:bodyPr>
                  <a:lstStyle/>
                  <a:p>
                    <a:pPr>
                      <a:defRPr sz="600" b="1" i="0" u="none" strike="noStrike" kern="1200" baseline="0">
                        <a:solidFill>
                          <a:schemeClr val="bg1">
                            <a:lumMod val="65000"/>
                          </a:schemeClr>
                        </a:solidFill>
                        <a:latin typeface="Arial" panose="020B0604020202020204" pitchFamily="34" charset="0"/>
                        <a:ea typeface="+mn-ea"/>
                        <a:cs typeface="Arial" panose="020B0604020202020204" pitchFamily="34" charset="0"/>
                      </a:defRPr>
                    </a:pPr>
                    <a:fld id="{49C8DA42-8AD3-472F-BB78-9F288B9F8EB7}" type="CELLRANGE">
                      <a:rPr lang="en-US"/>
                      <a:pPr>
                        <a:defRPr sz="600" b="1">
                          <a:solidFill>
                            <a:schemeClr val="bg1">
                              <a:lumMod val="65000"/>
                            </a:schemeClr>
                          </a:solidFill>
                          <a:latin typeface="Arial" panose="020B0604020202020204" pitchFamily="34" charset="0"/>
                          <a:cs typeface="Arial" panose="020B0604020202020204" pitchFamily="34" charset="0"/>
                        </a:defRPr>
                      </a:pPr>
                      <a:t>[CELLRANGE]</a:t>
                    </a:fld>
                    <a:endParaRPr lang="en-US"/>
                  </a:p>
                </c:rich>
              </c:tx>
              <c:numFmt formatCode="General" sourceLinked="0"/>
              <c:spPr>
                <a:noFill/>
                <a:ln w="3175">
                  <a:noFill/>
                </a:ln>
                <a:effectLst/>
              </c:spPr>
              <c:txPr>
                <a:bodyPr rot="0" spcFirstLastPara="1" vertOverflow="ellipsis" vert="horz" wrap="square" lIns="38100" tIns="19050" rIns="38100" bIns="19050" anchor="ctr" anchorCtr="1">
                  <a:spAutoFit/>
                </a:bodyPr>
                <a:lstStyle/>
                <a:p>
                  <a:pPr>
                    <a:defRPr sz="600" b="1" i="0" u="none" strike="noStrike" kern="1200" baseline="0">
                      <a:solidFill>
                        <a:schemeClr val="bg1">
                          <a:lumMod val="65000"/>
                        </a:schemeClr>
                      </a:solidFill>
                      <a:latin typeface="Arial" panose="020B0604020202020204" pitchFamily="34" charset="0"/>
                      <a:ea typeface="+mn-ea"/>
                      <a:cs typeface="Arial" panose="020B0604020202020204" pitchFamily="34" charset="0"/>
                    </a:defRPr>
                  </a:pPr>
                  <a:endParaRPr lang="de-DE"/>
                </a:p>
              </c:txPr>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2D-06CA-4C05-8703-5820B8701B92}"/>
                </c:ext>
              </c:extLst>
            </c:dLbl>
            <c:dLbl>
              <c:idx val="19"/>
              <c:tx>
                <c:rich>
                  <a:bodyPr/>
                  <a:lstStyle/>
                  <a:p>
                    <a:fld id="{1E487B2E-79F9-418A-8901-E34C253FE559}" type="CELLRANGE">
                      <a:rPr lang="en-US"/>
                      <a:pPr/>
                      <a:t>[CELLRANGE]</a:t>
                    </a:fld>
                    <a:endParaRPr lang="en-US"/>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2F-06CA-4C05-8703-5820B8701B92}"/>
                </c:ext>
              </c:extLst>
            </c:dLbl>
            <c:dLbl>
              <c:idx val="20"/>
              <c:tx>
                <c:rich>
                  <a:bodyPr rot="0" spcFirstLastPara="1" vertOverflow="ellipsis" vert="horz" wrap="square" lIns="38100" tIns="19050" rIns="38100" bIns="19050" anchor="ctr" anchorCtr="1">
                    <a:spAutoFit/>
                  </a:bodyPr>
                  <a:lstStyle/>
                  <a:p>
                    <a:pPr>
                      <a:defRPr sz="600" b="1" i="0" u="none" strike="noStrike" kern="1200" baseline="0">
                        <a:solidFill>
                          <a:schemeClr val="bg1">
                            <a:lumMod val="65000"/>
                          </a:schemeClr>
                        </a:solidFill>
                        <a:latin typeface="Arial" panose="020B0604020202020204" pitchFamily="34" charset="0"/>
                        <a:ea typeface="+mn-ea"/>
                        <a:cs typeface="Arial" panose="020B0604020202020204" pitchFamily="34" charset="0"/>
                      </a:defRPr>
                    </a:pPr>
                    <a:fld id="{1C9D638B-CCB5-45DC-823A-AA64E52A6438}" type="CELLRANGE">
                      <a:rPr lang="en-US"/>
                      <a:pPr>
                        <a:defRPr sz="600" b="1">
                          <a:solidFill>
                            <a:schemeClr val="bg1">
                              <a:lumMod val="65000"/>
                            </a:schemeClr>
                          </a:solidFill>
                          <a:latin typeface="Arial" panose="020B0604020202020204" pitchFamily="34" charset="0"/>
                          <a:cs typeface="Arial" panose="020B0604020202020204" pitchFamily="34" charset="0"/>
                        </a:defRPr>
                      </a:pPr>
                      <a:t>[CELLRANGE]</a:t>
                    </a:fld>
                    <a:endParaRPr lang="en-US"/>
                  </a:p>
                </c:rich>
              </c:tx>
              <c:numFmt formatCode="General" sourceLinked="0"/>
              <c:spPr>
                <a:noFill/>
                <a:ln w="3175">
                  <a:noFill/>
                </a:ln>
                <a:effectLst/>
              </c:spPr>
              <c:txPr>
                <a:bodyPr rot="0" spcFirstLastPara="1" vertOverflow="ellipsis" vert="horz" wrap="square" lIns="38100" tIns="19050" rIns="38100" bIns="19050" anchor="ctr" anchorCtr="1">
                  <a:spAutoFit/>
                </a:bodyPr>
                <a:lstStyle/>
                <a:p>
                  <a:pPr>
                    <a:defRPr sz="600" b="1" i="0" u="none" strike="noStrike" kern="1200" baseline="0">
                      <a:solidFill>
                        <a:schemeClr val="bg1">
                          <a:lumMod val="65000"/>
                        </a:schemeClr>
                      </a:solidFill>
                      <a:latin typeface="Arial" panose="020B0604020202020204" pitchFamily="34" charset="0"/>
                      <a:ea typeface="+mn-ea"/>
                      <a:cs typeface="Arial" panose="020B0604020202020204" pitchFamily="34" charset="0"/>
                    </a:defRPr>
                  </a:pPr>
                  <a:endParaRPr lang="de-DE"/>
                </a:p>
              </c:txPr>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31-06CA-4C05-8703-5820B8701B92}"/>
                </c:ext>
              </c:extLst>
            </c:dLbl>
            <c:dLbl>
              <c:idx val="21"/>
              <c:tx>
                <c:rich>
                  <a:bodyPr/>
                  <a:lstStyle/>
                  <a:p>
                    <a:fld id="{28F7D6F3-45CC-4D7D-A6D5-7AA53EB7DC9F}" type="CELLRANGE">
                      <a:rPr lang="en-US"/>
                      <a:pPr/>
                      <a:t>[CELLRANGE]</a:t>
                    </a:fld>
                    <a:endParaRPr lang="en-US"/>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33-06CA-4C05-8703-5820B8701B92}"/>
                </c:ext>
              </c:extLst>
            </c:dLbl>
            <c:dLbl>
              <c:idx val="22"/>
              <c:tx>
                <c:rich>
                  <a:bodyPr rot="0" spcFirstLastPara="1" vertOverflow="ellipsis" vert="horz" wrap="square" lIns="38100" tIns="19050" rIns="38100" bIns="19050" anchor="ctr" anchorCtr="1">
                    <a:spAutoFit/>
                  </a:bodyPr>
                  <a:lstStyle/>
                  <a:p>
                    <a:pPr>
                      <a:defRPr sz="600" b="1" i="0" u="none" strike="noStrike" kern="1200" baseline="0">
                        <a:solidFill>
                          <a:schemeClr val="bg1">
                            <a:lumMod val="65000"/>
                          </a:schemeClr>
                        </a:solidFill>
                        <a:latin typeface="Arial" panose="020B0604020202020204" pitchFamily="34" charset="0"/>
                        <a:ea typeface="+mn-ea"/>
                        <a:cs typeface="Arial" panose="020B0604020202020204" pitchFamily="34" charset="0"/>
                      </a:defRPr>
                    </a:pPr>
                    <a:fld id="{4045DFB0-2267-4701-84CF-118E13C8B840}" type="CELLRANGE">
                      <a:rPr lang="en-US"/>
                      <a:pPr>
                        <a:defRPr sz="600" b="1">
                          <a:solidFill>
                            <a:schemeClr val="bg1">
                              <a:lumMod val="65000"/>
                            </a:schemeClr>
                          </a:solidFill>
                          <a:latin typeface="Arial" panose="020B0604020202020204" pitchFamily="34" charset="0"/>
                          <a:cs typeface="Arial" panose="020B0604020202020204" pitchFamily="34" charset="0"/>
                        </a:defRPr>
                      </a:pPr>
                      <a:t>[CELLRANGE]</a:t>
                    </a:fld>
                    <a:endParaRPr lang="en-US"/>
                  </a:p>
                </c:rich>
              </c:tx>
              <c:numFmt formatCode="General" sourceLinked="0"/>
              <c:spPr>
                <a:noFill/>
                <a:ln w="3175">
                  <a:noFill/>
                </a:ln>
                <a:effectLst/>
              </c:spPr>
              <c:txPr>
                <a:bodyPr rot="0" spcFirstLastPara="1" vertOverflow="ellipsis" vert="horz" wrap="square" lIns="38100" tIns="19050" rIns="38100" bIns="19050" anchor="ctr" anchorCtr="1">
                  <a:spAutoFit/>
                </a:bodyPr>
                <a:lstStyle/>
                <a:p>
                  <a:pPr>
                    <a:defRPr sz="600" b="1" i="0" u="none" strike="noStrike" kern="1200" baseline="0">
                      <a:solidFill>
                        <a:schemeClr val="bg1">
                          <a:lumMod val="65000"/>
                        </a:schemeClr>
                      </a:solidFill>
                      <a:latin typeface="Arial" panose="020B0604020202020204" pitchFamily="34" charset="0"/>
                      <a:ea typeface="+mn-ea"/>
                      <a:cs typeface="Arial" panose="020B0604020202020204" pitchFamily="34" charset="0"/>
                    </a:defRPr>
                  </a:pPr>
                  <a:endParaRPr lang="de-DE"/>
                </a:p>
              </c:txPr>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35-06CA-4C05-8703-5820B8701B92}"/>
                </c:ext>
              </c:extLst>
            </c:dLbl>
            <c:dLbl>
              <c:idx val="23"/>
              <c:tx>
                <c:rich>
                  <a:bodyPr/>
                  <a:lstStyle/>
                  <a:p>
                    <a:fld id="{9545FCBE-A54F-43C4-B1DD-83C26D4FDFA0}" type="CELLRANGE">
                      <a:rPr lang="en-US"/>
                      <a:pPr/>
                      <a:t>[CELLRANGE]</a:t>
                    </a:fld>
                    <a:endParaRPr lang="en-US"/>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37-06CA-4C05-8703-5820B8701B92}"/>
                </c:ext>
              </c:extLst>
            </c:dLbl>
            <c:dLbl>
              <c:idx val="24"/>
              <c:tx>
                <c:rich>
                  <a:bodyPr rot="0" spcFirstLastPara="1" vertOverflow="ellipsis" vert="horz" wrap="square" lIns="38100" tIns="19050" rIns="38100" bIns="19050" anchor="ctr" anchorCtr="1">
                    <a:spAutoFit/>
                  </a:bodyPr>
                  <a:lstStyle/>
                  <a:p>
                    <a:pPr>
                      <a:defRPr sz="600" b="1" i="0" u="none" strike="noStrike" kern="1200" baseline="0">
                        <a:solidFill>
                          <a:schemeClr val="bg1">
                            <a:lumMod val="65000"/>
                          </a:schemeClr>
                        </a:solidFill>
                        <a:latin typeface="Arial" panose="020B0604020202020204" pitchFamily="34" charset="0"/>
                        <a:ea typeface="+mn-ea"/>
                        <a:cs typeface="Arial" panose="020B0604020202020204" pitchFamily="34" charset="0"/>
                      </a:defRPr>
                    </a:pPr>
                    <a:endParaRPr lang="en-US"/>
                  </a:p>
                </c:rich>
              </c:tx>
              <c:numFmt formatCode="General" sourceLinked="0"/>
              <c:spPr>
                <a:noFill/>
                <a:ln w="3175">
                  <a:noFill/>
                </a:ln>
                <a:effectLst/>
              </c:spPr>
              <c:txPr>
                <a:bodyPr rot="0" spcFirstLastPara="1" vertOverflow="ellipsis" vert="horz" wrap="square" lIns="38100" tIns="19050" rIns="38100" bIns="19050" anchor="ctr" anchorCtr="1">
                  <a:spAutoFit/>
                </a:bodyPr>
                <a:lstStyle/>
                <a:p>
                  <a:pPr>
                    <a:defRPr sz="600" b="1" i="0" u="none" strike="noStrike" kern="1200" baseline="0">
                      <a:solidFill>
                        <a:schemeClr val="bg1">
                          <a:lumMod val="65000"/>
                        </a:schemeClr>
                      </a:solidFill>
                      <a:latin typeface="Arial" panose="020B0604020202020204" pitchFamily="34" charset="0"/>
                      <a:ea typeface="+mn-ea"/>
                      <a:cs typeface="Arial" panose="020B0604020202020204" pitchFamily="34" charset="0"/>
                    </a:defRPr>
                  </a:pPr>
                  <a:endParaRPr lang="de-DE"/>
                </a:p>
              </c:txPr>
              <c:dLblPos val="ctr"/>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39-06CA-4C05-8703-5820B8701B92}"/>
                </c:ext>
              </c:extLst>
            </c:dLbl>
            <c:dLbl>
              <c:idx val="25"/>
              <c:tx>
                <c:rich>
                  <a:bodyPr/>
                  <a:lstStyle/>
                  <a:p>
                    <a:endParaRPr lang="en-US"/>
                  </a:p>
                </c:rich>
              </c:tx>
              <c:dLblPos val="ctr"/>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3B-06CA-4C05-8703-5820B8701B92}"/>
                </c:ext>
              </c:extLst>
            </c:dLbl>
            <c:dLbl>
              <c:idx val="26"/>
              <c:tx>
                <c:rich>
                  <a:bodyPr/>
                  <a:lstStyle/>
                  <a:p>
                    <a:endParaRPr lang="en-US"/>
                  </a:p>
                </c:rich>
              </c:tx>
              <c:dLblPos val="ctr"/>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3C-06CA-4C05-8703-5820B8701B92}"/>
                </c:ext>
              </c:extLst>
            </c:dLbl>
            <c:dLbl>
              <c:idx val="27"/>
              <c:tx>
                <c:rich>
                  <a:bodyPr/>
                  <a:lstStyle/>
                  <a:p>
                    <a:endParaRPr lang="en-US"/>
                  </a:p>
                </c:rich>
              </c:tx>
              <c:dLblPos val="ctr"/>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3D-06CA-4C05-8703-5820B8701B92}"/>
                </c:ext>
              </c:extLst>
            </c:dLbl>
            <c:numFmt formatCode="General" sourceLinked="0"/>
            <c:spPr>
              <a:noFill/>
              <a:ln w="3175">
                <a:noFill/>
              </a:ln>
              <a:effectLst/>
            </c:spPr>
            <c:txPr>
              <a:bodyPr rot="0" spcFirstLastPara="1" vertOverflow="ellipsis" vert="horz" wrap="square" lIns="38100" tIns="19050" rIns="38100" bIns="19050" anchor="ctr" anchorCtr="1">
                <a:spAutoFit/>
              </a:bodyPr>
              <a:lstStyle/>
              <a:p>
                <a:pPr>
                  <a:defRPr sz="800" b="1" i="0" u="none" strike="noStrike" kern="1200" baseline="0">
                    <a:solidFill>
                      <a:schemeClr val="tx1"/>
                    </a:solidFill>
                    <a:latin typeface="Arial" panose="020B0604020202020204" pitchFamily="34" charset="0"/>
                    <a:ea typeface="+mn-ea"/>
                    <a:cs typeface="Arial" panose="020B0604020202020204" pitchFamily="34" charset="0"/>
                  </a:defRPr>
                </a:pPr>
                <a:endParaRPr lang="de-DE"/>
              </a:p>
            </c:txPr>
            <c:dLblPos val="ctr"/>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0"/>
              </c:ext>
            </c:extLst>
          </c:dLbls>
          <c:xVal>
            <c:numRef>
              <c:f>Tabelle1!$C$2:$C$29</c:f>
              <c:numCache>
                <c:formatCode>General</c:formatCode>
                <c:ptCount val="28"/>
                <c:pt idx="0">
                  <c:v>54.553872499352082</c:v>
                </c:pt>
                <c:pt idx="1">
                  <c:v>50.378021111870581</c:v>
                </c:pt>
                <c:pt idx="2">
                  <c:v>58.542458430317843</c:v>
                </c:pt>
                <c:pt idx="3">
                  <c:v>58.662895226491138</c:v>
                </c:pt>
                <c:pt idx="4">
                  <c:v>49.42531878800802</c:v>
                </c:pt>
                <c:pt idx="5">
                  <c:v>47.586212158219929</c:v>
                </c:pt>
                <c:pt idx="6">
                  <c:v>56.902434697633879</c:v>
                </c:pt>
                <c:pt idx="7">
                  <c:v>52.020109466681731</c:v>
                </c:pt>
                <c:pt idx="8">
                  <c:v>44.621906060890822</c:v>
                </c:pt>
                <c:pt idx="9">
                  <c:v>44.356126697524104</c:v>
                </c:pt>
                <c:pt idx="10">
                  <c:v>43.531262039197919</c:v>
                </c:pt>
                <c:pt idx="11">
                  <c:v>43.905555148232956</c:v>
                </c:pt>
                <c:pt idx="12">
                  <c:v>59.77147361394659</c:v>
                </c:pt>
                <c:pt idx="13">
                  <c:v>53.36715723316108</c:v>
                </c:pt>
                <c:pt idx="14">
                  <c:v>40.2092675046785</c:v>
                </c:pt>
                <c:pt idx="15">
                  <c:v>44.518543745760809</c:v>
                </c:pt>
                <c:pt idx="16">
                  <c:v>47.316906697589474</c:v>
                </c:pt>
                <c:pt idx="17">
                  <c:v>51.408406125422104</c:v>
                </c:pt>
                <c:pt idx="18">
                  <c:v>52.11962175853197</c:v>
                </c:pt>
                <c:pt idx="19">
                  <c:v>50.733486101515652</c:v>
                </c:pt>
                <c:pt idx="20">
                  <c:v>74.116033145172068</c:v>
                </c:pt>
                <c:pt idx="21">
                  <c:v>72.235420665775266</c:v>
                </c:pt>
                <c:pt idx="22">
                  <c:v>62.437680094712391</c:v>
                </c:pt>
                <c:pt idx="23">
                  <c:v>62.749828483863496</c:v>
                </c:pt>
              </c:numCache>
            </c:numRef>
          </c:xVal>
          <c:yVal>
            <c:numRef>
              <c:f>Tabelle1!$D$2:$D$29</c:f>
              <c:numCache>
                <c:formatCode>General</c:formatCode>
                <c:ptCount val="28"/>
                <c:pt idx="0">
                  <c:v>1.1656144E-2</c:v>
                </c:pt>
                <c:pt idx="1">
                  <c:v>1.3899999999999999E-2</c:v>
                </c:pt>
                <c:pt idx="2">
                  <c:v>1.1656144E-2</c:v>
                </c:pt>
                <c:pt idx="3">
                  <c:v>1.11E-2</c:v>
                </c:pt>
                <c:pt idx="4">
                  <c:v>1.4084507E-2</c:v>
                </c:pt>
                <c:pt idx="5">
                  <c:v>1.2200000000000001E-2</c:v>
                </c:pt>
                <c:pt idx="6">
                  <c:v>1.3113161999999999E-2</c:v>
                </c:pt>
                <c:pt idx="7">
                  <c:v>1.2200000000000001E-2</c:v>
                </c:pt>
                <c:pt idx="8">
                  <c:v>2.0883924000000002E-2</c:v>
                </c:pt>
                <c:pt idx="9">
                  <c:v>1.61E-2</c:v>
                </c:pt>
                <c:pt idx="10">
                  <c:v>2.0398251999999999E-2</c:v>
                </c:pt>
                <c:pt idx="11">
                  <c:v>1.7299999999999999E-2</c:v>
                </c:pt>
                <c:pt idx="12">
                  <c:v>1.7484216E-2</c:v>
                </c:pt>
                <c:pt idx="13">
                  <c:v>1.4999999999999999E-2</c:v>
                </c:pt>
                <c:pt idx="14">
                  <c:v>1.5055852E-2</c:v>
                </c:pt>
                <c:pt idx="15">
                  <c:v>1.4500000000000001E-2</c:v>
                </c:pt>
                <c:pt idx="16">
                  <c:v>1.5055852E-2</c:v>
                </c:pt>
                <c:pt idx="17">
                  <c:v>1.4500000000000001E-2</c:v>
                </c:pt>
                <c:pt idx="18">
                  <c:v>8.2564349999999995E-3</c:v>
                </c:pt>
                <c:pt idx="19">
                  <c:v>8.8999999999999999E-3</c:v>
                </c:pt>
                <c:pt idx="20">
                  <c:v>8.7421080000000002E-3</c:v>
                </c:pt>
                <c:pt idx="21">
                  <c:v>0.01</c:v>
                </c:pt>
                <c:pt idx="22">
                  <c:v>1.1170471E-2</c:v>
                </c:pt>
                <c:pt idx="23">
                  <c:v>7.1999999999999998E-3</c:v>
                </c:pt>
              </c:numCache>
            </c:numRef>
          </c:yVal>
          <c:smooth val="0"/>
          <c:extLst>
            <c:ext xmlns:c15="http://schemas.microsoft.com/office/drawing/2012/chart" uri="{02D57815-91ED-43cb-92C2-25804820EDAC}">
              <c15:datalabelsRange>
                <c15:f>Tabelle1!$J$2:$J$29</c15:f>
                <c15:dlblRangeCache>
                  <c:ptCount val="28"/>
                  <c:pt idx="0">
                    <c:v>1</c:v>
                  </c:pt>
                  <c:pt idx="1">
                    <c:v>1</c:v>
                  </c:pt>
                  <c:pt idx="2">
                    <c:v>2</c:v>
                  </c:pt>
                  <c:pt idx="3">
                    <c:v>2</c:v>
                  </c:pt>
                  <c:pt idx="4">
                    <c:v>3</c:v>
                  </c:pt>
                  <c:pt idx="5">
                    <c:v>3</c:v>
                  </c:pt>
                  <c:pt idx="6">
                    <c:v>4</c:v>
                  </c:pt>
                  <c:pt idx="7">
                    <c:v>4</c:v>
                  </c:pt>
                  <c:pt idx="8">
                    <c:v>5</c:v>
                  </c:pt>
                  <c:pt idx="9">
                    <c:v>5</c:v>
                  </c:pt>
                  <c:pt idx="10">
                    <c:v>6</c:v>
                  </c:pt>
                  <c:pt idx="11">
                    <c:v>6</c:v>
                  </c:pt>
                  <c:pt idx="12">
                    <c:v>7</c:v>
                  </c:pt>
                  <c:pt idx="13">
                    <c:v>7</c:v>
                  </c:pt>
                  <c:pt idx="14">
                    <c:v>8</c:v>
                  </c:pt>
                  <c:pt idx="15">
                    <c:v>8</c:v>
                  </c:pt>
                  <c:pt idx="16">
                    <c:v>9</c:v>
                  </c:pt>
                  <c:pt idx="17">
                    <c:v>9</c:v>
                  </c:pt>
                  <c:pt idx="18">
                    <c:v>10</c:v>
                  </c:pt>
                  <c:pt idx="19">
                    <c:v>10</c:v>
                  </c:pt>
                  <c:pt idx="20">
                    <c:v>11</c:v>
                  </c:pt>
                  <c:pt idx="21">
                    <c:v>11</c:v>
                  </c:pt>
                  <c:pt idx="22">
                    <c:v>12</c:v>
                  </c:pt>
                  <c:pt idx="23">
                    <c:v>12</c:v>
                  </c:pt>
                  <c:pt idx="24">
                    <c:v>13</c:v>
                  </c:pt>
                  <c:pt idx="25">
                    <c:v>13</c:v>
                  </c:pt>
                  <c:pt idx="26">
                    <c:v>14</c:v>
                  </c:pt>
                  <c:pt idx="27">
                    <c:v>14</c:v>
                  </c:pt>
                </c15:dlblRangeCache>
              </c15:datalabelsRange>
            </c:ext>
            <c:ext xmlns:c16="http://schemas.microsoft.com/office/drawing/2014/chart" uri="{C3380CC4-5D6E-409C-BE32-E72D297353CC}">
              <c16:uniqueId val="{0000003E-06CA-4C05-8703-5820B8701B92}"/>
            </c:ext>
          </c:extLst>
        </c:ser>
        <c:dLbls>
          <c:showLegendKey val="0"/>
          <c:showVal val="0"/>
          <c:showCatName val="0"/>
          <c:showSerName val="0"/>
          <c:showPercent val="0"/>
          <c:showBubbleSize val="0"/>
        </c:dLbls>
        <c:axId val="1275041040"/>
        <c:axId val="1275039600"/>
      </c:scatterChart>
      <c:dateAx>
        <c:axId val="1204956336"/>
        <c:scaling>
          <c:orientation val="minMax"/>
        </c:scaling>
        <c:delete val="1"/>
        <c:axPos val="b"/>
        <c:numFmt formatCode="General" sourceLinked="1"/>
        <c:majorTickMark val="out"/>
        <c:minorTickMark val="none"/>
        <c:tickLblPos val="nextTo"/>
        <c:crossAx val="1204962576"/>
        <c:crosses val="autoZero"/>
        <c:auto val="0"/>
        <c:lblOffset val="100"/>
        <c:baseTimeUnit val="days"/>
      </c:dateAx>
      <c:valAx>
        <c:axId val="1204962576"/>
        <c:scaling>
          <c:orientation val="minMax"/>
          <c:max val="2.5000000000000005E-2"/>
          <c:min val="5.000000000000001E-3"/>
        </c:scaling>
        <c:delete val="0"/>
        <c:axPos val="l"/>
        <c:majorGridlines>
          <c:spPr>
            <a:ln w="9525" cap="flat" cmpd="sng" algn="ctr">
              <a:solidFill>
                <a:schemeClr val="tx1">
                  <a:lumMod val="15000"/>
                  <a:lumOff val="85000"/>
                </a:schemeClr>
              </a:solidFill>
              <a:round/>
            </a:ln>
            <a:effectLst/>
          </c:spPr>
        </c:majorGridlines>
        <c:numFmt formatCode="0.0%" sourceLinked="0"/>
        <c:majorTickMark val="none"/>
        <c:minorTickMark val="none"/>
        <c:tickLblPos val="nextTo"/>
        <c:spPr>
          <a:noFill/>
          <a:ln>
            <a:noFill/>
          </a:ln>
          <a:effectLst/>
        </c:spPr>
        <c:txPr>
          <a:bodyPr rot="-60000000" spcFirstLastPara="1" vertOverflow="ellipsis" vert="horz" wrap="square" anchor="ctr" anchorCtr="1"/>
          <a:lstStyle/>
          <a:p>
            <a:pPr>
              <a:defRPr sz="800" b="0" i="0" u="none" strike="noStrike" kern="1200" baseline="0">
                <a:solidFill>
                  <a:schemeClr val="tx1"/>
                </a:solidFill>
                <a:latin typeface="+mn-lt"/>
                <a:ea typeface="+mn-ea"/>
                <a:cs typeface="+mn-cs"/>
              </a:defRPr>
            </a:pPr>
            <a:endParaRPr lang="de-DE"/>
          </a:p>
        </c:txPr>
        <c:crossAx val="1204956336"/>
        <c:crosses val="autoZero"/>
        <c:crossBetween val="between"/>
      </c:valAx>
      <c:valAx>
        <c:axId val="1275039600"/>
        <c:scaling>
          <c:orientation val="minMax"/>
          <c:max val="4"/>
          <c:min val="0"/>
        </c:scaling>
        <c:delete val="1"/>
        <c:axPos val="r"/>
        <c:numFmt formatCode="General" sourceLinked="1"/>
        <c:majorTickMark val="out"/>
        <c:minorTickMark val="none"/>
        <c:tickLblPos val="nextTo"/>
        <c:crossAx val="1275041040"/>
        <c:crosses val="max"/>
        <c:crossBetween val="midCat"/>
      </c:valAx>
      <c:valAx>
        <c:axId val="1275041040"/>
        <c:scaling>
          <c:orientation val="minMax"/>
          <c:max val="75"/>
          <c:min val="25"/>
        </c:scaling>
        <c:delete val="0"/>
        <c:axPos val="t"/>
        <c:majorGridlines>
          <c:spPr>
            <a:ln w="9525" cap="flat" cmpd="sng" algn="ctr">
              <a:solidFill>
                <a:schemeClr val="tx1">
                  <a:lumMod val="15000"/>
                  <a:lumOff val="85000"/>
                </a:schemeClr>
              </a:solidFill>
              <a:round/>
            </a:ln>
            <a:effectLst/>
          </c:spPr>
        </c:majorGridlines>
        <c:numFmt formatCode="#,##0" sourceLinked="0"/>
        <c:majorTickMark val="out"/>
        <c:minorTickMark val="none"/>
        <c:tickLblPos val="low"/>
        <c:spPr>
          <a:noFill/>
          <a:ln>
            <a:noFill/>
          </a:ln>
          <a:effectLst/>
        </c:spPr>
        <c:txPr>
          <a:bodyPr rot="-60000000" spcFirstLastPara="1" vertOverflow="ellipsis" vert="horz" wrap="square" anchor="ctr" anchorCtr="1"/>
          <a:lstStyle/>
          <a:p>
            <a:pPr>
              <a:defRPr sz="800" b="0" i="0" u="none" strike="noStrike" kern="1200" baseline="0">
                <a:solidFill>
                  <a:schemeClr val="tx1"/>
                </a:solidFill>
                <a:latin typeface="+mn-lt"/>
                <a:ea typeface="+mn-ea"/>
                <a:cs typeface="+mn-cs"/>
              </a:defRPr>
            </a:pPr>
            <a:endParaRPr lang="de-DE"/>
          </a:p>
        </c:txPr>
        <c:crossAx val="1275039600"/>
        <c:crosses val="max"/>
        <c:crossBetween val="midCat"/>
        <c:majorUnit val="25"/>
        <c:minorUnit val="5"/>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de-DE"/>
    </a:p>
  </c:txPr>
  <c:externalData r:id="rId3">
    <c:autoUpdate val="0"/>
  </c:externalData>
</c:chartSpace>
</file>

<file path=ppt/charts/chart3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areaChart>
        <c:grouping val="stacked"/>
        <c:varyColors val="0"/>
        <c:ser>
          <c:idx val="3"/>
          <c:order val="1"/>
          <c:tx>
            <c:strRef>
              <c:f>Tabelle1!$E$1</c:f>
              <c:strCache>
                <c:ptCount val="1"/>
                <c:pt idx="0">
                  <c:v>unten</c:v>
                </c:pt>
              </c:strCache>
            </c:strRef>
          </c:tx>
          <c:spPr>
            <a:solidFill>
              <a:schemeClr val="accent4"/>
            </a:solidFill>
            <a:ln>
              <a:noFill/>
            </a:ln>
            <a:effectLst/>
          </c:spPr>
          <c:cat>
            <c:numRef>
              <c:f>Tabelle1!$A$2:$A$29</c:f>
              <c:numCache>
                <c:formatCode>General</c:formatCode>
                <c:ptCount val="28"/>
                <c:pt idx="0">
                  <c:v>0</c:v>
                </c:pt>
                <c:pt idx="1">
                  <c:v>570.37389253333333</c:v>
                </c:pt>
                <c:pt idx="2">
                  <c:v>570.37389253333333</c:v>
                </c:pt>
                <c:pt idx="3">
                  <c:v>1000</c:v>
                </c:pt>
              </c:numCache>
            </c:numRef>
          </c:cat>
          <c:val>
            <c:numRef>
              <c:f>Tabelle1!$E$2:$E$29</c:f>
              <c:numCache>
                <c:formatCode>General</c:formatCode>
                <c:ptCount val="28"/>
                <c:pt idx="0">
                  <c:v>0</c:v>
                </c:pt>
                <c:pt idx="1">
                  <c:v>0</c:v>
                </c:pt>
                <c:pt idx="2">
                  <c:v>0</c:v>
                </c:pt>
                <c:pt idx="3">
                  <c:v>0</c:v>
                </c:pt>
              </c:numCache>
            </c:numRef>
          </c:val>
          <c:extLst>
            <c:ext xmlns:c16="http://schemas.microsoft.com/office/drawing/2014/chart" uri="{C3380CC4-5D6E-409C-BE32-E72D297353CC}">
              <c16:uniqueId val="{00000000-7EC1-4B39-83C2-A50146E6FF00}"/>
            </c:ext>
          </c:extLst>
        </c:ser>
        <c:ser>
          <c:idx val="4"/>
          <c:order val="2"/>
          <c:tx>
            <c:strRef>
              <c:f>Tabelle1!$F$1</c:f>
              <c:strCache>
                <c:ptCount val="1"/>
                <c:pt idx="0">
                  <c:v>links unten</c:v>
                </c:pt>
              </c:strCache>
            </c:strRef>
          </c:tx>
          <c:spPr>
            <a:solidFill>
              <a:srgbClr val="FFEECC"/>
            </a:solidFill>
            <a:ln w="12700">
              <a:noFill/>
            </a:ln>
            <a:effectLst/>
          </c:spPr>
          <c:cat>
            <c:numRef>
              <c:f>Tabelle1!$A$2:$A$29</c:f>
              <c:numCache>
                <c:formatCode>General</c:formatCode>
                <c:ptCount val="28"/>
                <c:pt idx="0">
                  <c:v>0</c:v>
                </c:pt>
                <c:pt idx="1">
                  <c:v>570.37389253333333</c:v>
                </c:pt>
                <c:pt idx="2">
                  <c:v>570.37389253333333</c:v>
                </c:pt>
                <c:pt idx="3">
                  <c:v>1000</c:v>
                </c:pt>
              </c:numCache>
            </c:numRef>
          </c:cat>
          <c:val>
            <c:numRef>
              <c:f>Tabelle1!$F$2:$F$29</c:f>
              <c:numCache>
                <c:formatCode>General</c:formatCode>
                <c:ptCount val="28"/>
                <c:pt idx="0">
                  <c:v>1.15E-2</c:v>
                </c:pt>
                <c:pt idx="1">
                  <c:v>1.15E-2</c:v>
                </c:pt>
                <c:pt idx="2">
                  <c:v>0</c:v>
                </c:pt>
                <c:pt idx="3">
                  <c:v>0</c:v>
                </c:pt>
              </c:numCache>
            </c:numRef>
          </c:val>
          <c:extLst>
            <c:ext xmlns:c16="http://schemas.microsoft.com/office/drawing/2014/chart" uri="{C3380CC4-5D6E-409C-BE32-E72D297353CC}">
              <c16:uniqueId val="{00000001-7EC1-4B39-83C2-A50146E6FF00}"/>
            </c:ext>
          </c:extLst>
        </c:ser>
        <c:ser>
          <c:idx val="5"/>
          <c:order val="3"/>
          <c:tx>
            <c:strRef>
              <c:f>Tabelle1!$G$1</c:f>
              <c:strCache>
                <c:ptCount val="1"/>
                <c:pt idx="0">
                  <c:v>rechts unten</c:v>
                </c:pt>
              </c:strCache>
            </c:strRef>
          </c:tx>
          <c:spPr>
            <a:solidFill>
              <a:srgbClr val="EDFFC0"/>
            </a:solidFill>
            <a:ln w="12700">
              <a:noFill/>
            </a:ln>
            <a:effectLst/>
          </c:spPr>
          <c:cat>
            <c:numRef>
              <c:f>Tabelle1!$A$2:$A$29</c:f>
              <c:numCache>
                <c:formatCode>General</c:formatCode>
                <c:ptCount val="28"/>
                <c:pt idx="0">
                  <c:v>0</c:v>
                </c:pt>
                <c:pt idx="1">
                  <c:v>570.37389253333333</c:v>
                </c:pt>
                <c:pt idx="2">
                  <c:v>570.37389253333333</c:v>
                </c:pt>
                <c:pt idx="3">
                  <c:v>1000</c:v>
                </c:pt>
              </c:numCache>
            </c:numRef>
          </c:cat>
          <c:val>
            <c:numRef>
              <c:f>Tabelle1!$G$2:$G$29</c:f>
              <c:numCache>
                <c:formatCode>General</c:formatCode>
                <c:ptCount val="28"/>
                <c:pt idx="0">
                  <c:v>0</c:v>
                </c:pt>
                <c:pt idx="1">
                  <c:v>0</c:v>
                </c:pt>
                <c:pt idx="2">
                  <c:v>1.15E-2</c:v>
                </c:pt>
                <c:pt idx="3">
                  <c:v>1.15E-2</c:v>
                </c:pt>
              </c:numCache>
            </c:numRef>
          </c:val>
          <c:extLst>
            <c:ext xmlns:c16="http://schemas.microsoft.com/office/drawing/2014/chart" uri="{C3380CC4-5D6E-409C-BE32-E72D297353CC}">
              <c16:uniqueId val="{00000002-7EC1-4B39-83C2-A50146E6FF00}"/>
            </c:ext>
          </c:extLst>
        </c:ser>
        <c:ser>
          <c:idx val="6"/>
          <c:order val="4"/>
          <c:tx>
            <c:strRef>
              <c:f>Tabelle1!$H$1</c:f>
              <c:strCache>
                <c:ptCount val="1"/>
                <c:pt idx="0">
                  <c:v>links oben</c:v>
                </c:pt>
              </c:strCache>
            </c:strRef>
          </c:tx>
          <c:spPr>
            <a:solidFill>
              <a:srgbClr val="FFCD66"/>
            </a:solidFill>
            <a:ln w="12700">
              <a:noFill/>
            </a:ln>
            <a:effectLst/>
          </c:spPr>
          <c:cat>
            <c:numRef>
              <c:f>Tabelle1!$A$2:$A$29</c:f>
              <c:numCache>
                <c:formatCode>General</c:formatCode>
                <c:ptCount val="28"/>
                <c:pt idx="0">
                  <c:v>0</c:v>
                </c:pt>
                <c:pt idx="1">
                  <c:v>570.37389253333333</c:v>
                </c:pt>
                <c:pt idx="2">
                  <c:v>570.37389253333333</c:v>
                </c:pt>
                <c:pt idx="3">
                  <c:v>1000</c:v>
                </c:pt>
              </c:numCache>
            </c:numRef>
          </c:cat>
          <c:val>
            <c:numRef>
              <c:f>Tabelle1!$H$2:$H$29</c:f>
              <c:numCache>
                <c:formatCode>General</c:formatCode>
                <c:ptCount val="28"/>
                <c:pt idx="0">
                  <c:v>8.5000000000000006E-3</c:v>
                </c:pt>
                <c:pt idx="1">
                  <c:v>8.5000000000000006E-3</c:v>
                </c:pt>
                <c:pt idx="2">
                  <c:v>0</c:v>
                </c:pt>
                <c:pt idx="3">
                  <c:v>0</c:v>
                </c:pt>
              </c:numCache>
            </c:numRef>
          </c:val>
          <c:extLst>
            <c:ext xmlns:c16="http://schemas.microsoft.com/office/drawing/2014/chart" uri="{C3380CC4-5D6E-409C-BE32-E72D297353CC}">
              <c16:uniqueId val="{00000003-7EC1-4B39-83C2-A50146E6FF00}"/>
            </c:ext>
          </c:extLst>
        </c:ser>
        <c:ser>
          <c:idx val="7"/>
          <c:order val="5"/>
          <c:tx>
            <c:strRef>
              <c:f>Tabelle1!$I$1</c:f>
              <c:strCache>
                <c:ptCount val="1"/>
                <c:pt idx="0">
                  <c:v>rechts oben</c:v>
                </c:pt>
              </c:strCache>
            </c:strRef>
          </c:tx>
          <c:spPr>
            <a:solidFill>
              <a:srgbClr val="C9FF42"/>
            </a:solidFill>
            <a:ln w="12700">
              <a:noFill/>
            </a:ln>
            <a:effectLst/>
          </c:spPr>
          <c:cat>
            <c:numRef>
              <c:f>Tabelle1!$A$2:$A$29</c:f>
              <c:numCache>
                <c:formatCode>General</c:formatCode>
                <c:ptCount val="28"/>
                <c:pt idx="0">
                  <c:v>0</c:v>
                </c:pt>
                <c:pt idx="1">
                  <c:v>570.37389253333333</c:v>
                </c:pt>
                <c:pt idx="2">
                  <c:v>570.37389253333333</c:v>
                </c:pt>
                <c:pt idx="3">
                  <c:v>1000</c:v>
                </c:pt>
              </c:numCache>
            </c:numRef>
          </c:cat>
          <c:val>
            <c:numRef>
              <c:f>Tabelle1!$I$2:$I$29</c:f>
              <c:numCache>
                <c:formatCode>General</c:formatCode>
                <c:ptCount val="28"/>
                <c:pt idx="0">
                  <c:v>0</c:v>
                </c:pt>
                <c:pt idx="1">
                  <c:v>0</c:v>
                </c:pt>
                <c:pt idx="2">
                  <c:v>8.5000000000000006E-3</c:v>
                </c:pt>
                <c:pt idx="3">
                  <c:v>8.5000000000000006E-3</c:v>
                </c:pt>
              </c:numCache>
            </c:numRef>
          </c:val>
          <c:extLst>
            <c:ext xmlns:c16="http://schemas.microsoft.com/office/drawing/2014/chart" uri="{C3380CC4-5D6E-409C-BE32-E72D297353CC}">
              <c16:uniqueId val="{00000004-7EC1-4B39-83C2-A50146E6FF00}"/>
            </c:ext>
          </c:extLst>
        </c:ser>
        <c:ser>
          <c:idx val="0"/>
          <c:order val="6"/>
          <c:tx>
            <c:strRef>
              <c:f>Tabelle1!#REF!</c:f>
              <c:strCache>
                <c:ptCount val="1"/>
                <c:pt idx="0">
                  <c:v>#REF!</c:v>
                </c:pt>
              </c:strCache>
            </c:strRef>
          </c:tx>
          <c:spPr>
            <a:solidFill>
              <a:schemeClr val="accent1"/>
            </a:solidFill>
            <a:ln w="25400">
              <a:noFill/>
            </a:ln>
            <a:effectLst/>
          </c:spPr>
          <c:cat>
            <c:numRef>
              <c:f>Tabelle1!$A$2:$A$29</c:f>
              <c:numCache>
                <c:formatCode>General</c:formatCode>
                <c:ptCount val="28"/>
                <c:pt idx="0">
                  <c:v>0</c:v>
                </c:pt>
                <c:pt idx="1">
                  <c:v>570.37389253333333</c:v>
                </c:pt>
                <c:pt idx="2">
                  <c:v>570.37389253333333</c:v>
                </c:pt>
                <c:pt idx="3">
                  <c:v>1000</c:v>
                </c:pt>
              </c:numCache>
            </c:numRef>
          </c:cat>
          <c:val>
            <c:numRef>
              <c:f>Tabelle1!#REF!</c:f>
              <c:numCache>
                <c:formatCode>General</c:formatCode>
                <c:ptCount val="1"/>
                <c:pt idx="0">
                  <c:v>1</c:v>
                </c:pt>
              </c:numCache>
            </c:numRef>
          </c:val>
          <c:extLst>
            <c:ext xmlns:c16="http://schemas.microsoft.com/office/drawing/2014/chart" uri="{C3380CC4-5D6E-409C-BE32-E72D297353CC}">
              <c16:uniqueId val="{00000005-7EC1-4B39-83C2-A50146E6FF00}"/>
            </c:ext>
          </c:extLst>
        </c:ser>
        <c:ser>
          <c:idx val="1"/>
          <c:order val="7"/>
          <c:tx>
            <c:strRef>
              <c:f>Tabelle1!#REF!</c:f>
              <c:strCache>
                <c:ptCount val="1"/>
                <c:pt idx="0">
                  <c:v>#REF!</c:v>
                </c:pt>
              </c:strCache>
            </c:strRef>
          </c:tx>
          <c:spPr>
            <a:solidFill>
              <a:schemeClr val="accent2"/>
            </a:solidFill>
            <a:ln w="25400">
              <a:noFill/>
            </a:ln>
            <a:effectLst/>
          </c:spPr>
          <c:cat>
            <c:numRef>
              <c:f>Tabelle1!$A$2:$A$29</c:f>
              <c:numCache>
                <c:formatCode>General</c:formatCode>
                <c:ptCount val="28"/>
                <c:pt idx="0">
                  <c:v>0</c:v>
                </c:pt>
                <c:pt idx="1">
                  <c:v>570.37389253333333</c:v>
                </c:pt>
                <c:pt idx="2">
                  <c:v>570.37389253333333</c:v>
                </c:pt>
                <c:pt idx="3">
                  <c:v>1000</c:v>
                </c:pt>
              </c:numCache>
            </c:numRef>
          </c:cat>
          <c:val>
            <c:numRef>
              <c:f>Tabelle1!#REF!</c:f>
              <c:numCache>
                <c:formatCode>General</c:formatCode>
                <c:ptCount val="1"/>
                <c:pt idx="0">
                  <c:v>1</c:v>
                </c:pt>
              </c:numCache>
            </c:numRef>
          </c:val>
          <c:extLst>
            <c:ext xmlns:c16="http://schemas.microsoft.com/office/drawing/2014/chart" uri="{C3380CC4-5D6E-409C-BE32-E72D297353CC}">
              <c16:uniqueId val="{00000006-7EC1-4B39-83C2-A50146E6FF00}"/>
            </c:ext>
          </c:extLst>
        </c:ser>
        <c:ser>
          <c:idx val="8"/>
          <c:order val="8"/>
          <c:tx>
            <c:strRef>
              <c:f>Tabelle1!#REF!</c:f>
              <c:strCache>
                <c:ptCount val="1"/>
                <c:pt idx="0">
                  <c:v>#REF!</c:v>
                </c:pt>
              </c:strCache>
            </c:strRef>
          </c:tx>
          <c:spPr>
            <a:solidFill>
              <a:schemeClr val="accent3">
                <a:lumMod val="60000"/>
              </a:schemeClr>
            </a:solidFill>
            <a:ln w="25400">
              <a:noFill/>
            </a:ln>
            <a:effectLst/>
          </c:spPr>
          <c:cat>
            <c:numRef>
              <c:f>Tabelle1!$A$2:$A$29</c:f>
              <c:numCache>
                <c:formatCode>General</c:formatCode>
                <c:ptCount val="28"/>
                <c:pt idx="0">
                  <c:v>0</c:v>
                </c:pt>
                <c:pt idx="1">
                  <c:v>570.37389253333333</c:v>
                </c:pt>
                <c:pt idx="2">
                  <c:v>570.37389253333333</c:v>
                </c:pt>
                <c:pt idx="3">
                  <c:v>1000</c:v>
                </c:pt>
              </c:numCache>
            </c:numRef>
          </c:cat>
          <c:val>
            <c:numRef>
              <c:f>Tabelle1!#REF!</c:f>
              <c:numCache>
                <c:formatCode>General</c:formatCode>
                <c:ptCount val="1"/>
                <c:pt idx="0">
                  <c:v>1</c:v>
                </c:pt>
              </c:numCache>
            </c:numRef>
          </c:val>
          <c:extLst>
            <c:ext xmlns:c16="http://schemas.microsoft.com/office/drawing/2014/chart" uri="{C3380CC4-5D6E-409C-BE32-E72D297353CC}">
              <c16:uniqueId val="{00000007-7EC1-4B39-83C2-A50146E6FF00}"/>
            </c:ext>
          </c:extLst>
        </c:ser>
        <c:ser>
          <c:idx val="9"/>
          <c:order val="9"/>
          <c:tx>
            <c:strRef>
              <c:f>Tabelle1!#REF!</c:f>
              <c:strCache>
                <c:ptCount val="1"/>
                <c:pt idx="0">
                  <c:v>#REF!</c:v>
                </c:pt>
              </c:strCache>
            </c:strRef>
          </c:tx>
          <c:spPr>
            <a:solidFill>
              <a:schemeClr val="accent4">
                <a:lumMod val="60000"/>
              </a:schemeClr>
            </a:solidFill>
            <a:ln w="25400">
              <a:noFill/>
            </a:ln>
            <a:effectLst/>
          </c:spPr>
          <c:cat>
            <c:numRef>
              <c:f>Tabelle1!$A$2:$A$29</c:f>
              <c:numCache>
                <c:formatCode>General</c:formatCode>
                <c:ptCount val="28"/>
                <c:pt idx="0">
                  <c:v>0</c:v>
                </c:pt>
                <c:pt idx="1">
                  <c:v>570.37389253333333</c:v>
                </c:pt>
                <c:pt idx="2">
                  <c:v>570.37389253333333</c:v>
                </c:pt>
                <c:pt idx="3">
                  <c:v>1000</c:v>
                </c:pt>
              </c:numCache>
            </c:numRef>
          </c:cat>
          <c:val>
            <c:numRef>
              <c:f>Tabelle1!#REF!</c:f>
              <c:numCache>
                <c:formatCode>General</c:formatCode>
                <c:ptCount val="1"/>
                <c:pt idx="0">
                  <c:v>1</c:v>
                </c:pt>
              </c:numCache>
            </c:numRef>
          </c:val>
          <c:extLst>
            <c:ext xmlns:c16="http://schemas.microsoft.com/office/drawing/2014/chart" uri="{C3380CC4-5D6E-409C-BE32-E72D297353CC}">
              <c16:uniqueId val="{00000008-7EC1-4B39-83C2-A50146E6FF00}"/>
            </c:ext>
          </c:extLst>
        </c:ser>
        <c:ser>
          <c:idx val="10"/>
          <c:order val="10"/>
          <c:tx>
            <c:strRef>
              <c:f>Tabelle1!#REF!</c:f>
              <c:strCache>
                <c:ptCount val="1"/>
                <c:pt idx="0">
                  <c:v>#REF!</c:v>
                </c:pt>
              </c:strCache>
            </c:strRef>
          </c:tx>
          <c:spPr>
            <a:solidFill>
              <a:schemeClr val="accent5">
                <a:lumMod val="60000"/>
              </a:schemeClr>
            </a:solidFill>
            <a:ln w="25400">
              <a:noFill/>
            </a:ln>
            <a:effectLst/>
          </c:spPr>
          <c:cat>
            <c:numRef>
              <c:f>Tabelle1!$A$2:$A$29</c:f>
              <c:numCache>
                <c:formatCode>General</c:formatCode>
                <c:ptCount val="28"/>
                <c:pt idx="0">
                  <c:v>0</c:v>
                </c:pt>
                <c:pt idx="1">
                  <c:v>570.37389253333333</c:v>
                </c:pt>
                <c:pt idx="2">
                  <c:v>570.37389253333333</c:v>
                </c:pt>
                <c:pt idx="3">
                  <c:v>1000</c:v>
                </c:pt>
              </c:numCache>
            </c:numRef>
          </c:cat>
          <c:val>
            <c:numRef>
              <c:f>Tabelle1!#REF!</c:f>
              <c:numCache>
                <c:formatCode>General</c:formatCode>
                <c:ptCount val="1"/>
                <c:pt idx="0">
                  <c:v>1</c:v>
                </c:pt>
              </c:numCache>
            </c:numRef>
          </c:val>
          <c:extLst>
            <c:ext xmlns:c16="http://schemas.microsoft.com/office/drawing/2014/chart" uri="{C3380CC4-5D6E-409C-BE32-E72D297353CC}">
              <c16:uniqueId val="{00000009-7EC1-4B39-83C2-A50146E6FF00}"/>
            </c:ext>
          </c:extLst>
        </c:ser>
        <c:dLbls>
          <c:showLegendKey val="0"/>
          <c:showVal val="0"/>
          <c:showCatName val="0"/>
          <c:showSerName val="0"/>
          <c:showPercent val="0"/>
          <c:showBubbleSize val="0"/>
        </c:dLbls>
        <c:axId val="1204956336"/>
        <c:axId val="1204962576"/>
      </c:areaChart>
      <c:scatterChart>
        <c:scatterStyle val="lineMarker"/>
        <c:varyColors val="0"/>
        <c:ser>
          <c:idx val="2"/>
          <c:order val="0"/>
          <c:tx>
            <c:strRef>
              <c:f>Tabelle1!$D$1</c:f>
              <c:strCache>
                <c:ptCount val="1"/>
                <c:pt idx="0">
                  <c:v>Impact</c:v>
                </c:pt>
              </c:strCache>
            </c:strRef>
          </c:tx>
          <c:spPr>
            <a:ln w="25400" cap="rnd">
              <a:solidFill>
                <a:schemeClr val="bg1">
                  <a:lumMod val="65000"/>
                  <a:alpha val="30000"/>
                </a:schemeClr>
              </a:solidFill>
              <a:round/>
            </a:ln>
            <a:effectLst/>
          </c:spPr>
          <c:marker>
            <c:symbol val="square"/>
            <c:size val="18"/>
            <c:spPr>
              <a:noFill/>
              <a:ln w="9525">
                <a:noFill/>
              </a:ln>
              <a:effectLst/>
            </c:spPr>
          </c:marker>
          <c:dPt>
            <c:idx val="1"/>
            <c:marker>
              <c:symbol val="square"/>
              <c:size val="18"/>
              <c:spPr>
                <a:noFill/>
                <a:ln w="9525">
                  <a:noFill/>
                </a:ln>
                <a:effectLst/>
              </c:spPr>
            </c:marker>
            <c:bubble3D val="0"/>
            <c:spPr>
              <a:ln w="12700" cap="rnd">
                <a:solidFill>
                  <a:schemeClr val="bg1">
                    <a:lumMod val="65000"/>
                    <a:alpha val="30000"/>
                  </a:schemeClr>
                </a:solidFill>
                <a:round/>
              </a:ln>
              <a:effectLst/>
            </c:spPr>
            <c:extLst>
              <c:ext xmlns:c16="http://schemas.microsoft.com/office/drawing/2014/chart" uri="{C3380CC4-5D6E-409C-BE32-E72D297353CC}">
                <c16:uniqueId val="{0000000B-7EC1-4B39-83C2-A50146E6FF00}"/>
              </c:ext>
            </c:extLst>
          </c:dPt>
          <c:dPt>
            <c:idx val="2"/>
            <c:marker>
              <c:symbol val="square"/>
              <c:size val="18"/>
              <c:spPr>
                <a:noFill/>
                <a:ln w="9525">
                  <a:noFill/>
                </a:ln>
                <a:effectLst/>
              </c:spPr>
            </c:marker>
            <c:bubble3D val="0"/>
            <c:spPr>
              <a:ln w="25400" cap="rnd">
                <a:noFill/>
                <a:round/>
              </a:ln>
              <a:effectLst/>
            </c:spPr>
            <c:extLst>
              <c:ext xmlns:c16="http://schemas.microsoft.com/office/drawing/2014/chart" uri="{C3380CC4-5D6E-409C-BE32-E72D297353CC}">
                <c16:uniqueId val="{0000000D-7EC1-4B39-83C2-A50146E6FF00}"/>
              </c:ext>
            </c:extLst>
          </c:dPt>
          <c:dPt>
            <c:idx val="3"/>
            <c:marker>
              <c:symbol val="square"/>
              <c:size val="18"/>
              <c:spPr>
                <a:noFill/>
                <a:ln w="9525">
                  <a:noFill/>
                </a:ln>
                <a:effectLst/>
              </c:spPr>
            </c:marker>
            <c:bubble3D val="0"/>
            <c:spPr>
              <a:ln w="12700" cap="rnd">
                <a:solidFill>
                  <a:schemeClr val="bg1">
                    <a:lumMod val="65000"/>
                    <a:alpha val="30000"/>
                  </a:schemeClr>
                </a:solidFill>
                <a:round/>
              </a:ln>
              <a:effectLst/>
            </c:spPr>
            <c:extLst>
              <c:ext xmlns:c16="http://schemas.microsoft.com/office/drawing/2014/chart" uri="{C3380CC4-5D6E-409C-BE32-E72D297353CC}">
                <c16:uniqueId val="{0000000F-7EC1-4B39-83C2-A50146E6FF00}"/>
              </c:ext>
            </c:extLst>
          </c:dPt>
          <c:dPt>
            <c:idx val="4"/>
            <c:marker>
              <c:symbol val="square"/>
              <c:size val="18"/>
              <c:spPr>
                <a:noFill/>
                <a:ln w="9525">
                  <a:noFill/>
                </a:ln>
                <a:effectLst/>
              </c:spPr>
            </c:marker>
            <c:bubble3D val="0"/>
            <c:spPr>
              <a:ln w="25400" cap="rnd">
                <a:noFill/>
                <a:round/>
              </a:ln>
              <a:effectLst/>
            </c:spPr>
            <c:extLst>
              <c:ext xmlns:c16="http://schemas.microsoft.com/office/drawing/2014/chart" uri="{C3380CC4-5D6E-409C-BE32-E72D297353CC}">
                <c16:uniqueId val="{00000011-7EC1-4B39-83C2-A50146E6FF00}"/>
              </c:ext>
            </c:extLst>
          </c:dPt>
          <c:dPt>
            <c:idx val="5"/>
            <c:marker>
              <c:symbol val="square"/>
              <c:size val="18"/>
              <c:spPr>
                <a:noFill/>
                <a:ln w="9525">
                  <a:noFill/>
                </a:ln>
                <a:effectLst/>
              </c:spPr>
            </c:marker>
            <c:bubble3D val="0"/>
            <c:spPr>
              <a:ln w="12700" cap="rnd">
                <a:solidFill>
                  <a:schemeClr val="bg1">
                    <a:lumMod val="65000"/>
                    <a:alpha val="30000"/>
                  </a:schemeClr>
                </a:solidFill>
                <a:round/>
              </a:ln>
              <a:effectLst/>
            </c:spPr>
            <c:extLst>
              <c:ext xmlns:c16="http://schemas.microsoft.com/office/drawing/2014/chart" uri="{C3380CC4-5D6E-409C-BE32-E72D297353CC}">
                <c16:uniqueId val="{00000013-7EC1-4B39-83C2-A50146E6FF00}"/>
              </c:ext>
            </c:extLst>
          </c:dPt>
          <c:dPt>
            <c:idx val="6"/>
            <c:marker>
              <c:symbol val="square"/>
              <c:size val="18"/>
              <c:spPr>
                <a:noFill/>
                <a:ln w="9525">
                  <a:noFill/>
                </a:ln>
                <a:effectLst/>
              </c:spPr>
            </c:marker>
            <c:bubble3D val="0"/>
            <c:spPr>
              <a:ln w="25400" cap="rnd">
                <a:noFill/>
                <a:round/>
              </a:ln>
              <a:effectLst/>
            </c:spPr>
            <c:extLst>
              <c:ext xmlns:c16="http://schemas.microsoft.com/office/drawing/2014/chart" uri="{C3380CC4-5D6E-409C-BE32-E72D297353CC}">
                <c16:uniqueId val="{00000015-7EC1-4B39-83C2-A50146E6FF00}"/>
              </c:ext>
            </c:extLst>
          </c:dPt>
          <c:dPt>
            <c:idx val="7"/>
            <c:marker>
              <c:symbol val="square"/>
              <c:size val="18"/>
              <c:spPr>
                <a:noFill/>
                <a:ln w="9525">
                  <a:noFill/>
                </a:ln>
                <a:effectLst/>
              </c:spPr>
            </c:marker>
            <c:bubble3D val="0"/>
            <c:spPr>
              <a:ln w="12700" cap="rnd">
                <a:solidFill>
                  <a:schemeClr val="bg1">
                    <a:lumMod val="65000"/>
                    <a:alpha val="30000"/>
                  </a:schemeClr>
                </a:solidFill>
                <a:round/>
              </a:ln>
              <a:effectLst/>
            </c:spPr>
            <c:extLst>
              <c:ext xmlns:c16="http://schemas.microsoft.com/office/drawing/2014/chart" uri="{C3380CC4-5D6E-409C-BE32-E72D297353CC}">
                <c16:uniqueId val="{00000017-7EC1-4B39-83C2-A50146E6FF00}"/>
              </c:ext>
            </c:extLst>
          </c:dPt>
          <c:dPt>
            <c:idx val="8"/>
            <c:marker>
              <c:symbol val="square"/>
              <c:size val="18"/>
              <c:spPr>
                <a:noFill/>
                <a:ln w="9525">
                  <a:noFill/>
                </a:ln>
                <a:effectLst/>
              </c:spPr>
            </c:marker>
            <c:bubble3D val="0"/>
            <c:spPr>
              <a:ln w="25400" cap="rnd">
                <a:noFill/>
                <a:round/>
              </a:ln>
              <a:effectLst/>
            </c:spPr>
            <c:extLst>
              <c:ext xmlns:c16="http://schemas.microsoft.com/office/drawing/2014/chart" uri="{C3380CC4-5D6E-409C-BE32-E72D297353CC}">
                <c16:uniqueId val="{00000019-7EC1-4B39-83C2-A50146E6FF00}"/>
              </c:ext>
            </c:extLst>
          </c:dPt>
          <c:dPt>
            <c:idx val="9"/>
            <c:marker>
              <c:symbol val="square"/>
              <c:size val="18"/>
              <c:spPr>
                <a:noFill/>
                <a:ln w="9525">
                  <a:noFill/>
                </a:ln>
                <a:effectLst/>
              </c:spPr>
            </c:marker>
            <c:bubble3D val="0"/>
            <c:spPr>
              <a:ln w="12700" cap="rnd">
                <a:solidFill>
                  <a:schemeClr val="bg1">
                    <a:lumMod val="65000"/>
                    <a:alpha val="30000"/>
                  </a:schemeClr>
                </a:solidFill>
                <a:round/>
              </a:ln>
              <a:effectLst/>
            </c:spPr>
            <c:extLst>
              <c:ext xmlns:c16="http://schemas.microsoft.com/office/drawing/2014/chart" uri="{C3380CC4-5D6E-409C-BE32-E72D297353CC}">
                <c16:uniqueId val="{0000001B-7EC1-4B39-83C2-A50146E6FF00}"/>
              </c:ext>
            </c:extLst>
          </c:dPt>
          <c:dPt>
            <c:idx val="10"/>
            <c:marker>
              <c:symbol val="square"/>
              <c:size val="18"/>
              <c:spPr>
                <a:noFill/>
                <a:ln w="9525">
                  <a:noFill/>
                </a:ln>
                <a:effectLst/>
              </c:spPr>
            </c:marker>
            <c:bubble3D val="0"/>
            <c:spPr>
              <a:ln w="25400" cap="rnd">
                <a:noFill/>
                <a:round/>
              </a:ln>
              <a:effectLst/>
            </c:spPr>
            <c:extLst>
              <c:ext xmlns:c16="http://schemas.microsoft.com/office/drawing/2014/chart" uri="{C3380CC4-5D6E-409C-BE32-E72D297353CC}">
                <c16:uniqueId val="{0000001D-7EC1-4B39-83C2-A50146E6FF00}"/>
              </c:ext>
            </c:extLst>
          </c:dPt>
          <c:dPt>
            <c:idx val="11"/>
            <c:marker>
              <c:symbol val="square"/>
              <c:size val="18"/>
              <c:spPr>
                <a:noFill/>
                <a:ln w="9525">
                  <a:noFill/>
                </a:ln>
                <a:effectLst/>
              </c:spPr>
            </c:marker>
            <c:bubble3D val="0"/>
            <c:spPr>
              <a:ln w="12700" cap="rnd">
                <a:solidFill>
                  <a:schemeClr val="bg1">
                    <a:lumMod val="65000"/>
                    <a:alpha val="30000"/>
                  </a:schemeClr>
                </a:solidFill>
                <a:round/>
              </a:ln>
              <a:effectLst/>
            </c:spPr>
            <c:extLst>
              <c:ext xmlns:c16="http://schemas.microsoft.com/office/drawing/2014/chart" uri="{C3380CC4-5D6E-409C-BE32-E72D297353CC}">
                <c16:uniqueId val="{0000001F-7EC1-4B39-83C2-A50146E6FF00}"/>
              </c:ext>
            </c:extLst>
          </c:dPt>
          <c:dPt>
            <c:idx val="12"/>
            <c:marker>
              <c:symbol val="square"/>
              <c:size val="18"/>
              <c:spPr>
                <a:noFill/>
                <a:ln w="9525">
                  <a:noFill/>
                </a:ln>
                <a:effectLst/>
              </c:spPr>
            </c:marker>
            <c:bubble3D val="0"/>
            <c:spPr>
              <a:ln w="25400" cap="rnd">
                <a:noFill/>
                <a:round/>
              </a:ln>
              <a:effectLst/>
            </c:spPr>
            <c:extLst>
              <c:ext xmlns:c16="http://schemas.microsoft.com/office/drawing/2014/chart" uri="{C3380CC4-5D6E-409C-BE32-E72D297353CC}">
                <c16:uniqueId val="{00000021-7EC1-4B39-83C2-A50146E6FF00}"/>
              </c:ext>
            </c:extLst>
          </c:dPt>
          <c:dPt>
            <c:idx val="13"/>
            <c:marker>
              <c:symbol val="square"/>
              <c:size val="18"/>
              <c:spPr>
                <a:noFill/>
                <a:ln w="9525">
                  <a:noFill/>
                </a:ln>
                <a:effectLst/>
              </c:spPr>
            </c:marker>
            <c:bubble3D val="0"/>
            <c:spPr>
              <a:ln w="12700" cap="rnd">
                <a:solidFill>
                  <a:schemeClr val="bg1">
                    <a:lumMod val="65000"/>
                    <a:alpha val="30000"/>
                  </a:schemeClr>
                </a:solidFill>
                <a:round/>
              </a:ln>
              <a:effectLst/>
            </c:spPr>
            <c:extLst>
              <c:ext xmlns:c16="http://schemas.microsoft.com/office/drawing/2014/chart" uri="{C3380CC4-5D6E-409C-BE32-E72D297353CC}">
                <c16:uniqueId val="{00000023-7EC1-4B39-83C2-A50146E6FF00}"/>
              </c:ext>
            </c:extLst>
          </c:dPt>
          <c:dPt>
            <c:idx val="14"/>
            <c:marker>
              <c:symbol val="square"/>
              <c:size val="18"/>
              <c:spPr>
                <a:noFill/>
                <a:ln w="9525">
                  <a:noFill/>
                </a:ln>
                <a:effectLst/>
              </c:spPr>
            </c:marker>
            <c:bubble3D val="0"/>
            <c:spPr>
              <a:ln w="25400" cap="rnd">
                <a:noFill/>
                <a:round/>
              </a:ln>
              <a:effectLst/>
            </c:spPr>
            <c:extLst>
              <c:ext xmlns:c16="http://schemas.microsoft.com/office/drawing/2014/chart" uri="{C3380CC4-5D6E-409C-BE32-E72D297353CC}">
                <c16:uniqueId val="{00000025-7EC1-4B39-83C2-A50146E6FF00}"/>
              </c:ext>
            </c:extLst>
          </c:dPt>
          <c:dPt>
            <c:idx val="15"/>
            <c:marker>
              <c:symbol val="square"/>
              <c:size val="18"/>
              <c:spPr>
                <a:noFill/>
                <a:ln w="9525">
                  <a:noFill/>
                </a:ln>
                <a:effectLst/>
              </c:spPr>
            </c:marker>
            <c:bubble3D val="0"/>
            <c:spPr>
              <a:ln w="12700" cap="rnd">
                <a:solidFill>
                  <a:schemeClr val="bg1">
                    <a:lumMod val="65000"/>
                    <a:alpha val="30000"/>
                  </a:schemeClr>
                </a:solidFill>
                <a:round/>
              </a:ln>
              <a:effectLst/>
            </c:spPr>
            <c:extLst>
              <c:ext xmlns:c16="http://schemas.microsoft.com/office/drawing/2014/chart" uri="{C3380CC4-5D6E-409C-BE32-E72D297353CC}">
                <c16:uniqueId val="{00000027-7EC1-4B39-83C2-A50146E6FF00}"/>
              </c:ext>
            </c:extLst>
          </c:dPt>
          <c:dPt>
            <c:idx val="16"/>
            <c:marker>
              <c:symbol val="square"/>
              <c:size val="18"/>
              <c:spPr>
                <a:noFill/>
                <a:ln w="9525">
                  <a:noFill/>
                </a:ln>
                <a:effectLst/>
              </c:spPr>
            </c:marker>
            <c:bubble3D val="0"/>
            <c:spPr>
              <a:ln w="25400" cap="rnd">
                <a:noFill/>
                <a:round/>
              </a:ln>
              <a:effectLst/>
            </c:spPr>
            <c:extLst>
              <c:ext xmlns:c16="http://schemas.microsoft.com/office/drawing/2014/chart" uri="{C3380CC4-5D6E-409C-BE32-E72D297353CC}">
                <c16:uniqueId val="{00000029-7EC1-4B39-83C2-A50146E6FF00}"/>
              </c:ext>
            </c:extLst>
          </c:dPt>
          <c:dPt>
            <c:idx val="17"/>
            <c:marker>
              <c:symbol val="square"/>
              <c:size val="18"/>
              <c:spPr>
                <a:noFill/>
                <a:ln w="9525">
                  <a:noFill/>
                </a:ln>
                <a:effectLst/>
              </c:spPr>
            </c:marker>
            <c:bubble3D val="0"/>
            <c:spPr>
              <a:ln w="12700" cap="rnd">
                <a:solidFill>
                  <a:schemeClr val="bg1">
                    <a:lumMod val="65000"/>
                    <a:alpha val="30000"/>
                  </a:schemeClr>
                </a:solidFill>
                <a:round/>
              </a:ln>
              <a:effectLst/>
            </c:spPr>
            <c:extLst>
              <c:ext xmlns:c16="http://schemas.microsoft.com/office/drawing/2014/chart" uri="{C3380CC4-5D6E-409C-BE32-E72D297353CC}">
                <c16:uniqueId val="{0000002B-7EC1-4B39-83C2-A50146E6FF00}"/>
              </c:ext>
            </c:extLst>
          </c:dPt>
          <c:dPt>
            <c:idx val="18"/>
            <c:marker>
              <c:symbol val="square"/>
              <c:size val="18"/>
              <c:spPr>
                <a:noFill/>
                <a:ln w="9525">
                  <a:noFill/>
                </a:ln>
                <a:effectLst/>
              </c:spPr>
            </c:marker>
            <c:bubble3D val="0"/>
            <c:spPr>
              <a:ln w="25400" cap="rnd">
                <a:noFill/>
                <a:round/>
              </a:ln>
              <a:effectLst/>
            </c:spPr>
            <c:extLst>
              <c:ext xmlns:c16="http://schemas.microsoft.com/office/drawing/2014/chart" uri="{C3380CC4-5D6E-409C-BE32-E72D297353CC}">
                <c16:uniqueId val="{0000002D-7EC1-4B39-83C2-A50146E6FF00}"/>
              </c:ext>
            </c:extLst>
          </c:dPt>
          <c:dPt>
            <c:idx val="19"/>
            <c:marker>
              <c:symbol val="square"/>
              <c:size val="18"/>
              <c:spPr>
                <a:noFill/>
                <a:ln w="9525">
                  <a:noFill/>
                </a:ln>
                <a:effectLst/>
              </c:spPr>
            </c:marker>
            <c:bubble3D val="0"/>
            <c:spPr>
              <a:ln w="12700" cap="rnd">
                <a:solidFill>
                  <a:schemeClr val="bg1">
                    <a:lumMod val="65000"/>
                    <a:alpha val="30000"/>
                  </a:schemeClr>
                </a:solidFill>
                <a:round/>
              </a:ln>
              <a:effectLst/>
            </c:spPr>
            <c:extLst>
              <c:ext xmlns:c16="http://schemas.microsoft.com/office/drawing/2014/chart" uri="{C3380CC4-5D6E-409C-BE32-E72D297353CC}">
                <c16:uniqueId val="{0000002F-7EC1-4B39-83C2-A50146E6FF00}"/>
              </c:ext>
            </c:extLst>
          </c:dPt>
          <c:dPt>
            <c:idx val="20"/>
            <c:marker>
              <c:symbol val="square"/>
              <c:size val="18"/>
              <c:spPr>
                <a:noFill/>
                <a:ln w="9525">
                  <a:noFill/>
                </a:ln>
                <a:effectLst/>
              </c:spPr>
            </c:marker>
            <c:bubble3D val="0"/>
            <c:spPr>
              <a:ln w="25400" cap="rnd">
                <a:noFill/>
                <a:round/>
              </a:ln>
              <a:effectLst/>
            </c:spPr>
            <c:extLst>
              <c:ext xmlns:c16="http://schemas.microsoft.com/office/drawing/2014/chart" uri="{C3380CC4-5D6E-409C-BE32-E72D297353CC}">
                <c16:uniqueId val="{00000031-7EC1-4B39-83C2-A50146E6FF00}"/>
              </c:ext>
            </c:extLst>
          </c:dPt>
          <c:dPt>
            <c:idx val="21"/>
            <c:marker>
              <c:symbol val="square"/>
              <c:size val="18"/>
              <c:spPr>
                <a:noFill/>
                <a:ln w="9525">
                  <a:noFill/>
                </a:ln>
                <a:effectLst/>
              </c:spPr>
            </c:marker>
            <c:bubble3D val="0"/>
            <c:spPr>
              <a:ln w="12700" cap="rnd">
                <a:solidFill>
                  <a:schemeClr val="bg1">
                    <a:lumMod val="65000"/>
                    <a:alpha val="30000"/>
                  </a:schemeClr>
                </a:solidFill>
                <a:round/>
              </a:ln>
              <a:effectLst/>
            </c:spPr>
            <c:extLst>
              <c:ext xmlns:c16="http://schemas.microsoft.com/office/drawing/2014/chart" uri="{C3380CC4-5D6E-409C-BE32-E72D297353CC}">
                <c16:uniqueId val="{00000033-7EC1-4B39-83C2-A50146E6FF00}"/>
              </c:ext>
            </c:extLst>
          </c:dPt>
          <c:dPt>
            <c:idx val="22"/>
            <c:marker>
              <c:symbol val="square"/>
              <c:size val="18"/>
              <c:spPr>
                <a:noFill/>
                <a:ln w="9525">
                  <a:noFill/>
                </a:ln>
                <a:effectLst/>
              </c:spPr>
            </c:marker>
            <c:bubble3D val="0"/>
            <c:spPr>
              <a:ln w="25400" cap="rnd">
                <a:noFill/>
                <a:round/>
              </a:ln>
              <a:effectLst/>
            </c:spPr>
            <c:extLst>
              <c:ext xmlns:c16="http://schemas.microsoft.com/office/drawing/2014/chart" uri="{C3380CC4-5D6E-409C-BE32-E72D297353CC}">
                <c16:uniqueId val="{00000035-7EC1-4B39-83C2-A50146E6FF00}"/>
              </c:ext>
            </c:extLst>
          </c:dPt>
          <c:dPt>
            <c:idx val="23"/>
            <c:marker>
              <c:symbol val="square"/>
              <c:size val="18"/>
              <c:spPr>
                <a:noFill/>
                <a:ln w="9525">
                  <a:noFill/>
                </a:ln>
                <a:effectLst/>
              </c:spPr>
            </c:marker>
            <c:bubble3D val="0"/>
            <c:spPr>
              <a:ln w="12700" cap="rnd">
                <a:solidFill>
                  <a:schemeClr val="bg1">
                    <a:lumMod val="65000"/>
                    <a:alpha val="30000"/>
                  </a:schemeClr>
                </a:solidFill>
                <a:round/>
              </a:ln>
              <a:effectLst/>
            </c:spPr>
            <c:extLst>
              <c:ext xmlns:c16="http://schemas.microsoft.com/office/drawing/2014/chart" uri="{C3380CC4-5D6E-409C-BE32-E72D297353CC}">
                <c16:uniqueId val="{00000037-7EC1-4B39-83C2-A50146E6FF00}"/>
              </c:ext>
            </c:extLst>
          </c:dPt>
          <c:dPt>
            <c:idx val="24"/>
            <c:marker>
              <c:symbol val="square"/>
              <c:size val="18"/>
              <c:spPr>
                <a:noFill/>
                <a:ln w="9525">
                  <a:noFill/>
                </a:ln>
                <a:effectLst/>
              </c:spPr>
            </c:marker>
            <c:bubble3D val="0"/>
            <c:spPr>
              <a:ln w="25400" cap="rnd">
                <a:noFill/>
                <a:round/>
              </a:ln>
              <a:effectLst/>
            </c:spPr>
            <c:extLst>
              <c:ext xmlns:c16="http://schemas.microsoft.com/office/drawing/2014/chart" uri="{C3380CC4-5D6E-409C-BE32-E72D297353CC}">
                <c16:uniqueId val="{00000039-7EC1-4B39-83C2-A50146E6FF00}"/>
              </c:ext>
            </c:extLst>
          </c:dPt>
          <c:dLbls>
            <c:dLbl>
              <c:idx val="0"/>
              <c:tx>
                <c:rich>
                  <a:bodyPr rot="0" spcFirstLastPara="1" vertOverflow="ellipsis" vert="horz" wrap="square" lIns="38100" tIns="19050" rIns="38100" bIns="19050" anchor="ctr" anchorCtr="1">
                    <a:spAutoFit/>
                  </a:bodyPr>
                  <a:lstStyle/>
                  <a:p>
                    <a:pPr>
                      <a:defRPr sz="600" b="1" i="0" u="none" strike="noStrike" kern="1200" baseline="0">
                        <a:solidFill>
                          <a:schemeClr val="bg1">
                            <a:lumMod val="65000"/>
                          </a:schemeClr>
                        </a:solidFill>
                        <a:latin typeface="Arial" panose="020B0604020202020204" pitchFamily="34" charset="0"/>
                        <a:ea typeface="+mn-ea"/>
                        <a:cs typeface="Arial" panose="020B0604020202020204" pitchFamily="34" charset="0"/>
                      </a:defRPr>
                    </a:pPr>
                    <a:fld id="{7AB46BC4-7DD6-4F26-85B9-CF9E7C53EF6D}" type="CELLRANGE">
                      <a:rPr lang="en-US" sz="600">
                        <a:solidFill>
                          <a:schemeClr val="bg1">
                            <a:lumMod val="65000"/>
                          </a:schemeClr>
                        </a:solidFill>
                      </a:rPr>
                      <a:pPr>
                        <a:defRPr sz="600" b="1">
                          <a:solidFill>
                            <a:schemeClr val="bg1">
                              <a:lumMod val="65000"/>
                            </a:schemeClr>
                          </a:solidFill>
                          <a:latin typeface="Arial" panose="020B0604020202020204" pitchFamily="34" charset="0"/>
                          <a:cs typeface="Arial" panose="020B0604020202020204" pitchFamily="34" charset="0"/>
                        </a:defRPr>
                      </a:pPr>
                      <a:t>[CELLRANGE]</a:t>
                    </a:fld>
                    <a:endParaRPr lang="en-US"/>
                  </a:p>
                </c:rich>
              </c:tx>
              <c:numFmt formatCode="General" sourceLinked="0"/>
              <c:spPr>
                <a:noFill/>
                <a:ln w="3175">
                  <a:noFill/>
                </a:ln>
                <a:effectLst/>
              </c:spPr>
              <c:txPr>
                <a:bodyPr rot="0" spcFirstLastPara="1" vertOverflow="ellipsis" vert="horz" wrap="square" lIns="38100" tIns="19050" rIns="38100" bIns="19050" anchor="ctr" anchorCtr="1">
                  <a:spAutoFit/>
                </a:bodyPr>
                <a:lstStyle/>
                <a:p>
                  <a:pPr>
                    <a:defRPr sz="600" b="1" i="0" u="none" strike="noStrike" kern="1200" baseline="0">
                      <a:solidFill>
                        <a:schemeClr val="bg1">
                          <a:lumMod val="65000"/>
                        </a:schemeClr>
                      </a:solidFill>
                      <a:latin typeface="Arial" panose="020B0604020202020204" pitchFamily="34" charset="0"/>
                      <a:ea typeface="+mn-ea"/>
                      <a:cs typeface="Arial" panose="020B0604020202020204" pitchFamily="34" charset="0"/>
                    </a:defRPr>
                  </a:pPr>
                  <a:endParaRPr lang="de-DE"/>
                </a:p>
              </c:txPr>
              <c:dLblPos val="ctr"/>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3A-7EC1-4B39-83C2-A50146E6FF00}"/>
                </c:ext>
              </c:extLst>
            </c:dLbl>
            <c:dLbl>
              <c:idx val="1"/>
              <c:tx>
                <c:rich>
                  <a:bodyPr/>
                  <a:lstStyle/>
                  <a:p>
                    <a:fld id="{74F5F48A-F039-49EA-A3A4-2E580E124BB2}" type="CELLRANGE">
                      <a:rPr lang="en-US"/>
                      <a:pPr/>
                      <a:t>[CELLRANGE]</a:t>
                    </a:fld>
                    <a:endParaRPr lang="en-US"/>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B-7EC1-4B39-83C2-A50146E6FF00}"/>
                </c:ext>
              </c:extLst>
            </c:dLbl>
            <c:dLbl>
              <c:idx val="2"/>
              <c:tx>
                <c:rich>
                  <a:bodyPr rot="0" spcFirstLastPara="1" vertOverflow="ellipsis" vert="horz" wrap="square" lIns="38100" tIns="19050" rIns="38100" bIns="19050" anchor="ctr" anchorCtr="1">
                    <a:spAutoFit/>
                  </a:bodyPr>
                  <a:lstStyle/>
                  <a:p>
                    <a:pPr>
                      <a:defRPr sz="600" b="1" i="0" u="none" strike="noStrike" kern="1200" baseline="0">
                        <a:solidFill>
                          <a:schemeClr val="bg1">
                            <a:lumMod val="65000"/>
                          </a:schemeClr>
                        </a:solidFill>
                        <a:latin typeface="Arial" panose="020B0604020202020204" pitchFamily="34" charset="0"/>
                        <a:ea typeface="+mn-ea"/>
                        <a:cs typeface="Arial" panose="020B0604020202020204" pitchFamily="34" charset="0"/>
                      </a:defRPr>
                    </a:pPr>
                    <a:fld id="{B19CBAD1-F067-47B1-9883-0A5AB7ED60BE}" type="CELLRANGE">
                      <a:rPr lang="en-US"/>
                      <a:pPr>
                        <a:defRPr sz="600" b="1">
                          <a:solidFill>
                            <a:schemeClr val="bg1">
                              <a:lumMod val="65000"/>
                            </a:schemeClr>
                          </a:solidFill>
                          <a:latin typeface="Arial" panose="020B0604020202020204" pitchFamily="34" charset="0"/>
                          <a:cs typeface="Arial" panose="020B0604020202020204" pitchFamily="34" charset="0"/>
                        </a:defRPr>
                      </a:pPr>
                      <a:t>[CELLRANGE]</a:t>
                    </a:fld>
                    <a:endParaRPr lang="en-US"/>
                  </a:p>
                </c:rich>
              </c:tx>
              <c:numFmt formatCode="General" sourceLinked="0"/>
              <c:spPr>
                <a:noFill/>
                <a:ln w="3175">
                  <a:noFill/>
                </a:ln>
                <a:effectLst/>
              </c:spPr>
              <c:txPr>
                <a:bodyPr rot="0" spcFirstLastPara="1" vertOverflow="ellipsis" vert="horz" wrap="square" lIns="38100" tIns="19050" rIns="38100" bIns="19050" anchor="ctr" anchorCtr="1">
                  <a:spAutoFit/>
                </a:bodyPr>
                <a:lstStyle/>
                <a:p>
                  <a:pPr>
                    <a:defRPr sz="600" b="1" i="0" u="none" strike="noStrike" kern="1200" baseline="0">
                      <a:solidFill>
                        <a:schemeClr val="bg1">
                          <a:lumMod val="65000"/>
                        </a:schemeClr>
                      </a:solidFill>
                      <a:latin typeface="Arial" panose="020B0604020202020204" pitchFamily="34" charset="0"/>
                      <a:ea typeface="+mn-ea"/>
                      <a:cs typeface="Arial" panose="020B0604020202020204" pitchFamily="34" charset="0"/>
                    </a:defRPr>
                  </a:pPr>
                  <a:endParaRPr lang="de-DE"/>
                </a:p>
              </c:txPr>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D-7EC1-4B39-83C2-A50146E6FF00}"/>
                </c:ext>
              </c:extLst>
            </c:dLbl>
            <c:dLbl>
              <c:idx val="3"/>
              <c:tx>
                <c:rich>
                  <a:bodyPr/>
                  <a:lstStyle/>
                  <a:p>
                    <a:fld id="{3A063DE9-F445-45A2-BAA9-01F50F38F05F}" type="CELLRANGE">
                      <a:rPr lang="en-US"/>
                      <a:pPr/>
                      <a:t>[CELLRANGE]</a:t>
                    </a:fld>
                    <a:endParaRPr lang="en-US"/>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F-7EC1-4B39-83C2-A50146E6FF00}"/>
                </c:ext>
              </c:extLst>
            </c:dLbl>
            <c:dLbl>
              <c:idx val="4"/>
              <c:tx>
                <c:rich>
                  <a:bodyPr rot="0" spcFirstLastPara="1" vertOverflow="ellipsis" vert="horz" wrap="square" lIns="38100" tIns="19050" rIns="38100" bIns="19050" anchor="ctr" anchorCtr="1">
                    <a:spAutoFit/>
                  </a:bodyPr>
                  <a:lstStyle/>
                  <a:p>
                    <a:pPr>
                      <a:defRPr sz="600" b="1" i="0" u="none" strike="noStrike" kern="1200" baseline="0">
                        <a:solidFill>
                          <a:schemeClr val="bg1">
                            <a:lumMod val="65000"/>
                          </a:schemeClr>
                        </a:solidFill>
                        <a:latin typeface="Arial" panose="020B0604020202020204" pitchFamily="34" charset="0"/>
                        <a:ea typeface="+mn-ea"/>
                        <a:cs typeface="Arial" panose="020B0604020202020204" pitchFamily="34" charset="0"/>
                      </a:defRPr>
                    </a:pPr>
                    <a:fld id="{A5EBD334-85BA-47B7-A541-193538B4E9E7}" type="CELLRANGE">
                      <a:rPr lang="en-US"/>
                      <a:pPr>
                        <a:defRPr sz="600" b="1">
                          <a:solidFill>
                            <a:schemeClr val="bg1">
                              <a:lumMod val="65000"/>
                            </a:schemeClr>
                          </a:solidFill>
                          <a:latin typeface="Arial" panose="020B0604020202020204" pitchFamily="34" charset="0"/>
                          <a:cs typeface="Arial" panose="020B0604020202020204" pitchFamily="34" charset="0"/>
                        </a:defRPr>
                      </a:pPr>
                      <a:t>[CELLRANGE]</a:t>
                    </a:fld>
                    <a:endParaRPr lang="en-US"/>
                  </a:p>
                </c:rich>
              </c:tx>
              <c:numFmt formatCode="General" sourceLinked="0"/>
              <c:spPr>
                <a:noFill/>
                <a:ln w="3175">
                  <a:noFill/>
                </a:ln>
                <a:effectLst/>
              </c:spPr>
              <c:txPr>
                <a:bodyPr rot="0" spcFirstLastPara="1" vertOverflow="ellipsis" vert="horz" wrap="square" lIns="38100" tIns="19050" rIns="38100" bIns="19050" anchor="ctr" anchorCtr="1">
                  <a:spAutoFit/>
                </a:bodyPr>
                <a:lstStyle/>
                <a:p>
                  <a:pPr>
                    <a:defRPr sz="600" b="1" i="0" u="none" strike="noStrike" kern="1200" baseline="0">
                      <a:solidFill>
                        <a:schemeClr val="bg1">
                          <a:lumMod val="65000"/>
                        </a:schemeClr>
                      </a:solidFill>
                      <a:latin typeface="Arial" panose="020B0604020202020204" pitchFamily="34" charset="0"/>
                      <a:ea typeface="+mn-ea"/>
                      <a:cs typeface="Arial" panose="020B0604020202020204" pitchFamily="34" charset="0"/>
                    </a:defRPr>
                  </a:pPr>
                  <a:endParaRPr lang="de-DE"/>
                </a:p>
              </c:txPr>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1-7EC1-4B39-83C2-A50146E6FF00}"/>
                </c:ext>
              </c:extLst>
            </c:dLbl>
            <c:dLbl>
              <c:idx val="5"/>
              <c:tx>
                <c:rich>
                  <a:bodyPr/>
                  <a:lstStyle/>
                  <a:p>
                    <a:fld id="{D879A003-172F-46D5-9C11-EB4724CD869E}" type="CELLRANGE">
                      <a:rPr lang="en-US"/>
                      <a:pPr/>
                      <a:t>[CELLRANGE]</a:t>
                    </a:fld>
                    <a:endParaRPr lang="en-US"/>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3-7EC1-4B39-83C2-A50146E6FF00}"/>
                </c:ext>
              </c:extLst>
            </c:dLbl>
            <c:dLbl>
              <c:idx val="6"/>
              <c:tx>
                <c:rich>
                  <a:bodyPr rot="0" spcFirstLastPara="1" vertOverflow="ellipsis" vert="horz" wrap="square" lIns="38100" tIns="19050" rIns="38100" bIns="19050" anchor="ctr" anchorCtr="1">
                    <a:spAutoFit/>
                  </a:bodyPr>
                  <a:lstStyle/>
                  <a:p>
                    <a:pPr>
                      <a:defRPr sz="600" b="1" i="0" u="none" strike="noStrike" kern="1200" baseline="0">
                        <a:solidFill>
                          <a:schemeClr val="bg1">
                            <a:lumMod val="65000"/>
                          </a:schemeClr>
                        </a:solidFill>
                        <a:latin typeface="Arial" panose="020B0604020202020204" pitchFamily="34" charset="0"/>
                        <a:ea typeface="+mn-ea"/>
                        <a:cs typeface="Arial" panose="020B0604020202020204" pitchFamily="34" charset="0"/>
                      </a:defRPr>
                    </a:pPr>
                    <a:fld id="{68D5EC9E-C685-4E80-A6FD-EE45C7483841}" type="CELLRANGE">
                      <a:rPr lang="en-US"/>
                      <a:pPr>
                        <a:defRPr sz="600" b="1">
                          <a:solidFill>
                            <a:schemeClr val="bg1">
                              <a:lumMod val="65000"/>
                            </a:schemeClr>
                          </a:solidFill>
                          <a:latin typeface="Arial" panose="020B0604020202020204" pitchFamily="34" charset="0"/>
                          <a:cs typeface="Arial" panose="020B0604020202020204" pitchFamily="34" charset="0"/>
                        </a:defRPr>
                      </a:pPr>
                      <a:t>[CELLRANGE]</a:t>
                    </a:fld>
                    <a:endParaRPr lang="en-US"/>
                  </a:p>
                </c:rich>
              </c:tx>
              <c:numFmt formatCode="General" sourceLinked="0"/>
              <c:spPr>
                <a:noFill/>
                <a:ln w="3175">
                  <a:noFill/>
                </a:ln>
                <a:effectLst/>
              </c:spPr>
              <c:txPr>
                <a:bodyPr rot="0" spcFirstLastPara="1" vertOverflow="ellipsis" vert="horz" wrap="square" lIns="38100" tIns="19050" rIns="38100" bIns="19050" anchor="ctr" anchorCtr="1">
                  <a:spAutoFit/>
                </a:bodyPr>
                <a:lstStyle/>
                <a:p>
                  <a:pPr>
                    <a:defRPr sz="600" b="1" i="0" u="none" strike="noStrike" kern="1200" baseline="0">
                      <a:solidFill>
                        <a:schemeClr val="bg1">
                          <a:lumMod val="65000"/>
                        </a:schemeClr>
                      </a:solidFill>
                      <a:latin typeface="Arial" panose="020B0604020202020204" pitchFamily="34" charset="0"/>
                      <a:ea typeface="+mn-ea"/>
                      <a:cs typeface="Arial" panose="020B0604020202020204" pitchFamily="34" charset="0"/>
                    </a:defRPr>
                  </a:pPr>
                  <a:endParaRPr lang="de-DE"/>
                </a:p>
              </c:txPr>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5-7EC1-4B39-83C2-A50146E6FF00}"/>
                </c:ext>
              </c:extLst>
            </c:dLbl>
            <c:dLbl>
              <c:idx val="7"/>
              <c:tx>
                <c:rich>
                  <a:bodyPr/>
                  <a:lstStyle/>
                  <a:p>
                    <a:fld id="{E9AFB462-D260-404B-A24D-D3485731E568}" type="CELLRANGE">
                      <a:rPr lang="en-US"/>
                      <a:pPr/>
                      <a:t>[CELLRANGE]</a:t>
                    </a:fld>
                    <a:endParaRPr lang="en-US"/>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7-7EC1-4B39-83C2-A50146E6FF00}"/>
                </c:ext>
              </c:extLst>
            </c:dLbl>
            <c:dLbl>
              <c:idx val="8"/>
              <c:tx>
                <c:rich>
                  <a:bodyPr rot="0" spcFirstLastPara="1" vertOverflow="ellipsis" vert="horz" wrap="square" lIns="38100" tIns="19050" rIns="38100" bIns="19050" anchor="ctr" anchorCtr="1">
                    <a:spAutoFit/>
                  </a:bodyPr>
                  <a:lstStyle/>
                  <a:p>
                    <a:pPr>
                      <a:defRPr sz="600" b="1" i="0" u="none" strike="noStrike" kern="1200" baseline="0">
                        <a:solidFill>
                          <a:schemeClr val="bg1">
                            <a:lumMod val="65000"/>
                          </a:schemeClr>
                        </a:solidFill>
                        <a:latin typeface="Arial" panose="020B0604020202020204" pitchFamily="34" charset="0"/>
                        <a:ea typeface="+mn-ea"/>
                        <a:cs typeface="Arial" panose="020B0604020202020204" pitchFamily="34" charset="0"/>
                      </a:defRPr>
                    </a:pPr>
                    <a:fld id="{C0416E27-7031-42CE-90A2-95F9E6A6A5C8}" type="CELLRANGE">
                      <a:rPr lang="en-US"/>
                      <a:pPr>
                        <a:defRPr sz="600" b="1">
                          <a:solidFill>
                            <a:schemeClr val="bg1">
                              <a:lumMod val="65000"/>
                            </a:schemeClr>
                          </a:solidFill>
                          <a:latin typeface="Arial" panose="020B0604020202020204" pitchFamily="34" charset="0"/>
                          <a:cs typeface="Arial" panose="020B0604020202020204" pitchFamily="34" charset="0"/>
                        </a:defRPr>
                      </a:pPr>
                      <a:t>[CELLRANGE]</a:t>
                    </a:fld>
                    <a:endParaRPr lang="en-US"/>
                  </a:p>
                </c:rich>
              </c:tx>
              <c:numFmt formatCode="General" sourceLinked="0"/>
              <c:spPr>
                <a:noFill/>
                <a:ln w="3175">
                  <a:noFill/>
                </a:ln>
                <a:effectLst/>
              </c:spPr>
              <c:txPr>
                <a:bodyPr rot="0" spcFirstLastPara="1" vertOverflow="ellipsis" vert="horz" wrap="square" lIns="38100" tIns="19050" rIns="38100" bIns="19050" anchor="ctr" anchorCtr="1">
                  <a:spAutoFit/>
                </a:bodyPr>
                <a:lstStyle/>
                <a:p>
                  <a:pPr>
                    <a:defRPr sz="600" b="1" i="0" u="none" strike="noStrike" kern="1200" baseline="0">
                      <a:solidFill>
                        <a:schemeClr val="bg1">
                          <a:lumMod val="65000"/>
                        </a:schemeClr>
                      </a:solidFill>
                      <a:latin typeface="Arial" panose="020B0604020202020204" pitchFamily="34" charset="0"/>
                      <a:ea typeface="+mn-ea"/>
                      <a:cs typeface="Arial" panose="020B0604020202020204" pitchFamily="34" charset="0"/>
                    </a:defRPr>
                  </a:pPr>
                  <a:endParaRPr lang="de-DE"/>
                </a:p>
              </c:txPr>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9-7EC1-4B39-83C2-A50146E6FF00}"/>
                </c:ext>
              </c:extLst>
            </c:dLbl>
            <c:dLbl>
              <c:idx val="9"/>
              <c:tx>
                <c:rich>
                  <a:bodyPr/>
                  <a:lstStyle/>
                  <a:p>
                    <a:fld id="{E8749EC9-8D24-425A-A928-EC3D2939FB04}" type="CELLRANGE">
                      <a:rPr lang="en-US"/>
                      <a:pPr/>
                      <a:t>[CELLRANGE]</a:t>
                    </a:fld>
                    <a:endParaRPr lang="en-US"/>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B-7EC1-4B39-83C2-A50146E6FF00}"/>
                </c:ext>
              </c:extLst>
            </c:dLbl>
            <c:dLbl>
              <c:idx val="10"/>
              <c:tx>
                <c:rich>
                  <a:bodyPr rot="0" spcFirstLastPara="1" vertOverflow="ellipsis" vert="horz" wrap="square" lIns="38100" tIns="19050" rIns="38100" bIns="19050" anchor="ctr" anchorCtr="1">
                    <a:spAutoFit/>
                  </a:bodyPr>
                  <a:lstStyle/>
                  <a:p>
                    <a:pPr>
                      <a:defRPr sz="600" b="1" i="0" u="none" strike="noStrike" kern="1200" baseline="0">
                        <a:solidFill>
                          <a:schemeClr val="bg1">
                            <a:lumMod val="65000"/>
                          </a:schemeClr>
                        </a:solidFill>
                        <a:latin typeface="Arial" panose="020B0604020202020204" pitchFamily="34" charset="0"/>
                        <a:ea typeface="+mn-ea"/>
                        <a:cs typeface="Arial" panose="020B0604020202020204" pitchFamily="34" charset="0"/>
                      </a:defRPr>
                    </a:pPr>
                    <a:fld id="{19100A27-D8D0-441E-B140-381EC7E8D2C6}" type="CELLRANGE">
                      <a:rPr lang="en-US"/>
                      <a:pPr>
                        <a:defRPr sz="600" b="1">
                          <a:solidFill>
                            <a:schemeClr val="bg1">
                              <a:lumMod val="65000"/>
                            </a:schemeClr>
                          </a:solidFill>
                          <a:latin typeface="Arial" panose="020B0604020202020204" pitchFamily="34" charset="0"/>
                          <a:cs typeface="Arial" panose="020B0604020202020204" pitchFamily="34" charset="0"/>
                        </a:defRPr>
                      </a:pPr>
                      <a:t>[CELLRANGE]</a:t>
                    </a:fld>
                    <a:endParaRPr lang="en-US"/>
                  </a:p>
                </c:rich>
              </c:tx>
              <c:numFmt formatCode="General" sourceLinked="0"/>
              <c:spPr>
                <a:noFill/>
                <a:ln w="3175">
                  <a:noFill/>
                </a:ln>
                <a:effectLst/>
              </c:spPr>
              <c:txPr>
                <a:bodyPr rot="0" spcFirstLastPara="1" vertOverflow="ellipsis" vert="horz" wrap="square" lIns="38100" tIns="19050" rIns="38100" bIns="19050" anchor="ctr" anchorCtr="1">
                  <a:spAutoFit/>
                </a:bodyPr>
                <a:lstStyle/>
                <a:p>
                  <a:pPr>
                    <a:defRPr sz="600" b="1" i="0" u="none" strike="noStrike" kern="1200" baseline="0">
                      <a:solidFill>
                        <a:schemeClr val="bg1">
                          <a:lumMod val="65000"/>
                        </a:schemeClr>
                      </a:solidFill>
                      <a:latin typeface="Arial" panose="020B0604020202020204" pitchFamily="34" charset="0"/>
                      <a:ea typeface="+mn-ea"/>
                      <a:cs typeface="Arial" panose="020B0604020202020204" pitchFamily="34" charset="0"/>
                    </a:defRPr>
                  </a:pPr>
                  <a:endParaRPr lang="de-DE"/>
                </a:p>
              </c:txPr>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D-7EC1-4B39-83C2-A50146E6FF00}"/>
                </c:ext>
              </c:extLst>
            </c:dLbl>
            <c:dLbl>
              <c:idx val="11"/>
              <c:tx>
                <c:rich>
                  <a:bodyPr/>
                  <a:lstStyle/>
                  <a:p>
                    <a:fld id="{A9C342B0-08ED-4683-A88F-48B2F86CEEB4}" type="CELLRANGE">
                      <a:rPr lang="en-US"/>
                      <a:pPr/>
                      <a:t>[CELLRANGE]</a:t>
                    </a:fld>
                    <a:endParaRPr lang="en-US"/>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F-7EC1-4B39-83C2-A50146E6FF00}"/>
                </c:ext>
              </c:extLst>
            </c:dLbl>
            <c:dLbl>
              <c:idx val="12"/>
              <c:tx>
                <c:rich>
                  <a:bodyPr rot="0" spcFirstLastPara="1" vertOverflow="ellipsis" vert="horz" wrap="square" lIns="38100" tIns="19050" rIns="38100" bIns="19050" anchor="ctr" anchorCtr="1">
                    <a:spAutoFit/>
                  </a:bodyPr>
                  <a:lstStyle/>
                  <a:p>
                    <a:pPr>
                      <a:defRPr sz="600" b="1" i="0" u="none" strike="noStrike" kern="1200" baseline="0">
                        <a:solidFill>
                          <a:schemeClr val="bg1">
                            <a:lumMod val="65000"/>
                          </a:schemeClr>
                        </a:solidFill>
                        <a:latin typeface="Arial" panose="020B0604020202020204" pitchFamily="34" charset="0"/>
                        <a:ea typeface="+mn-ea"/>
                        <a:cs typeface="Arial" panose="020B0604020202020204" pitchFamily="34" charset="0"/>
                      </a:defRPr>
                    </a:pPr>
                    <a:fld id="{6932D6C3-590B-44BB-8AD5-1249281309BA}" type="CELLRANGE">
                      <a:rPr lang="en-US"/>
                      <a:pPr>
                        <a:defRPr sz="600" b="1">
                          <a:solidFill>
                            <a:schemeClr val="bg1">
                              <a:lumMod val="65000"/>
                            </a:schemeClr>
                          </a:solidFill>
                          <a:latin typeface="Arial" panose="020B0604020202020204" pitchFamily="34" charset="0"/>
                          <a:cs typeface="Arial" panose="020B0604020202020204" pitchFamily="34" charset="0"/>
                        </a:defRPr>
                      </a:pPr>
                      <a:t>[CELLRANGE]</a:t>
                    </a:fld>
                    <a:endParaRPr lang="en-US"/>
                  </a:p>
                </c:rich>
              </c:tx>
              <c:numFmt formatCode="General" sourceLinked="0"/>
              <c:spPr>
                <a:noFill/>
                <a:ln w="3175">
                  <a:noFill/>
                </a:ln>
                <a:effectLst/>
              </c:spPr>
              <c:txPr>
                <a:bodyPr rot="0" spcFirstLastPara="1" vertOverflow="ellipsis" vert="horz" wrap="square" lIns="38100" tIns="19050" rIns="38100" bIns="19050" anchor="ctr" anchorCtr="1">
                  <a:spAutoFit/>
                </a:bodyPr>
                <a:lstStyle/>
                <a:p>
                  <a:pPr>
                    <a:defRPr sz="600" b="1" i="0" u="none" strike="noStrike" kern="1200" baseline="0">
                      <a:solidFill>
                        <a:schemeClr val="bg1">
                          <a:lumMod val="65000"/>
                        </a:schemeClr>
                      </a:solidFill>
                      <a:latin typeface="Arial" panose="020B0604020202020204" pitchFamily="34" charset="0"/>
                      <a:ea typeface="+mn-ea"/>
                      <a:cs typeface="Arial" panose="020B0604020202020204" pitchFamily="34" charset="0"/>
                    </a:defRPr>
                  </a:pPr>
                  <a:endParaRPr lang="de-DE"/>
                </a:p>
              </c:txPr>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21-7EC1-4B39-83C2-A50146E6FF00}"/>
                </c:ext>
              </c:extLst>
            </c:dLbl>
            <c:dLbl>
              <c:idx val="13"/>
              <c:tx>
                <c:rich>
                  <a:bodyPr/>
                  <a:lstStyle/>
                  <a:p>
                    <a:fld id="{CC8D44FA-B2E6-4C4E-9795-6906F679C007}" type="CELLRANGE">
                      <a:rPr lang="en-US"/>
                      <a:pPr/>
                      <a:t>[CELLRANGE]</a:t>
                    </a:fld>
                    <a:endParaRPr lang="en-US"/>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23-7EC1-4B39-83C2-A50146E6FF00}"/>
                </c:ext>
              </c:extLst>
            </c:dLbl>
            <c:dLbl>
              <c:idx val="14"/>
              <c:tx>
                <c:rich>
                  <a:bodyPr rot="0" spcFirstLastPara="1" vertOverflow="ellipsis" vert="horz" wrap="square" lIns="38100" tIns="19050" rIns="38100" bIns="19050" anchor="ctr" anchorCtr="1">
                    <a:spAutoFit/>
                  </a:bodyPr>
                  <a:lstStyle/>
                  <a:p>
                    <a:pPr>
                      <a:defRPr sz="600" b="1" i="0" u="none" strike="noStrike" kern="1200" baseline="0">
                        <a:solidFill>
                          <a:schemeClr val="bg1">
                            <a:lumMod val="65000"/>
                          </a:schemeClr>
                        </a:solidFill>
                        <a:latin typeface="Arial" panose="020B0604020202020204" pitchFamily="34" charset="0"/>
                        <a:ea typeface="+mn-ea"/>
                        <a:cs typeface="Arial" panose="020B0604020202020204" pitchFamily="34" charset="0"/>
                      </a:defRPr>
                    </a:pPr>
                    <a:fld id="{3D259B45-7CFF-4444-AFC9-1EBCA4BF685B}" type="CELLRANGE">
                      <a:rPr lang="en-US"/>
                      <a:pPr>
                        <a:defRPr sz="600" b="1">
                          <a:solidFill>
                            <a:schemeClr val="bg1">
                              <a:lumMod val="65000"/>
                            </a:schemeClr>
                          </a:solidFill>
                          <a:latin typeface="Arial" panose="020B0604020202020204" pitchFamily="34" charset="0"/>
                          <a:cs typeface="Arial" panose="020B0604020202020204" pitchFamily="34" charset="0"/>
                        </a:defRPr>
                      </a:pPr>
                      <a:t>[CELLRANGE]</a:t>
                    </a:fld>
                    <a:endParaRPr lang="en-US"/>
                  </a:p>
                </c:rich>
              </c:tx>
              <c:numFmt formatCode="General" sourceLinked="0"/>
              <c:spPr>
                <a:noFill/>
                <a:ln w="3175">
                  <a:noFill/>
                </a:ln>
                <a:effectLst/>
              </c:spPr>
              <c:txPr>
                <a:bodyPr rot="0" spcFirstLastPara="1" vertOverflow="ellipsis" vert="horz" wrap="square" lIns="38100" tIns="19050" rIns="38100" bIns="19050" anchor="ctr" anchorCtr="1">
                  <a:spAutoFit/>
                </a:bodyPr>
                <a:lstStyle/>
                <a:p>
                  <a:pPr>
                    <a:defRPr sz="600" b="1" i="0" u="none" strike="noStrike" kern="1200" baseline="0">
                      <a:solidFill>
                        <a:schemeClr val="bg1">
                          <a:lumMod val="65000"/>
                        </a:schemeClr>
                      </a:solidFill>
                      <a:latin typeface="Arial" panose="020B0604020202020204" pitchFamily="34" charset="0"/>
                      <a:ea typeface="+mn-ea"/>
                      <a:cs typeface="Arial" panose="020B0604020202020204" pitchFamily="34" charset="0"/>
                    </a:defRPr>
                  </a:pPr>
                  <a:endParaRPr lang="de-DE"/>
                </a:p>
              </c:txPr>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25-7EC1-4B39-83C2-A50146E6FF00}"/>
                </c:ext>
              </c:extLst>
            </c:dLbl>
            <c:dLbl>
              <c:idx val="15"/>
              <c:tx>
                <c:rich>
                  <a:bodyPr/>
                  <a:lstStyle/>
                  <a:p>
                    <a:fld id="{3EACD21F-51DB-4A6B-A138-91E14DE8B1B2}" type="CELLRANGE">
                      <a:rPr lang="en-US"/>
                      <a:pPr/>
                      <a:t>[CELLRANGE]</a:t>
                    </a:fld>
                    <a:endParaRPr lang="en-US"/>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27-7EC1-4B39-83C2-A50146E6FF00}"/>
                </c:ext>
              </c:extLst>
            </c:dLbl>
            <c:dLbl>
              <c:idx val="16"/>
              <c:tx>
                <c:rich>
                  <a:bodyPr rot="0" spcFirstLastPara="1" vertOverflow="ellipsis" vert="horz" wrap="square" lIns="38100" tIns="19050" rIns="38100" bIns="19050" anchor="ctr" anchorCtr="1">
                    <a:spAutoFit/>
                  </a:bodyPr>
                  <a:lstStyle/>
                  <a:p>
                    <a:pPr>
                      <a:defRPr sz="600" b="1" i="0" u="none" strike="noStrike" kern="1200" baseline="0">
                        <a:solidFill>
                          <a:schemeClr val="bg1">
                            <a:lumMod val="65000"/>
                          </a:schemeClr>
                        </a:solidFill>
                        <a:latin typeface="Arial" panose="020B0604020202020204" pitchFamily="34" charset="0"/>
                        <a:ea typeface="+mn-ea"/>
                        <a:cs typeface="Arial" panose="020B0604020202020204" pitchFamily="34" charset="0"/>
                      </a:defRPr>
                    </a:pPr>
                    <a:fld id="{6A7AF269-160B-4DAC-AA3B-B2C0467EDCB3}" type="CELLRANGE">
                      <a:rPr lang="en-US"/>
                      <a:pPr>
                        <a:defRPr sz="600" b="1">
                          <a:solidFill>
                            <a:schemeClr val="bg1">
                              <a:lumMod val="65000"/>
                            </a:schemeClr>
                          </a:solidFill>
                          <a:latin typeface="Arial" panose="020B0604020202020204" pitchFamily="34" charset="0"/>
                          <a:cs typeface="Arial" panose="020B0604020202020204" pitchFamily="34" charset="0"/>
                        </a:defRPr>
                      </a:pPr>
                      <a:t>[CELLRANGE]</a:t>
                    </a:fld>
                    <a:endParaRPr lang="en-US"/>
                  </a:p>
                </c:rich>
              </c:tx>
              <c:numFmt formatCode="General" sourceLinked="0"/>
              <c:spPr>
                <a:noFill/>
                <a:ln w="3175">
                  <a:noFill/>
                </a:ln>
                <a:effectLst/>
              </c:spPr>
              <c:txPr>
                <a:bodyPr rot="0" spcFirstLastPara="1" vertOverflow="ellipsis" vert="horz" wrap="square" lIns="38100" tIns="19050" rIns="38100" bIns="19050" anchor="ctr" anchorCtr="1">
                  <a:spAutoFit/>
                </a:bodyPr>
                <a:lstStyle/>
                <a:p>
                  <a:pPr>
                    <a:defRPr sz="600" b="1" i="0" u="none" strike="noStrike" kern="1200" baseline="0">
                      <a:solidFill>
                        <a:schemeClr val="bg1">
                          <a:lumMod val="65000"/>
                        </a:schemeClr>
                      </a:solidFill>
                      <a:latin typeface="Arial" panose="020B0604020202020204" pitchFamily="34" charset="0"/>
                      <a:ea typeface="+mn-ea"/>
                      <a:cs typeface="Arial" panose="020B0604020202020204" pitchFamily="34" charset="0"/>
                    </a:defRPr>
                  </a:pPr>
                  <a:endParaRPr lang="de-DE"/>
                </a:p>
              </c:txPr>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29-7EC1-4B39-83C2-A50146E6FF00}"/>
                </c:ext>
              </c:extLst>
            </c:dLbl>
            <c:dLbl>
              <c:idx val="17"/>
              <c:tx>
                <c:rich>
                  <a:bodyPr/>
                  <a:lstStyle/>
                  <a:p>
                    <a:fld id="{33BCACFA-FE60-4296-AFE7-35CDE83628AF}" type="CELLRANGE">
                      <a:rPr lang="en-US"/>
                      <a:pPr/>
                      <a:t>[CELLRANGE]</a:t>
                    </a:fld>
                    <a:endParaRPr lang="en-US"/>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2B-7EC1-4B39-83C2-A50146E6FF00}"/>
                </c:ext>
              </c:extLst>
            </c:dLbl>
            <c:dLbl>
              <c:idx val="18"/>
              <c:tx>
                <c:rich>
                  <a:bodyPr rot="0" spcFirstLastPara="1" vertOverflow="ellipsis" vert="horz" wrap="square" lIns="38100" tIns="19050" rIns="38100" bIns="19050" anchor="ctr" anchorCtr="1">
                    <a:spAutoFit/>
                  </a:bodyPr>
                  <a:lstStyle/>
                  <a:p>
                    <a:pPr>
                      <a:defRPr sz="600" b="1" i="0" u="none" strike="noStrike" kern="1200" baseline="0">
                        <a:solidFill>
                          <a:schemeClr val="bg1">
                            <a:lumMod val="65000"/>
                          </a:schemeClr>
                        </a:solidFill>
                        <a:latin typeface="Arial" panose="020B0604020202020204" pitchFamily="34" charset="0"/>
                        <a:ea typeface="+mn-ea"/>
                        <a:cs typeface="Arial" panose="020B0604020202020204" pitchFamily="34" charset="0"/>
                      </a:defRPr>
                    </a:pPr>
                    <a:fld id="{609D57BA-9E3E-4C05-926E-52595E3EC91D}" type="CELLRANGE">
                      <a:rPr lang="en-US"/>
                      <a:pPr>
                        <a:defRPr sz="600" b="1">
                          <a:solidFill>
                            <a:schemeClr val="bg1">
                              <a:lumMod val="65000"/>
                            </a:schemeClr>
                          </a:solidFill>
                          <a:latin typeface="Arial" panose="020B0604020202020204" pitchFamily="34" charset="0"/>
                          <a:cs typeface="Arial" panose="020B0604020202020204" pitchFamily="34" charset="0"/>
                        </a:defRPr>
                      </a:pPr>
                      <a:t>[CELLRANGE]</a:t>
                    </a:fld>
                    <a:endParaRPr lang="en-US"/>
                  </a:p>
                </c:rich>
              </c:tx>
              <c:numFmt formatCode="General" sourceLinked="0"/>
              <c:spPr>
                <a:noFill/>
                <a:ln w="3175">
                  <a:noFill/>
                </a:ln>
                <a:effectLst/>
              </c:spPr>
              <c:txPr>
                <a:bodyPr rot="0" spcFirstLastPara="1" vertOverflow="ellipsis" vert="horz" wrap="square" lIns="38100" tIns="19050" rIns="38100" bIns="19050" anchor="ctr" anchorCtr="1">
                  <a:spAutoFit/>
                </a:bodyPr>
                <a:lstStyle/>
                <a:p>
                  <a:pPr>
                    <a:defRPr sz="600" b="1" i="0" u="none" strike="noStrike" kern="1200" baseline="0">
                      <a:solidFill>
                        <a:schemeClr val="bg1">
                          <a:lumMod val="65000"/>
                        </a:schemeClr>
                      </a:solidFill>
                      <a:latin typeface="Arial" panose="020B0604020202020204" pitchFamily="34" charset="0"/>
                      <a:ea typeface="+mn-ea"/>
                      <a:cs typeface="Arial" panose="020B0604020202020204" pitchFamily="34" charset="0"/>
                    </a:defRPr>
                  </a:pPr>
                  <a:endParaRPr lang="de-DE"/>
                </a:p>
              </c:txPr>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2D-7EC1-4B39-83C2-A50146E6FF00}"/>
                </c:ext>
              </c:extLst>
            </c:dLbl>
            <c:dLbl>
              <c:idx val="19"/>
              <c:tx>
                <c:rich>
                  <a:bodyPr/>
                  <a:lstStyle/>
                  <a:p>
                    <a:fld id="{9C686ED7-2316-43E1-8E4D-65230788BC67}" type="CELLRANGE">
                      <a:rPr lang="en-US"/>
                      <a:pPr/>
                      <a:t>[CELLRANGE]</a:t>
                    </a:fld>
                    <a:endParaRPr lang="en-US"/>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2F-7EC1-4B39-83C2-A50146E6FF00}"/>
                </c:ext>
              </c:extLst>
            </c:dLbl>
            <c:dLbl>
              <c:idx val="20"/>
              <c:tx>
                <c:rich>
                  <a:bodyPr rot="0" spcFirstLastPara="1" vertOverflow="ellipsis" vert="horz" wrap="square" lIns="38100" tIns="19050" rIns="38100" bIns="19050" anchor="ctr" anchorCtr="1">
                    <a:spAutoFit/>
                  </a:bodyPr>
                  <a:lstStyle/>
                  <a:p>
                    <a:pPr>
                      <a:defRPr sz="600" b="1" i="0" u="none" strike="noStrike" kern="1200" baseline="0">
                        <a:solidFill>
                          <a:schemeClr val="bg1">
                            <a:lumMod val="65000"/>
                          </a:schemeClr>
                        </a:solidFill>
                        <a:latin typeface="Arial" panose="020B0604020202020204" pitchFamily="34" charset="0"/>
                        <a:ea typeface="+mn-ea"/>
                        <a:cs typeface="Arial" panose="020B0604020202020204" pitchFamily="34" charset="0"/>
                      </a:defRPr>
                    </a:pPr>
                    <a:fld id="{040112C9-DC49-4D6C-B62C-409FFEEBE48B}" type="CELLRANGE">
                      <a:rPr lang="en-US"/>
                      <a:pPr>
                        <a:defRPr sz="600" b="1">
                          <a:solidFill>
                            <a:schemeClr val="bg1">
                              <a:lumMod val="65000"/>
                            </a:schemeClr>
                          </a:solidFill>
                          <a:latin typeface="Arial" panose="020B0604020202020204" pitchFamily="34" charset="0"/>
                          <a:cs typeface="Arial" panose="020B0604020202020204" pitchFamily="34" charset="0"/>
                        </a:defRPr>
                      </a:pPr>
                      <a:t>[CELLRANGE]</a:t>
                    </a:fld>
                    <a:endParaRPr lang="en-US"/>
                  </a:p>
                </c:rich>
              </c:tx>
              <c:numFmt formatCode="General" sourceLinked="0"/>
              <c:spPr>
                <a:noFill/>
                <a:ln w="3175">
                  <a:noFill/>
                </a:ln>
                <a:effectLst/>
              </c:spPr>
              <c:txPr>
                <a:bodyPr rot="0" spcFirstLastPara="1" vertOverflow="ellipsis" vert="horz" wrap="square" lIns="38100" tIns="19050" rIns="38100" bIns="19050" anchor="ctr" anchorCtr="1">
                  <a:spAutoFit/>
                </a:bodyPr>
                <a:lstStyle/>
                <a:p>
                  <a:pPr>
                    <a:defRPr sz="600" b="1" i="0" u="none" strike="noStrike" kern="1200" baseline="0">
                      <a:solidFill>
                        <a:schemeClr val="bg1">
                          <a:lumMod val="65000"/>
                        </a:schemeClr>
                      </a:solidFill>
                      <a:latin typeface="Arial" panose="020B0604020202020204" pitchFamily="34" charset="0"/>
                      <a:ea typeface="+mn-ea"/>
                      <a:cs typeface="Arial" panose="020B0604020202020204" pitchFamily="34" charset="0"/>
                    </a:defRPr>
                  </a:pPr>
                  <a:endParaRPr lang="de-DE"/>
                </a:p>
              </c:txPr>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31-7EC1-4B39-83C2-A50146E6FF00}"/>
                </c:ext>
              </c:extLst>
            </c:dLbl>
            <c:dLbl>
              <c:idx val="21"/>
              <c:tx>
                <c:rich>
                  <a:bodyPr/>
                  <a:lstStyle/>
                  <a:p>
                    <a:fld id="{C99F8DCB-1105-4173-AC59-27A184C65574}" type="CELLRANGE">
                      <a:rPr lang="en-US"/>
                      <a:pPr/>
                      <a:t>[CELLRANGE]</a:t>
                    </a:fld>
                    <a:endParaRPr lang="en-US"/>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33-7EC1-4B39-83C2-A50146E6FF00}"/>
                </c:ext>
              </c:extLst>
            </c:dLbl>
            <c:dLbl>
              <c:idx val="22"/>
              <c:tx>
                <c:rich>
                  <a:bodyPr rot="0" spcFirstLastPara="1" vertOverflow="ellipsis" vert="horz" wrap="square" lIns="38100" tIns="19050" rIns="38100" bIns="19050" anchor="ctr" anchorCtr="1">
                    <a:spAutoFit/>
                  </a:bodyPr>
                  <a:lstStyle/>
                  <a:p>
                    <a:pPr>
                      <a:defRPr sz="600" b="1" i="0" u="none" strike="noStrike" kern="1200" baseline="0">
                        <a:solidFill>
                          <a:schemeClr val="bg1">
                            <a:lumMod val="65000"/>
                          </a:schemeClr>
                        </a:solidFill>
                        <a:latin typeface="Arial" panose="020B0604020202020204" pitchFamily="34" charset="0"/>
                        <a:ea typeface="+mn-ea"/>
                        <a:cs typeface="Arial" panose="020B0604020202020204" pitchFamily="34" charset="0"/>
                      </a:defRPr>
                    </a:pPr>
                    <a:fld id="{BD7C95D4-894F-4A35-B0E4-C9B0AC3D507E}" type="CELLRANGE">
                      <a:rPr lang="en-US"/>
                      <a:pPr>
                        <a:defRPr sz="600" b="1">
                          <a:solidFill>
                            <a:schemeClr val="bg1">
                              <a:lumMod val="65000"/>
                            </a:schemeClr>
                          </a:solidFill>
                          <a:latin typeface="Arial" panose="020B0604020202020204" pitchFamily="34" charset="0"/>
                          <a:cs typeface="Arial" panose="020B0604020202020204" pitchFamily="34" charset="0"/>
                        </a:defRPr>
                      </a:pPr>
                      <a:t>[CELLRANGE]</a:t>
                    </a:fld>
                    <a:endParaRPr lang="en-US"/>
                  </a:p>
                </c:rich>
              </c:tx>
              <c:numFmt formatCode="General" sourceLinked="0"/>
              <c:spPr>
                <a:noFill/>
                <a:ln w="3175">
                  <a:noFill/>
                </a:ln>
                <a:effectLst/>
              </c:spPr>
              <c:txPr>
                <a:bodyPr rot="0" spcFirstLastPara="1" vertOverflow="ellipsis" vert="horz" wrap="square" lIns="38100" tIns="19050" rIns="38100" bIns="19050" anchor="ctr" anchorCtr="1">
                  <a:spAutoFit/>
                </a:bodyPr>
                <a:lstStyle/>
                <a:p>
                  <a:pPr>
                    <a:defRPr sz="600" b="1" i="0" u="none" strike="noStrike" kern="1200" baseline="0">
                      <a:solidFill>
                        <a:schemeClr val="bg1">
                          <a:lumMod val="65000"/>
                        </a:schemeClr>
                      </a:solidFill>
                      <a:latin typeface="Arial" panose="020B0604020202020204" pitchFamily="34" charset="0"/>
                      <a:ea typeface="+mn-ea"/>
                      <a:cs typeface="Arial" panose="020B0604020202020204" pitchFamily="34" charset="0"/>
                    </a:defRPr>
                  </a:pPr>
                  <a:endParaRPr lang="de-DE"/>
                </a:p>
              </c:txPr>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35-7EC1-4B39-83C2-A50146E6FF00}"/>
                </c:ext>
              </c:extLst>
            </c:dLbl>
            <c:dLbl>
              <c:idx val="23"/>
              <c:tx>
                <c:rich>
                  <a:bodyPr/>
                  <a:lstStyle/>
                  <a:p>
                    <a:fld id="{B3EACE9C-C567-4350-BDE5-82AFF97CB9D5}" type="CELLRANGE">
                      <a:rPr lang="en-US"/>
                      <a:pPr/>
                      <a:t>[CELLRANGE]</a:t>
                    </a:fld>
                    <a:endParaRPr lang="en-US"/>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37-7EC1-4B39-83C2-A50146E6FF00}"/>
                </c:ext>
              </c:extLst>
            </c:dLbl>
            <c:dLbl>
              <c:idx val="24"/>
              <c:tx>
                <c:rich>
                  <a:bodyPr rot="0" spcFirstLastPara="1" vertOverflow="ellipsis" vert="horz" wrap="square" lIns="38100" tIns="19050" rIns="38100" bIns="19050" anchor="ctr" anchorCtr="1">
                    <a:spAutoFit/>
                  </a:bodyPr>
                  <a:lstStyle/>
                  <a:p>
                    <a:pPr>
                      <a:defRPr sz="600" b="1" i="0" u="none" strike="noStrike" kern="1200" baseline="0">
                        <a:solidFill>
                          <a:schemeClr val="bg1">
                            <a:lumMod val="65000"/>
                          </a:schemeClr>
                        </a:solidFill>
                        <a:latin typeface="Arial" panose="020B0604020202020204" pitchFamily="34" charset="0"/>
                        <a:ea typeface="+mn-ea"/>
                        <a:cs typeface="Arial" panose="020B0604020202020204" pitchFamily="34" charset="0"/>
                      </a:defRPr>
                    </a:pPr>
                    <a:endParaRPr lang="en-US"/>
                  </a:p>
                </c:rich>
              </c:tx>
              <c:numFmt formatCode="General" sourceLinked="0"/>
              <c:spPr>
                <a:noFill/>
                <a:ln w="3175">
                  <a:noFill/>
                </a:ln>
                <a:effectLst/>
              </c:spPr>
              <c:txPr>
                <a:bodyPr rot="0" spcFirstLastPara="1" vertOverflow="ellipsis" vert="horz" wrap="square" lIns="38100" tIns="19050" rIns="38100" bIns="19050" anchor="ctr" anchorCtr="1">
                  <a:spAutoFit/>
                </a:bodyPr>
                <a:lstStyle/>
                <a:p>
                  <a:pPr>
                    <a:defRPr sz="600" b="1" i="0" u="none" strike="noStrike" kern="1200" baseline="0">
                      <a:solidFill>
                        <a:schemeClr val="bg1">
                          <a:lumMod val="65000"/>
                        </a:schemeClr>
                      </a:solidFill>
                      <a:latin typeface="Arial" panose="020B0604020202020204" pitchFamily="34" charset="0"/>
                      <a:ea typeface="+mn-ea"/>
                      <a:cs typeface="Arial" panose="020B0604020202020204" pitchFamily="34" charset="0"/>
                    </a:defRPr>
                  </a:pPr>
                  <a:endParaRPr lang="de-DE"/>
                </a:p>
              </c:txPr>
              <c:dLblPos val="ctr"/>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39-7EC1-4B39-83C2-A50146E6FF00}"/>
                </c:ext>
              </c:extLst>
            </c:dLbl>
            <c:dLbl>
              <c:idx val="25"/>
              <c:tx>
                <c:rich>
                  <a:bodyPr/>
                  <a:lstStyle/>
                  <a:p>
                    <a:endParaRPr lang="en-US"/>
                  </a:p>
                </c:rich>
              </c:tx>
              <c:dLblPos val="ctr"/>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3B-7EC1-4B39-83C2-A50146E6FF00}"/>
                </c:ext>
              </c:extLst>
            </c:dLbl>
            <c:dLbl>
              <c:idx val="26"/>
              <c:tx>
                <c:rich>
                  <a:bodyPr/>
                  <a:lstStyle/>
                  <a:p>
                    <a:endParaRPr lang="en-US"/>
                  </a:p>
                </c:rich>
              </c:tx>
              <c:dLblPos val="ctr"/>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3C-7EC1-4B39-83C2-A50146E6FF00}"/>
                </c:ext>
              </c:extLst>
            </c:dLbl>
            <c:dLbl>
              <c:idx val="27"/>
              <c:tx>
                <c:rich>
                  <a:bodyPr/>
                  <a:lstStyle/>
                  <a:p>
                    <a:endParaRPr lang="en-US"/>
                  </a:p>
                </c:rich>
              </c:tx>
              <c:dLblPos val="ctr"/>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3D-7EC1-4B39-83C2-A50146E6FF00}"/>
                </c:ext>
              </c:extLst>
            </c:dLbl>
            <c:numFmt formatCode="General" sourceLinked="0"/>
            <c:spPr>
              <a:noFill/>
              <a:ln w="3175">
                <a:noFill/>
              </a:ln>
              <a:effectLst/>
            </c:spPr>
            <c:txPr>
              <a:bodyPr rot="0" spcFirstLastPara="1" vertOverflow="ellipsis" vert="horz" wrap="square" lIns="38100" tIns="19050" rIns="38100" bIns="19050" anchor="ctr" anchorCtr="1">
                <a:spAutoFit/>
              </a:bodyPr>
              <a:lstStyle/>
              <a:p>
                <a:pPr>
                  <a:defRPr sz="800" b="1" i="0" u="none" strike="noStrike" kern="1200" baseline="0">
                    <a:solidFill>
                      <a:schemeClr val="tx1"/>
                    </a:solidFill>
                    <a:latin typeface="Arial" panose="020B0604020202020204" pitchFamily="34" charset="0"/>
                    <a:ea typeface="+mn-ea"/>
                    <a:cs typeface="Arial" panose="020B0604020202020204" pitchFamily="34" charset="0"/>
                  </a:defRPr>
                </a:pPr>
                <a:endParaRPr lang="de-DE"/>
              </a:p>
            </c:txPr>
            <c:dLblPos val="ctr"/>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0"/>
              </c:ext>
            </c:extLst>
          </c:dLbls>
          <c:xVal>
            <c:numRef>
              <c:f>Tabelle1!$C$2:$C$29</c:f>
              <c:numCache>
                <c:formatCode>General</c:formatCode>
                <c:ptCount val="28"/>
                <c:pt idx="0">
                  <c:v>43.788536957674324</c:v>
                </c:pt>
                <c:pt idx="1">
                  <c:v>48.128358221299059</c:v>
                </c:pt>
                <c:pt idx="2">
                  <c:v>41.312110581346019</c:v>
                </c:pt>
                <c:pt idx="3">
                  <c:v>42.957846246013411</c:v>
                </c:pt>
                <c:pt idx="4">
                  <c:v>26.774531511962344</c:v>
                </c:pt>
                <c:pt idx="5">
                  <c:v>29.652913105342535</c:v>
                </c:pt>
                <c:pt idx="6">
                  <c:v>63.864582959142574</c:v>
                </c:pt>
                <c:pt idx="7">
                  <c:v>61.097682402860286</c:v>
                </c:pt>
                <c:pt idx="8">
                  <c:v>50.55517721493279</c:v>
                </c:pt>
                <c:pt idx="9">
                  <c:v>47.773160406383496</c:v>
                </c:pt>
                <c:pt idx="10">
                  <c:v>29.522052758576628</c:v>
                </c:pt>
                <c:pt idx="11">
                  <c:v>24.792651550015886</c:v>
                </c:pt>
                <c:pt idx="12">
                  <c:v>62.604350306164932</c:v>
                </c:pt>
                <c:pt idx="13">
                  <c:v>60.378564159901842</c:v>
                </c:pt>
                <c:pt idx="14">
                  <c:v>33.50007276379452</c:v>
                </c:pt>
                <c:pt idx="15">
                  <c:v>31.595834738718981</c:v>
                </c:pt>
                <c:pt idx="16">
                  <c:v>29.813954803082311</c:v>
                </c:pt>
                <c:pt idx="17">
                  <c:v>21.656089322652949</c:v>
                </c:pt>
                <c:pt idx="18">
                  <c:v>50.926756924374914</c:v>
                </c:pt>
                <c:pt idx="19">
                  <c:v>49.968282105491163</c:v>
                </c:pt>
                <c:pt idx="20">
                  <c:v>44.225974941140237</c:v>
                </c:pt>
                <c:pt idx="21">
                  <c:v>45.897474808757984</c:v>
                </c:pt>
                <c:pt idx="22">
                  <c:v>41.957701359717326</c:v>
                </c:pt>
                <c:pt idx="23">
                  <c:v>42.169013220299767</c:v>
                </c:pt>
              </c:numCache>
            </c:numRef>
          </c:xVal>
          <c:yVal>
            <c:numRef>
              <c:f>Tabelle1!$D$2:$D$29</c:f>
              <c:numCache>
                <c:formatCode>General</c:formatCode>
                <c:ptCount val="28"/>
                <c:pt idx="0">
                  <c:v>7.770763E-3</c:v>
                </c:pt>
                <c:pt idx="1">
                  <c:v>1.34E-2</c:v>
                </c:pt>
                <c:pt idx="2">
                  <c:v>6.7994170000000003E-3</c:v>
                </c:pt>
                <c:pt idx="3">
                  <c:v>1.2199999999999999E-2</c:v>
                </c:pt>
                <c:pt idx="4">
                  <c:v>4.8567269999999999E-3</c:v>
                </c:pt>
                <c:pt idx="5">
                  <c:v>7.8000000000000005E-3</c:v>
                </c:pt>
                <c:pt idx="6">
                  <c:v>1.6512869999999999E-2</c:v>
                </c:pt>
                <c:pt idx="7">
                  <c:v>1.4499999999999999E-2</c:v>
                </c:pt>
                <c:pt idx="8">
                  <c:v>1.1170471E-2</c:v>
                </c:pt>
                <c:pt idx="9">
                  <c:v>1.2199999999999999E-2</c:v>
                </c:pt>
                <c:pt idx="10">
                  <c:v>8.2564349999999995E-3</c:v>
                </c:pt>
                <c:pt idx="11">
                  <c:v>8.8999999999999999E-3</c:v>
                </c:pt>
                <c:pt idx="12">
                  <c:v>1.7969888E-2</c:v>
                </c:pt>
                <c:pt idx="13">
                  <c:v>1.3899999999999999E-2</c:v>
                </c:pt>
                <c:pt idx="14">
                  <c:v>1.1170471E-2</c:v>
                </c:pt>
                <c:pt idx="15">
                  <c:v>0.01</c:v>
                </c:pt>
                <c:pt idx="16">
                  <c:v>2.9140360000000001E-3</c:v>
                </c:pt>
                <c:pt idx="17">
                  <c:v>7.8000000000000005E-3</c:v>
                </c:pt>
                <c:pt idx="18">
                  <c:v>9.7134530000000004E-3</c:v>
                </c:pt>
                <c:pt idx="19">
                  <c:v>1.06E-2</c:v>
                </c:pt>
                <c:pt idx="20">
                  <c:v>1.8455560999999999E-2</c:v>
                </c:pt>
                <c:pt idx="21">
                  <c:v>1.2800000000000001E-2</c:v>
                </c:pt>
                <c:pt idx="22">
                  <c:v>1.7969888E-2</c:v>
                </c:pt>
                <c:pt idx="23">
                  <c:v>1.3899999999999999E-2</c:v>
                </c:pt>
              </c:numCache>
            </c:numRef>
          </c:yVal>
          <c:smooth val="0"/>
          <c:extLst>
            <c:ext xmlns:c15="http://schemas.microsoft.com/office/drawing/2012/chart" uri="{02D57815-91ED-43cb-92C2-25804820EDAC}">
              <c15:datalabelsRange>
                <c15:f>Tabelle1!$J$2:$J$29</c15:f>
                <c15:dlblRangeCache>
                  <c:ptCount val="28"/>
                  <c:pt idx="0">
                    <c:v>1</c:v>
                  </c:pt>
                  <c:pt idx="1">
                    <c:v>1</c:v>
                  </c:pt>
                  <c:pt idx="2">
                    <c:v>2</c:v>
                  </c:pt>
                  <c:pt idx="3">
                    <c:v>2</c:v>
                  </c:pt>
                  <c:pt idx="4">
                    <c:v>3</c:v>
                  </c:pt>
                  <c:pt idx="5">
                    <c:v>3</c:v>
                  </c:pt>
                  <c:pt idx="6">
                    <c:v>4</c:v>
                  </c:pt>
                  <c:pt idx="7">
                    <c:v>4</c:v>
                  </c:pt>
                  <c:pt idx="8">
                    <c:v>5</c:v>
                  </c:pt>
                  <c:pt idx="9">
                    <c:v>5</c:v>
                  </c:pt>
                  <c:pt idx="10">
                    <c:v>6</c:v>
                  </c:pt>
                  <c:pt idx="11">
                    <c:v>6</c:v>
                  </c:pt>
                  <c:pt idx="12">
                    <c:v>7</c:v>
                  </c:pt>
                  <c:pt idx="13">
                    <c:v>7</c:v>
                  </c:pt>
                  <c:pt idx="14">
                    <c:v>8</c:v>
                  </c:pt>
                  <c:pt idx="15">
                    <c:v>8</c:v>
                  </c:pt>
                  <c:pt idx="16">
                    <c:v>9</c:v>
                  </c:pt>
                  <c:pt idx="17">
                    <c:v>9</c:v>
                  </c:pt>
                  <c:pt idx="18">
                    <c:v>10</c:v>
                  </c:pt>
                  <c:pt idx="19">
                    <c:v>10</c:v>
                  </c:pt>
                  <c:pt idx="20">
                    <c:v>11</c:v>
                  </c:pt>
                  <c:pt idx="21">
                    <c:v>11</c:v>
                  </c:pt>
                  <c:pt idx="22">
                    <c:v>12</c:v>
                  </c:pt>
                  <c:pt idx="23">
                    <c:v>12</c:v>
                  </c:pt>
                  <c:pt idx="24">
                    <c:v>13</c:v>
                  </c:pt>
                  <c:pt idx="25">
                    <c:v>13</c:v>
                  </c:pt>
                  <c:pt idx="26">
                    <c:v>14</c:v>
                  </c:pt>
                  <c:pt idx="27">
                    <c:v>14</c:v>
                  </c:pt>
                </c15:dlblRangeCache>
              </c15:datalabelsRange>
            </c:ext>
            <c:ext xmlns:c16="http://schemas.microsoft.com/office/drawing/2014/chart" uri="{C3380CC4-5D6E-409C-BE32-E72D297353CC}">
              <c16:uniqueId val="{0000003E-7EC1-4B39-83C2-A50146E6FF00}"/>
            </c:ext>
          </c:extLst>
        </c:ser>
        <c:dLbls>
          <c:showLegendKey val="0"/>
          <c:showVal val="0"/>
          <c:showCatName val="0"/>
          <c:showSerName val="0"/>
          <c:showPercent val="0"/>
          <c:showBubbleSize val="0"/>
        </c:dLbls>
        <c:axId val="1275041040"/>
        <c:axId val="1275039600"/>
      </c:scatterChart>
      <c:dateAx>
        <c:axId val="1204956336"/>
        <c:scaling>
          <c:orientation val="minMax"/>
        </c:scaling>
        <c:delete val="1"/>
        <c:axPos val="b"/>
        <c:numFmt formatCode="General" sourceLinked="1"/>
        <c:majorTickMark val="out"/>
        <c:minorTickMark val="none"/>
        <c:tickLblPos val="nextTo"/>
        <c:crossAx val="1204962576"/>
        <c:crosses val="autoZero"/>
        <c:auto val="0"/>
        <c:lblOffset val="100"/>
        <c:baseTimeUnit val="days"/>
      </c:dateAx>
      <c:valAx>
        <c:axId val="1204962576"/>
        <c:scaling>
          <c:orientation val="minMax"/>
          <c:max val="2.0000000000000004E-2"/>
        </c:scaling>
        <c:delete val="0"/>
        <c:axPos val="l"/>
        <c:majorGridlines>
          <c:spPr>
            <a:ln w="9525" cap="flat" cmpd="sng" algn="ctr">
              <a:solidFill>
                <a:schemeClr val="tx1">
                  <a:lumMod val="15000"/>
                  <a:lumOff val="85000"/>
                </a:schemeClr>
              </a:solidFill>
              <a:round/>
            </a:ln>
            <a:effectLst/>
          </c:spPr>
        </c:majorGridlines>
        <c:numFmt formatCode="0.0%" sourceLinked="0"/>
        <c:majorTickMark val="none"/>
        <c:minorTickMark val="none"/>
        <c:tickLblPos val="nextTo"/>
        <c:spPr>
          <a:noFill/>
          <a:ln>
            <a:noFill/>
          </a:ln>
          <a:effectLst/>
        </c:spPr>
        <c:txPr>
          <a:bodyPr rot="-60000000" spcFirstLastPara="1" vertOverflow="ellipsis" vert="horz" wrap="square" anchor="ctr" anchorCtr="1"/>
          <a:lstStyle/>
          <a:p>
            <a:pPr>
              <a:defRPr sz="800" b="0" i="0" u="none" strike="noStrike" kern="1200" baseline="0">
                <a:solidFill>
                  <a:schemeClr val="tx1"/>
                </a:solidFill>
                <a:latin typeface="+mn-lt"/>
                <a:ea typeface="+mn-ea"/>
                <a:cs typeface="+mn-cs"/>
              </a:defRPr>
            </a:pPr>
            <a:endParaRPr lang="de-DE"/>
          </a:p>
        </c:txPr>
        <c:crossAx val="1204956336"/>
        <c:crosses val="autoZero"/>
        <c:crossBetween val="between"/>
      </c:valAx>
      <c:valAx>
        <c:axId val="1275039600"/>
        <c:scaling>
          <c:orientation val="minMax"/>
          <c:max val="4"/>
          <c:min val="0"/>
        </c:scaling>
        <c:delete val="1"/>
        <c:axPos val="r"/>
        <c:numFmt formatCode="General" sourceLinked="1"/>
        <c:majorTickMark val="out"/>
        <c:minorTickMark val="none"/>
        <c:tickLblPos val="nextTo"/>
        <c:crossAx val="1275041040"/>
        <c:crosses val="max"/>
        <c:crossBetween val="midCat"/>
      </c:valAx>
      <c:valAx>
        <c:axId val="1275041040"/>
        <c:scaling>
          <c:orientation val="minMax"/>
          <c:max val="75"/>
          <c:min val="0"/>
        </c:scaling>
        <c:delete val="0"/>
        <c:axPos val="t"/>
        <c:majorGridlines>
          <c:spPr>
            <a:ln w="9525" cap="flat" cmpd="sng" algn="ctr">
              <a:solidFill>
                <a:schemeClr val="tx1">
                  <a:lumMod val="15000"/>
                  <a:lumOff val="85000"/>
                </a:schemeClr>
              </a:solidFill>
              <a:round/>
            </a:ln>
            <a:effectLst/>
          </c:spPr>
        </c:majorGridlines>
        <c:numFmt formatCode="#,##0" sourceLinked="0"/>
        <c:majorTickMark val="out"/>
        <c:minorTickMark val="none"/>
        <c:tickLblPos val="low"/>
        <c:spPr>
          <a:noFill/>
          <a:ln>
            <a:noFill/>
          </a:ln>
          <a:effectLst/>
        </c:spPr>
        <c:txPr>
          <a:bodyPr rot="-60000000" spcFirstLastPara="1" vertOverflow="ellipsis" vert="horz" wrap="square" anchor="ctr" anchorCtr="1"/>
          <a:lstStyle/>
          <a:p>
            <a:pPr>
              <a:defRPr sz="800" b="0" i="0" u="none" strike="noStrike" kern="1200" baseline="0">
                <a:solidFill>
                  <a:schemeClr val="tx1"/>
                </a:solidFill>
                <a:latin typeface="+mn-lt"/>
                <a:ea typeface="+mn-ea"/>
                <a:cs typeface="+mn-cs"/>
              </a:defRPr>
            </a:pPr>
            <a:endParaRPr lang="de-DE"/>
          </a:p>
        </c:txPr>
        <c:crossAx val="1275039600"/>
        <c:crosses val="max"/>
        <c:crossBetween val="midCat"/>
        <c:majorUnit val="25"/>
        <c:minorUnit val="5"/>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de-DE"/>
    </a:p>
  </c:txPr>
  <c:externalData r:id="rId3">
    <c:autoUpdate val="0"/>
  </c:externalData>
</c:chartSpace>
</file>

<file path=ppt/charts/chart3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areaChart>
        <c:grouping val="stacked"/>
        <c:varyColors val="0"/>
        <c:ser>
          <c:idx val="3"/>
          <c:order val="1"/>
          <c:tx>
            <c:strRef>
              <c:f>Tabelle1!$E$1</c:f>
              <c:strCache>
                <c:ptCount val="1"/>
                <c:pt idx="0">
                  <c:v>unten</c:v>
                </c:pt>
              </c:strCache>
            </c:strRef>
          </c:tx>
          <c:spPr>
            <a:solidFill>
              <a:schemeClr val="accent4"/>
            </a:solidFill>
            <a:ln>
              <a:noFill/>
            </a:ln>
            <a:effectLst/>
          </c:spPr>
          <c:cat>
            <c:numRef>
              <c:f>Tabelle1!$A$2:$A$29</c:f>
              <c:numCache>
                <c:formatCode>General</c:formatCode>
                <c:ptCount val="28"/>
                <c:pt idx="0">
                  <c:v>0</c:v>
                </c:pt>
                <c:pt idx="1">
                  <c:v>399.42800510000001</c:v>
                </c:pt>
                <c:pt idx="2">
                  <c:v>399.42800510000001</c:v>
                </c:pt>
                <c:pt idx="3">
                  <c:v>1000</c:v>
                </c:pt>
              </c:numCache>
            </c:numRef>
          </c:cat>
          <c:val>
            <c:numRef>
              <c:f>Tabelle1!$E$2:$E$29</c:f>
              <c:numCache>
                <c:formatCode>General</c:formatCode>
                <c:ptCount val="28"/>
                <c:pt idx="0">
                  <c:v>0.01</c:v>
                </c:pt>
                <c:pt idx="1">
                  <c:v>0.01</c:v>
                </c:pt>
                <c:pt idx="2">
                  <c:v>0.01</c:v>
                </c:pt>
                <c:pt idx="3">
                  <c:v>0.01</c:v>
                </c:pt>
              </c:numCache>
            </c:numRef>
          </c:val>
          <c:extLst>
            <c:ext xmlns:c16="http://schemas.microsoft.com/office/drawing/2014/chart" uri="{C3380CC4-5D6E-409C-BE32-E72D297353CC}">
              <c16:uniqueId val="{00000000-A0E3-4232-920C-5C3B8F7F393D}"/>
            </c:ext>
          </c:extLst>
        </c:ser>
        <c:ser>
          <c:idx val="4"/>
          <c:order val="2"/>
          <c:tx>
            <c:strRef>
              <c:f>Tabelle1!$F$1</c:f>
              <c:strCache>
                <c:ptCount val="1"/>
                <c:pt idx="0">
                  <c:v>links unten</c:v>
                </c:pt>
              </c:strCache>
            </c:strRef>
          </c:tx>
          <c:spPr>
            <a:solidFill>
              <a:srgbClr val="FFEECC"/>
            </a:solidFill>
            <a:ln w="12700">
              <a:noFill/>
            </a:ln>
            <a:effectLst/>
          </c:spPr>
          <c:cat>
            <c:numRef>
              <c:f>Tabelle1!$A$2:$A$29</c:f>
              <c:numCache>
                <c:formatCode>General</c:formatCode>
                <c:ptCount val="28"/>
                <c:pt idx="0">
                  <c:v>0</c:v>
                </c:pt>
                <c:pt idx="1">
                  <c:v>399.42800510000001</c:v>
                </c:pt>
                <c:pt idx="2">
                  <c:v>399.42800510000001</c:v>
                </c:pt>
                <c:pt idx="3">
                  <c:v>1000</c:v>
                </c:pt>
              </c:numCache>
            </c:numRef>
          </c:cat>
          <c:val>
            <c:numRef>
              <c:f>Tabelle1!$F$2:$F$29</c:f>
              <c:numCache>
                <c:formatCode>General</c:formatCode>
                <c:ptCount val="28"/>
                <c:pt idx="0">
                  <c:v>7.6000000000000009E-3</c:v>
                </c:pt>
                <c:pt idx="1">
                  <c:v>7.6000000000000009E-3</c:v>
                </c:pt>
                <c:pt idx="2">
                  <c:v>0</c:v>
                </c:pt>
                <c:pt idx="3">
                  <c:v>0</c:v>
                </c:pt>
              </c:numCache>
            </c:numRef>
          </c:val>
          <c:extLst>
            <c:ext xmlns:c16="http://schemas.microsoft.com/office/drawing/2014/chart" uri="{C3380CC4-5D6E-409C-BE32-E72D297353CC}">
              <c16:uniqueId val="{00000001-A0E3-4232-920C-5C3B8F7F393D}"/>
            </c:ext>
          </c:extLst>
        </c:ser>
        <c:ser>
          <c:idx val="5"/>
          <c:order val="3"/>
          <c:tx>
            <c:strRef>
              <c:f>Tabelle1!$G$1</c:f>
              <c:strCache>
                <c:ptCount val="1"/>
                <c:pt idx="0">
                  <c:v>rechts unten</c:v>
                </c:pt>
              </c:strCache>
            </c:strRef>
          </c:tx>
          <c:spPr>
            <a:solidFill>
              <a:srgbClr val="EDFFC0"/>
            </a:solidFill>
            <a:ln w="12700">
              <a:noFill/>
            </a:ln>
            <a:effectLst/>
          </c:spPr>
          <c:cat>
            <c:numRef>
              <c:f>Tabelle1!$A$2:$A$29</c:f>
              <c:numCache>
                <c:formatCode>General</c:formatCode>
                <c:ptCount val="28"/>
                <c:pt idx="0">
                  <c:v>0</c:v>
                </c:pt>
                <c:pt idx="1">
                  <c:v>399.42800510000001</c:v>
                </c:pt>
                <c:pt idx="2">
                  <c:v>399.42800510000001</c:v>
                </c:pt>
                <c:pt idx="3">
                  <c:v>1000</c:v>
                </c:pt>
              </c:numCache>
            </c:numRef>
          </c:cat>
          <c:val>
            <c:numRef>
              <c:f>Tabelle1!$G$2:$G$29</c:f>
              <c:numCache>
                <c:formatCode>General</c:formatCode>
                <c:ptCount val="28"/>
                <c:pt idx="0">
                  <c:v>0</c:v>
                </c:pt>
                <c:pt idx="1">
                  <c:v>0</c:v>
                </c:pt>
                <c:pt idx="2">
                  <c:v>7.6000000000000009E-3</c:v>
                </c:pt>
                <c:pt idx="3">
                  <c:v>7.6000000000000009E-3</c:v>
                </c:pt>
              </c:numCache>
            </c:numRef>
          </c:val>
          <c:extLst>
            <c:ext xmlns:c16="http://schemas.microsoft.com/office/drawing/2014/chart" uri="{C3380CC4-5D6E-409C-BE32-E72D297353CC}">
              <c16:uniqueId val="{00000002-A0E3-4232-920C-5C3B8F7F393D}"/>
            </c:ext>
          </c:extLst>
        </c:ser>
        <c:ser>
          <c:idx val="6"/>
          <c:order val="4"/>
          <c:tx>
            <c:strRef>
              <c:f>Tabelle1!$H$1</c:f>
              <c:strCache>
                <c:ptCount val="1"/>
                <c:pt idx="0">
                  <c:v>links oben</c:v>
                </c:pt>
              </c:strCache>
            </c:strRef>
          </c:tx>
          <c:spPr>
            <a:solidFill>
              <a:srgbClr val="FFCD66"/>
            </a:solidFill>
            <a:ln w="12700">
              <a:noFill/>
            </a:ln>
            <a:effectLst/>
          </c:spPr>
          <c:cat>
            <c:numRef>
              <c:f>Tabelle1!$A$2:$A$29</c:f>
              <c:numCache>
                <c:formatCode>General</c:formatCode>
                <c:ptCount val="28"/>
                <c:pt idx="0">
                  <c:v>0</c:v>
                </c:pt>
                <c:pt idx="1">
                  <c:v>399.42800510000001</c:v>
                </c:pt>
                <c:pt idx="2">
                  <c:v>399.42800510000001</c:v>
                </c:pt>
                <c:pt idx="3">
                  <c:v>1000</c:v>
                </c:pt>
              </c:numCache>
            </c:numRef>
          </c:cat>
          <c:val>
            <c:numRef>
              <c:f>Tabelle1!$H$2:$H$29</c:f>
              <c:numCache>
                <c:formatCode>General</c:formatCode>
                <c:ptCount val="28"/>
                <c:pt idx="0">
                  <c:v>1.2399999999999998E-2</c:v>
                </c:pt>
                <c:pt idx="1">
                  <c:v>1.2399999999999998E-2</c:v>
                </c:pt>
                <c:pt idx="2">
                  <c:v>0</c:v>
                </c:pt>
                <c:pt idx="3">
                  <c:v>0</c:v>
                </c:pt>
              </c:numCache>
            </c:numRef>
          </c:val>
          <c:extLst>
            <c:ext xmlns:c16="http://schemas.microsoft.com/office/drawing/2014/chart" uri="{C3380CC4-5D6E-409C-BE32-E72D297353CC}">
              <c16:uniqueId val="{00000003-A0E3-4232-920C-5C3B8F7F393D}"/>
            </c:ext>
          </c:extLst>
        </c:ser>
        <c:ser>
          <c:idx val="7"/>
          <c:order val="5"/>
          <c:tx>
            <c:strRef>
              <c:f>Tabelle1!$I$1</c:f>
              <c:strCache>
                <c:ptCount val="1"/>
                <c:pt idx="0">
                  <c:v>rechts oben</c:v>
                </c:pt>
              </c:strCache>
            </c:strRef>
          </c:tx>
          <c:spPr>
            <a:solidFill>
              <a:srgbClr val="C9FF42"/>
            </a:solidFill>
            <a:ln w="12700">
              <a:noFill/>
            </a:ln>
            <a:effectLst/>
          </c:spPr>
          <c:cat>
            <c:numRef>
              <c:f>Tabelle1!$A$2:$A$29</c:f>
              <c:numCache>
                <c:formatCode>General</c:formatCode>
                <c:ptCount val="28"/>
                <c:pt idx="0">
                  <c:v>0</c:v>
                </c:pt>
                <c:pt idx="1">
                  <c:v>399.42800510000001</c:v>
                </c:pt>
                <c:pt idx="2">
                  <c:v>399.42800510000001</c:v>
                </c:pt>
                <c:pt idx="3">
                  <c:v>1000</c:v>
                </c:pt>
              </c:numCache>
            </c:numRef>
          </c:cat>
          <c:val>
            <c:numRef>
              <c:f>Tabelle1!$I$2:$I$29</c:f>
              <c:numCache>
                <c:formatCode>General</c:formatCode>
                <c:ptCount val="28"/>
                <c:pt idx="0">
                  <c:v>0</c:v>
                </c:pt>
                <c:pt idx="1">
                  <c:v>0</c:v>
                </c:pt>
                <c:pt idx="2">
                  <c:v>1.2399999999999998E-2</c:v>
                </c:pt>
                <c:pt idx="3">
                  <c:v>1.2399999999999998E-2</c:v>
                </c:pt>
              </c:numCache>
            </c:numRef>
          </c:val>
          <c:extLst>
            <c:ext xmlns:c16="http://schemas.microsoft.com/office/drawing/2014/chart" uri="{C3380CC4-5D6E-409C-BE32-E72D297353CC}">
              <c16:uniqueId val="{00000004-A0E3-4232-920C-5C3B8F7F393D}"/>
            </c:ext>
          </c:extLst>
        </c:ser>
        <c:ser>
          <c:idx val="0"/>
          <c:order val="6"/>
          <c:tx>
            <c:strRef>
              <c:f>Tabelle1!#REF!</c:f>
              <c:strCache>
                <c:ptCount val="1"/>
                <c:pt idx="0">
                  <c:v>#REF!</c:v>
                </c:pt>
              </c:strCache>
            </c:strRef>
          </c:tx>
          <c:spPr>
            <a:solidFill>
              <a:schemeClr val="accent1"/>
            </a:solidFill>
            <a:ln w="25400">
              <a:noFill/>
            </a:ln>
            <a:effectLst/>
          </c:spPr>
          <c:cat>
            <c:numRef>
              <c:f>Tabelle1!$A$2:$A$29</c:f>
              <c:numCache>
                <c:formatCode>General</c:formatCode>
                <c:ptCount val="28"/>
                <c:pt idx="0">
                  <c:v>0</c:v>
                </c:pt>
                <c:pt idx="1">
                  <c:v>399.42800510000001</c:v>
                </c:pt>
                <c:pt idx="2">
                  <c:v>399.42800510000001</c:v>
                </c:pt>
                <c:pt idx="3">
                  <c:v>1000</c:v>
                </c:pt>
              </c:numCache>
            </c:numRef>
          </c:cat>
          <c:val>
            <c:numRef>
              <c:f>Tabelle1!#REF!</c:f>
              <c:numCache>
                <c:formatCode>General</c:formatCode>
                <c:ptCount val="1"/>
                <c:pt idx="0">
                  <c:v>1</c:v>
                </c:pt>
              </c:numCache>
            </c:numRef>
          </c:val>
          <c:extLst>
            <c:ext xmlns:c16="http://schemas.microsoft.com/office/drawing/2014/chart" uri="{C3380CC4-5D6E-409C-BE32-E72D297353CC}">
              <c16:uniqueId val="{00000005-A0E3-4232-920C-5C3B8F7F393D}"/>
            </c:ext>
          </c:extLst>
        </c:ser>
        <c:ser>
          <c:idx val="1"/>
          <c:order val="7"/>
          <c:tx>
            <c:strRef>
              <c:f>Tabelle1!#REF!</c:f>
              <c:strCache>
                <c:ptCount val="1"/>
                <c:pt idx="0">
                  <c:v>#REF!</c:v>
                </c:pt>
              </c:strCache>
            </c:strRef>
          </c:tx>
          <c:spPr>
            <a:solidFill>
              <a:schemeClr val="accent2"/>
            </a:solidFill>
            <a:ln w="25400">
              <a:noFill/>
            </a:ln>
            <a:effectLst/>
          </c:spPr>
          <c:cat>
            <c:numRef>
              <c:f>Tabelle1!$A$2:$A$29</c:f>
              <c:numCache>
                <c:formatCode>General</c:formatCode>
                <c:ptCount val="28"/>
                <c:pt idx="0">
                  <c:v>0</c:v>
                </c:pt>
                <c:pt idx="1">
                  <c:v>399.42800510000001</c:v>
                </c:pt>
                <c:pt idx="2">
                  <c:v>399.42800510000001</c:v>
                </c:pt>
                <c:pt idx="3">
                  <c:v>1000</c:v>
                </c:pt>
              </c:numCache>
            </c:numRef>
          </c:cat>
          <c:val>
            <c:numRef>
              <c:f>Tabelle1!#REF!</c:f>
              <c:numCache>
                <c:formatCode>General</c:formatCode>
                <c:ptCount val="1"/>
                <c:pt idx="0">
                  <c:v>1</c:v>
                </c:pt>
              </c:numCache>
            </c:numRef>
          </c:val>
          <c:extLst>
            <c:ext xmlns:c16="http://schemas.microsoft.com/office/drawing/2014/chart" uri="{C3380CC4-5D6E-409C-BE32-E72D297353CC}">
              <c16:uniqueId val="{00000006-A0E3-4232-920C-5C3B8F7F393D}"/>
            </c:ext>
          </c:extLst>
        </c:ser>
        <c:ser>
          <c:idx val="8"/>
          <c:order val="8"/>
          <c:tx>
            <c:strRef>
              <c:f>Tabelle1!#REF!</c:f>
              <c:strCache>
                <c:ptCount val="1"/>
                <c:pt idx="0">
                  <c:v>#REF!</c:v>
                </c:pt>
              </c:strCache>
            </c:strRef>
          </c:tx>
          <c:spPr>
            <a:solidFill>
              <a:schemeClr val="accent3">
                <a:lumMod val="60000"/>
              </a:schemeClr>
            </a:solidFill>
            <a:ln w="25400">
              <a:noFill/>
            </a:ln>
            <a:effectLst/>
          </c:spPr>
          <c:cat>
            <c:numRef>
              <c:f>Tabelle1!$A$2:$A$29</c:f>
              <c:numCache>
                <c:formatCode>General</c:formatCode>
                <c:ptCount val="28"/>
                <c:pt idx="0">
                  <c:v>0</c:v>
                </c:pt>
                <c:pt idx="1">
                  <c:v>399.42800510000001</c:v>
                </c:pt>
                <c:pt idx="2">
                  <c:v>399.42800510000001</c:v>
                </c:pt>
                <c:pt idx="3">
                  <c:v>1000</c:v>
                </c:pt>
              </c:numCache>
            </c:numRef>
          </c:cat>
          <c:val>
            <c:numRef>
              <c:f>Tabelle1!#REF!</c:f>
              <c:numCache>
                <c:formatCode>General</c:formatCode>
                <c:ptCount val="1"/>
                <c:pt idx="0">
                  <c:v>1</c:v>
                </c:pt>
              </c:numCache>
            </c:numRef>
          </c:val>
          <c:extLst>
            <c:ext xmlns:c16="http://schemas.microsoft.com/office/drawing/2014/chart" uri="{C3380CC4-5D6E-409C-BE32-E72D297353CC}">
              <c16:uniqueId val="{00000007-A0E3-4232-920C-5C3B8F7F393D}"/>
            </c:ext>
          </c:extLst>
        </c:ser>
        <c:ser>
          <c:idx val="9"/>
          <c:order val="9"/>
          <c:tx>
            <c:strRef>
              <c:f>Tabelle1!#REF!</c:f>
              <c:strCache>
                <c:ptCount val="1"/>
                <c:pt idx="0">
                  <c:v>#REF!</c:v>
                </c:pt>
              </c:strCache>
            </c:strRef>
          </c:tx>
          <c:spPr>
            <a:solidFill>
              <a:schemeClr val="accent4">
                <a:lumMod val="60000"/>
              </a:schemeClr>
            </a:solidFill>
            <a:ln w="25400">
              <a:noFill/>
            </a:ln>
            <a:effectLst/>
          </c:spPr>
          <c:cat>
            <c:numRef>
              <c:f>Tabelle1!$A$2:$A$29</c:f>
              <c:numCache>
                <c:formatCode>General</c:formatCode>
                <c:ptCount val="28"/>
                <c:pt idx="0">
                  <c:v>0</c:v>
                </c:pt>
                <c:pt idx="1">
                  <c:v>399.42800510000001</c:v>
                </c:pt>
                <c:pt idx="2">
                  <c:v>399.42800510000001</c:v>
                </c:pt>
                <c:pt idx="3">
                  <c:v>1000</c:v>
                </c:pt>
              </c:numCache>
            </c:numRef>
          </c:cat>
          <c:val>
            <c:numRef>
              <c:f>Tabelle1!#REF!</c:f>
              <c:numCache>
                <c:formatCode>General</c:formatCode>
                <c:ptCount val="1"/>
                <c:pt idx="0">
                  <c:v>1</c:v>
                </c:pt>
              </c:numCache>
            </c:numRef>
          </c:val>
          <c:extLst>
            <c:ext xmlns:c16="http://schemas.microsoft.com/office/drawing/2014/chart" uri="{C3380CC4-5D6E-409C-BE32-E72D297353CC}">
              <c16:uniqueId val="{00000008-A0E3-4232-920C-5C3B8F7F393D}"/>
            </c:ext>
          </c:extLst>
        </c:ser>
        <c:ser>
          <c:idx val="10"/>
          <c:order val="10"/>
          <c:tx>
            <c:strRef>
              <c:f>Tabelle1!#REF!</c:f>
              <c:strCache>
                <c:ptCount val="1"/>
                <c:pt idx="0">
                  <c:v>#REF!</c:v>
                </c:pt>
              </c:strCache>
            </c:strRef>
          </c:tx>
          <c:spPr>
            <a:solidFill>
              <a:schemeClr val="accent5">
                <a:lumMod val="60000"/>
              </a:schemeClr>
            </a:solidFill>
            <a:ln w="25400">
              <a:noFill/>
            </a:ln>
            <a:effectLst/>
          </c:spPr>
          <c:cat>
            <c:numRef>
              <c:f>Tabelle1!$A$2:$A$29</c:f>
              <c:numCache>
                <c:formatCode>General</c:formatCode>
                <c:ptCount val="28"/>
                <c:pt idx="0">
                  <c:v>0</c:v>
                </c:pt>
                <c:pt idx="1">
                  <c:v>399.42800510000001</c:v>
                </c:pt>
                <c:pt idx="2">
                  <c:v>399.42800510000001</c:v>
                </c:pt>
                <c:pt idx="3">
                  <c:v>1000</c:v>
                </c:pt>
              </c:numCache>
            </c:numRef>
          </c:cat>
          <c:val>
            <c:numRef>
              <c:f>Tabelle1!#REF!</c:f>
              <c:numCache>
                <c:formatCode>General</c:formatCode>
                <c:ptCount val="1"/>
                <c:pt idx="0">
                  <c:v>1</c:v>
                </c:pt>
              </c:numCache>
            </c:numRef>
          </c:val>
          <c:extLst>
            <c:ext xmlns:c16="http://schemas.microsoft.com/office/drawing/2014/chart" uri="{C3380CC4-5D6E-409C-BE32-E72D297353CC}">
              <c16:uniqueId val="{00000009-A0E3-4232-920C-5C3B8F7F393D}"/>
            </c:ext>
          </c:extLst>
        </c:ser>
        <c:dLbls>
          <c:showLegendKey val="0"/>
          <c:showVal val="0"/>
          <c:showCatName val="0"/>
          <c:showSerName val="0"/>
          <c:showPercent val="0"/>
          <c:showBubbleSize val="0"/>
        </c:dLbls>
        <c:axId val="1204956336"/>
        <c:axId val="1204962576"/>
      </c:areaChart>
      <c:scatterChart>
        <c:scatterStyle val="lineMarker"/>
        <c:varyColors val="0"/>
        <c:ser>
          <c:idx val="2"/>
          <c:order val="0"/>
          <c:tx>
            <c:strRef>
              <c:f>Tabelle1!$D$1</c:f>
              <c:strCache>
                <c:ptCount val="1"/>
                <c:pt idx="0">
                  <c:v>Impact</c:v>
                </c:pt>
              </c:strCache>
            </c:strRef>
          </c:tx>
          <c:spPr>
            <a:ln w="25400" cap="rnd">
              <a:solidFill>
                <a:schemeClr val="bg1">
                  <a:lumMod val="65000"/>
                  <a:alpha val="30000"/>
                </a:schemeClr>
              </a:solidFill>
              <a:round/>
            </a:ln>
            <a:effectLst/>
          </c:spPr>
          <c:marker>
            <c:symbol val="square"/>
            <c:size val="18"/>
            <c:spPr>
              <a:noFill/>
              <a:ln w="9525">
                <a:noFill/>
              </a:ln>
              <a:effectLst/>
            </c:spPr>
          </c:marker>
          <c:dPt>
            <c:idx val="1"/>
            <c:marker>
              <c:symbol val="square"/>
              <c:size val="18"/>
              <c:spPr>
                <a:noFill/>
                <a:ln w="9525">
                  <a:noFill/>
                </a:ln>
                <a:effectLst/>
              </c:spPr>
            </c:marker>
            <c:bubble3D val="0"/>
            <c:spPr>
              <a:ln w="12700" cap="rnd">
                <a:solidFill>
                  <a:schemeClr val="bg1">
                    <a:lumMod val="65000"/>
                    <a:alpha val="30000"/>
                  </a:schemeClr>
                </a:solidFill>
                <a:round/>
              </a:ln>
              <a:effectLst/>
            </c:spPr>
            <c:extLst>
              <c:ext xmlns:c16="http://schemas.microsoft.com/office/drawing/2014/chart" uri="{C3380CC4-5D6E-409C-BE32-E72D297353CC}">
                <c16:uniqueId val="{0000000B-A0E3-4232-920C-5C3B8F7F393D}"/>
              </c:ext>
            </c:extLst>
          </c:dPt>
          <c:dPt>
            <c:idx val="2"/>
            <c:marker>
              <c:symbol val="square"/>
              <c:size val="18"/>
              <c:spPr>
                <a:noFill/>
                <a:ln w="9525">
                  <a:noFill/>
                </a:ln>
                <a:effectLst/>
              </c:spPr>
            </c:marker>
            <c:bubble3D val="0"/>
            <c:spPr>
              <a:ln w="25400" cap="rnd">
                <a:noFill/>
                <a:round/>
              </a:ln>
              <a:effectLst/>
            </c:spPr>
            <c:extLst>
              <c:ext xmlns:c16="http://schemas.microsoft.com/office/drawing/2014/chart" uri="{C3380CC4-5D6E-409C-BE32-E72D297353CC}">
                <c16:uniqueId val="{0000000D-A0E3-4232-920C-5C3B8F7F393D}"/>
              </c:ext>
            </c:extLst>
          </c:dPt>
          <c:dPt>
            <c:idx val="3"/>
            <c:marker>
              <c:symbol val="square"/>
              <c:size val="18"/>
              <c:spPr>
                <a:noFill/>
                <a:ln w="9525">
                  <a:noFill/>
                </a:ln>
                <a:effectLst/>
              </c:spPr>
            </c:marker>
            <c:bubble3D val="0"/>
            <c:spPr>
              <a:ln w="12700" cap="rnd">
                <a:solidFill>
                  <a:schemeClr val="bg1">
                    <a:lumMod val="65000"/>
                    <a:alpha val="30000"/>
                  </a:schemeClr>
                </a:solidFill>
                <a:round/>
              </a:ln>
              <a:effectLst/>
            </c:spPr>
            <c:extLst>
              <c:ext xmlns:c16="http://schemas.microsoft.com/office/drawing/2014/chart" uri="{C3380CC4-5D6E-409C-BE32-E72D297353CC}">
                <c16:uniqueId val="{0000000F-A0E3-4232-920C-5C3B8F7F393D}"/>
              </c:ext>
            </c:extLst>
          </c:dPt>
          <c:dPt>
            <c:idx val="4"/>
            <c:marker>
              <c:symbol val="square"/>
              <c:size val="18"/>
              <c:spPr>
                <a:noFill/>
                <a:ln w="9525">
                  <a:noFill/>
                </a:ln>
                <a:effectLst/>
              </c:spPr>
            </c:marker>
            <c:bubble3D val="0"/>
            <c:spPr>
              <a:ln w="25400" cap="rnd">
                <a:noFill/>
                <a:round/>
              </a:ln>
              <a:effectLst/>
            </c:spPr>
            <c:extLst>
              <c:ext xmlns:c16="http://schemas.microsoft.com/office/drawing/2014/chart" uri="{C3380CC4-5D6E-409C-BE32-E72D297353CC}">
                <c16:uniqueId val="{00000011-A0E3-4232-920C-5C3B8F7F393D}"/>
              </c:ext>
            </c:extLst>
          </c:dPt>
          <c:dPt>
            <c:idx val="5"/>
            <c:marker>
              <c:symbol val="square"/>
              <c:size val="18"/>
              <c:spPr>
                <a:noFill/>
                <a:ln w="9525">
                  <a:noFill/>
                </a:ln>
                <a:effectLst/>
              </c:spPr>
            </c:marker>
            <c:bubble3D val="0"/>
            <c:spPr>
              <a:ln w="12700" cap="rnd">
                <a:solidFill>
                  <a:schemeClr val="bg1">
                    <a:lumMod val="65000"/>
                    <a:alpha val="30000"/>
                  </a:schemeClr>
                </a:solidFill>
                <a:round/>
              </a:ln>
              <a:effectLst/>
            </c:spPr>
            <c:extLst>
              <c:ext xmlns:c16="http://schemas.microsoft.com/office/drawing/2014/chart" uri="{C3380CC4-5D6E-409C-BE32-E72D297353CC}">
                <c16:uniqueId val="{00000013-A0E3-4232-920C-5C3B8F7F393D}"/>
              </c:ext>
            </c:extLst>
          </c:dPt>
          <c:dPt>
            <c:idx val="6"/>
            <c:marker>
              <c:symbol val="square"/>
              <c:size val="18"/>
              <c:spPr>
                <a:noFill/>
                <a:ln w="9525">
                  <a:noFill/>
                </a:ln>
                <a:effectLst/>
              </c:spPr>
            </c:marker>
            <c:bubble3D val="0"/>
            <c:spPr>
              <a:ln w="25400" cap="rnd">
                <a:noFill/>
                <a:round/>
              </a:ln>
              <a:effectLst/>
            </c:spPr>
            <c:extLst>
              <c:ext xmlns:c16="http://schemas.microsoft.com/office/drawing/2014/chart" uri="{C3380CC4-5D6E-409C-BE32-E72D297353CC}">
                <c16:uniqueId val="{00000015-A0E3-4232-920C-5C3B8F7F393D}"/>
              </c:ext>
            </c:extLst>
          </c:dPt>
          <c:dPt>
            <c:idx val="7"/>
            <c:marker>
              <c:symbol val="square"/>
              <c:size val="18"/>
              <c:spPr>
                <a:noFill/>
                <a:ln w="9525">
                  <a:noFill/>
                </a:ln>
                <a:effectLst/>
              </c:spPr>
            </c:marker>
            <c:bubble3D val="0"/>
            <c:spPr>
              <a:ln w="12700" cap="rnd">
                <a:solidFill>
                  <a:schemeClr val="bg1">
                    <a:lumMod val="65000"/>
                    <a:alpha val="30000"/>
                  </a:schemeClr>
                </a:solidFill>
                <a:round/>
              </a:ln>
              <a:effectLst/>
            </c:spPr>
            <c:extLst>
              <c:ext xmlns:c16="http://schemas.microsoft.com/office/drawing/2014/chart" uri="{C3380CC4-5D6E-409C-BE32-E72D297353CC}">
                <c16:uniqueId val="{00000017-A0E3-4232-920C-5C3B8F7F393D}"/>
              </c:ext>
            </c:extLst>
          </c:dPt>
          <c:dPt>
            <c:idx val="8"/>
            <c:marker>
              <c:symbol val="square"/>
              <c:size val="18"/>
              <c:spPr>
                <a:noFill/>
                <a:ln w="9525">
                  <a:noFill/>
                </a:ln>
                <a:effectLst/>
              </c:spPr>
            </c:marker>
            <c:bubble3D val="0"/>
            <c:spPr>
              <a:ln w="25400" cap="rnd">
                <a:noFill/>
                <a:round/>
              </a:ln>
              <a:effectLst/>
            </c:spPr>
            <c:extLst>
              <c:ext xmlns:c16="http://schemas.microsoft.com/office/drawing/2014/chart" uri="{C3380CC4-5D6E-409C-BE32-E72D297353CC}">
                <c16:uniqueId val="{00000019-A0E3-4232-920C-5C3B8F7F393D}"/>
              </c:ext>
            </c:extLst>
          </c:dPt>
          <c:dPt>
            <c:idx val="9"/>
            <c:marker>
              <c:symbol val="square"/>
              <c:size val="18"/>
              <c:spPr>
                <a:noFill/>
                <a:ln w="9525">
                  <a:noFill/>
                </a:ln>
                <a:effectLst/>
              </c:spPr>
            </c:marker>
            <c:bubble3D val="0"/>
            <c:spPr>
              <a:ln w="12700" cap="rnd">
                <a:solidFill>
                  <a:schemeClr val="bg1">
                    <a:lumMod val="65000"/>
                    <a:alpha val="30000"/>
                  </a:schemeClr>
                </a:solidFill>
                <a:round/>
              </a:ln>
              <a:effectLst/>
            </c:spPr>
            <c:extLst>
              <c:ext xmlns:c16="http://schemas.microsoft.com/office/drawing/2014/chart" uri="{C3380CC4-5D6E-409C-BE32-E72D297353CC}">
                <c16:uniqueId val="{0000001B-A0E3-4232-920C-5C3B8F7F393D}"/>
              </c:ext>
            </c:extLst>
          </c:dPt>
          <c:dPt>
            <c:idx val="10"/>
            <c:marker>
              <c:symbol val="square"/>
              <c:size val="18"/>
              <c:spPr>
                <a:noFill/>
                <a:ln w="9525">
                  <a:noFill/>
                </a:ln>
                <a:effectLst/>
              </c:spPr>
            </c:marker>
            <c:bubble3D val="0"/>
            <c:spPr>
              <a:ln w="25400" cap="rnd">
                <a:noFill/>
                <a:round/>
              </a:ln>
              <a:effectLst/>
            </c:spPr>
            <c:extLst>
              <c:ext xmlns:c16="http://schemas.microsoft.com/office/drawing/2014/chart" uri="{C3380CC4-5D6E-409C-BE32-E72D297353CC}">
                <c16:uniqueId val="{0000001D-A0E3-4232-920C-5C3B8F7F393D}"/>
              </c:ext>
            </c:extLst>
          </c:dPt>
          <c:dPt>
            <c:idx val="11"/>
            <c:marker>
              <c:symbol val="square"/>
              <c:size val="18"/>
              <c:spPr>
                <a:noFill/>
                <a:ln w="9525">
                  <a:noFill/>
                </a:ln>
                <a:effectLst/>
              </c:spPr>
            </c:marker>
            <c:bubble3D val="0"/>
            <c:spPr>
              <a:ln w="12700" cap="rnd">
                <a:solidFill>
                  <a:schemeClr val="bg1">
                    <a:lumMod val="65000"/>
                    <a:alpha val="30000"/>
                  </a:schemeClr>
                </a:solidFill>
                <a:round/>
              </a:ln>
              <a:effectLst/>
            </c:spPr>
            <c:extLst>
              <c:ext xmlns:c16="http://schemas.microsoft.com/office/drawing/2014/chart" uri="{C3380CC4-5D6E-409C-BE32-E72D297353CC}">
                <c16:uniqueId val="{0000001F-A0E3-4232-920C-5C3B8F7F393D}"/>
              </c:ext>
            </c:extLst>
          </c:dPt>
          <c:dPt>
            <c:idx val="12"/>
            <c:marker>
              <c:symbol val="square"/>
              <c:size val="18"/>
              <c:spPr>
                <a:noFill/>
                <a:ln w="9525">
                  <a:noFill/>
                </a:ln>
                <a:effectLst/>
              </c:spPr>
            </c:marker>
            <c:bubble3D val="0"/>
            <c:spPr>
              <a:ln w="25400" cap="rnd">
                <a:noFill/>
                <a:round/>
              </a:ln>
              <a:effectLst/>
            </c:spPr>
            <c:extLst>
              <c:ext xmlns:c16="http://schemas.microsoft.com/office/drawing/2014/chart" uri="{C3380CC4-5D6E-409C-BE32-E72D297353CC}">
                <c16:uniqueId val="{00000021-A0E3-4232-920C-5C3B8F7F393D}"/>
              </c:ext>
            </c:extLst>
          </c:dPt>
          <c:dPt>
            <c:idx val="13"/>
            <c:marker>
              <c:symbol val="square"/>
              <c:size val="18"/>
              <c:spPr>
                <a:noFill/>
                <a:ln w="9525">
                  <a:noFill/>
                </a:ln>
                <a:effectLst/>
              </c:spPr>
            </c:marker>
            <c:bubble3D val="0"/>
            <c:spPr>
              <a:ln w="12700" cap="rnd">
                <a:solidFill>
                  <a:schemeClr val="bg1">
                    <a:lumMod val="65000"/>
                    <a:alpha val="30000"/>
                  </a:schemeClr>
                </a:solidFill>
                <a:round/>
              </a:ln>
              <a:effectLst/>
            </c:spPr>
            <c:extLst>
              <c:ext xmlns:c16="http://schemas.microsoft.com/office/drawing/2014/chart" uri="{C3380CC4-5D6E-409C-BE32-E72D297353CC}">
                <c16:uniqueId val="{00000023-A0E3-4232-920C-5C3B8F7F393D}"/>
              </c:ext>
            </c:extLst>
          </c:dPt>
          <c:dPt>
            <c:idx val="14"/>
            <c:marker>
              <c:symbol val="square"/>
              <c:size val="18"/>
              <c:spPr>
                <a:noFill/>
                <a:ln w="9525">
                  <a:noFill/>
                </a:ln>
                <a:effectLst/>
              </c:spPr>
            </c:marker>
            <c:bubble3D val="0"/>
            <c:spPr>
              <a:ln w="25400" cap="rnd">
                <a:noFill/>
                <a:round/>
              </a:ln>
              <a:effectLst/>
            </c:spPr>
            <c:extLst>
              <c:ext xmlns:c16="http://schemas.microsoft.com/office/drawing/2014/chart" uri="{C3380CC4-5D6E-409C-BE32-E72D297353CC}">
                <c16:uniqueId val="{00000025-A0E3-4232-920C-5C3B8F7F393D}"/>
              </c:ext>
            </c:extLst>
          </c:dPt>
          <c:dPt>
            <c:idx val="15"/>
            <c:marker>
              <c:symbol val="square"/>
              <c:size val="18"/>
              <c:spPr>
                <a:noFill/>
                <a:ln w="9525">
                  <a:noFill/>
                </a:ln>
                <a:effectLst/>
              </c:spPr>
            </c:marker>
            <c:bubble3D val="0"/>
            <c:spPr>
              <a:ln w="12700" cap="rnd">
                <a:solidFill>
                  <a:schemeClr val="bg1">
                    <a:lumMod val="65000"/>
                    <a:alpha val="30000"/>
                  </a:schemeClr>
                </a:solidFill>
                <a:round/>
              </a:ln>
              <a:effectLst/>
            </c:spPr>
            <c:extLst>
              <c:ext xmlns:c16="http://schemas.microsoft.com/office/drawing/2014/chart" uri="{C3380CC4-5D6E-409C-BE32-E72D297353CC}">
                <c16:uniqueId val="{00000027-A0E3-4232-920C-5C3B8F7F393D}"/>
              </c:ext>
            </c:extLst>
          </c:dPt>
          <c:dPt>
            <c:idx val="16"/>
            <c:marker>
              <c:symbol val="square"/>
              <c:size val="18"/>
              <c:spPr>
                <a:noFill/>
                <a:ln w="9525">
                  <a:noFill/>
                </a:ln>
                <a:effectLst/>
              </c:spPr>
            </c:marker>
            <c:bubble3D val="0"/>
            <c:spPr>
              <a:ln w="25400" cap="rnd">
                <a:noFill/>
                <a:round/>
              </a:ln>
              <a:effectLst/>
            </c:spPr>
            <c:extLst>
              <c:ext xmlns:c16="http://schemas.microsoft.com/office/drawing/2014/chart" uri="{C3380CC4-5D6E-409C-BE32-E72D297353CC}">
                <c16:uniqueId val="{00000029-A0E3-4232-920C-5C3B8F7F393D}"/>
              </c:ext>
            </c:extLst>
          </c:dPt>
          <c:dPt>
            <c:idx val="17"/>
            <c:marker>
              <c:symbol val="square"/>
              <c:size val="18"/>
              <c:spPr>
                <a:noFill/>
                <a:ln w="9525">
                  <a:noFill/>
                </a:ln>
                <a:effectLst/>
              </c:spPr>
            </c:marker>
            <c:bubble3D val="0"/>
            <c:spPr>
              <a:ln w="12700" cap="rnd">
                <a:solidFill>
                  <a:schemeClr val="bg1">
                    <a:lumMod val="65000"/>
                    <a:alpha val="30000"/>
                  </a:schemeClr>
                </a:solidFill>
                <a:round/>
              </a:ln>
              <a:effectLst/>
            </c:spPr>
            <c:extLst>
              <c:ext xmlns:c16="http://schemas.microsoft.com/office/drawing/2014/chart" uri="{C3380CC4-5D6E-409C-BE32-E72D297353CC}">
                <c16:uniqueId val="{0000002B-A0E3-4232-920C-5C3B8F7F393D}"/>
              </c:ext>
            </c:extLst>
          </c:dPt>
          <c:dPt>
            <c:idx val="18"/>
            <c:marker>
              <c:symbol val="square"/>
              <c:size val="18"/>
              <c:spPr>
                <a:noFill/>
                <a:ln w="9525">
                  <a:noFill/>
                </a:ln>
                <a:effectLst/>
              </c:spPr>
            </c:marker>
            <c:bubble3D val="0"/>
            <c:spPr>
              <a:ln w="25400" cap="rnd">
                <a:noFill/>
                <a:round/>
              </a:ln>
              <a:effectLst/>
            </c:spPr>
            <c:extLst>
              <c:ext xmlns:c16="http://schemas.microsoft.com/office/drawing/2014/chart" uri="{C3380CC4-5D6E-409C-BE32-E72D297353CC}">
                <c16:uniqueId val="{0000002D-A0E3-4232-920C-5C3B8F7F393D}"/>
              </c:ext>
            </c:extLst>
          </c:dPt>
          <c:dPt>
            <c:idx val="19"/>
            <c:marker>
              <c:symbol val="square"/>
              <c:size val="18"/>
              <c:spPr>
                <a:noFill/>
                <a:ln w="9525">
                  <a:noFill/>
                </a:ln>
                <a:effectLst/>
              </c:spPr>
            </c:marker>
            <c:bubble3D val="0"/>
            <c:spPr>
              <a:ln w="12700" cap="rnd">
                <a:solidFill>
                  <a:schemeClr val="bg1">
                    <a:lumMod val="65000"/>
                    <a:alpha val="30000"/>
                  </a:schemeClr>
                </a:solidFill>
                <a:round/>
              </a:ln>
              <a:effectLst/>
            </c:spPr>
            <c:extLst>
              <c:ext xmlns:c16="http://schemas.microsoft.com/office/drawing/2014/chart" uri="{C3380CC4-5D6E-409C-BE32-E72D297353CC}">
                <c16:uniqueId val="{0000002F-A0E3-4232-920C-5C3B8F7F393D}"/>
              </c:ext>
            </c:extLst>
          </c:dPt>
          <c:dPt>
            <c:idx val="20"/>
            <c:marker>
              <c:symbol val="square"/>
              <c:size val="18"/>
              <c:spPr>
                <a:noFill/>
                <a:ln w="9525">
                  <a:noFill/>
                </a:ln>
                <a:effectLst/>
              </c:spPr>
            </c:marker>
            <c:bubble3D val="0"/>
            <c:spPr>
              <a:ln w="25400" cap="rnd">
                <a:noFill/>
                <a:round/>
              </a:ln>
              <a:effectLst/>
            </c:spPr>
            <c:extLst>
              <c:ext xmlns:c16="http://schemas.microsoft.com/office/drawing/2014/chart" uri="{C3380CC4-5D6E-409C-BE32-E72D297353CC}">
                <c16:uniqueId val="{00000031-A0E3-4232-920C-5C3B8F7F393D}"/>
              </c:ext>
            </c:extLst>
          </c:dPt>
          <c:dPt>
            <c:idx val="21"/>
            <c:marker>
              <c:symbol val="square"/>
              <c:size val="18"/>
              <c:spPr>
                <a:noFill/>
                <a:ln w="9525">
                  <a:noFill/>
                </a:ln>
                <a:effectLst/>
              </c:spPr>
            </c:marker>
            <c:bubble3D val="0"/>
            <c:spPr>
              <a:ln w="12700" cap="rnd">
                <a:solidFill>
                  <a:schemeClr val="bg1">
                    <a:lumMod val="65000"/>
                    <a:alpha val="30000"/>
                  </a:schemeClr>
                </a:solidFill>
                <a:round/>
              </a:ln>
              <a:effectLst/>
            </c:spPr>
            <c:extLst>
              <c:ext xmlns:c16="http://schemas.microsoft.com/office/drawing/2014/chart" uri="{C3380CC4-5D6E-409C-BE32-E72D297353CC}">
                <c16:uniqueId val="{00000033-A0E3-4232-920C-5C3B8F7F393D}"/>
              </c:ext>
            </c:extLst>
          </c:dPt>
          <c:dPt>
            <c:idx val="22"/>
            <c:marker>
              <c:symbol val="square"/>
              <c:size val="18"/>
              <c:spPr>
                <a:noFill/>
                <a:ln w="9525">
                  <a:noFill/>
                </a:ln>
                <a:effectLst/>
              </c:spPr>
            </c:marker>
            <c:bubble3D val="0"/>
            <c:spPr>
              <a:ln w="25400" cap="rnd">
                <a:noFill/>
                <a:round/>
              </a:ln>
              <a:effectLst/>
            </c:spPr>
            <c:extLst>
              <c:ext xmlns:c16="http://schemas.microsoft.com/office/drawing/2014/chart" uri="{C3380CC4-5D6E-409C-BE32-E72D297353CC}">
                <c16:uniqueId val="{00000035-A0E3-4232-920C-5C3B8F7F393D}"/>
              </c:ext>
            </c:extLst>
          </c:dPt>
          <c:dPt>
            <c:idx val="23"/>
            <c:marker>
              <c:symbol val="square"/>
              <c:size val="18"/>
              <c:spPr>
                <a:noFill/>
                <a:ln w="9525">
                  <a:noFill/>
                </a:ln>
                <a:effectLst/>
              </c:spPr>
            </c:marker>
            <c:bubble3D val="0"/>
            <c:spPr>
              <a:ln w="12700" cap="rnd">
                <a:solidFill>
                  <a:schemeClr val="bg1">
                    <a:lumMod val="65000"/>
                    <a:alpha val="30000"/>
                  </a:schemeClr>
                </a:solidFill>
                <a:round/>
              </a:ln>
              <a:effectLst/>
            </c:spPr>
            <c:extLst>
              <c:ext xmlns:c16="http://schemas.microsoft.com/office/drawing/2014/chart" uri="{C3380CC4-5D6E-409C-BE32-E72D297353CC}">
                <c16:uniqueId val="{00000037-A0E3-4232-920C-5C3B8F7F393D}"/>
              </c:ext>
            </c:extLst>
          </c:dPt>
          <c:dPt>
            <c:idx val="24"/>
            <c:marker>
              <c:symbol val="square"/>
              <c:size val="18"/>
              <c:spPr>
                <a:noFill/>
                <a:ln w="9525">
                  <a:noFill/>
                </a:ln>
                <a:effectLst/>
              </c:spPr>
            </c:marker>
            <c:bubble3D val="0"/>
            <c:spPr>
              <a:ln w="25400" cap="rnd">
                <a:noFill/>
                <a:round/>
              </a:ln>
              <a:effectLst/>
            </c:spPr>
            <c:extLst>
              <c:ext xmlns:c16="http://schemas.microsoft.com/office/drawing/2014/chart" uri="{C3380CC4-5D6E-409C-BE32-E72D297353CC}">
                <c16:uniqueId val="{00000039-A0E3-4232-920C-5C3B8F7F393D}"/>
              </c:ext>
            </c:extLst>
          </c:dPt>
          <c:dLbls>
            <c:dLbl>
              <c:idx val="0"/>
              <c:tx>
                <c:rich>
                  <a:bodyPr rot="0" spcFirstLastPara="1" vertOverflow="ellipsis" vert="horz" wrap="square" lIns="38100" tIns="19050" rIns="38100" bIns="19050" anchor="ctr" anchorCtr="1">
                    <a:spAutoFit/>
                  </a:bodyPr>
                  <a:lstStyle/>
                  <a:p>
                    <a:pPr>
                      <a:defRPr sz="600" b="1" i="0" u="none" strike="noStrike" kern="1200" baseline="0">
                        <a:solidFill>
                          <a:schemeClr val="bg1">
                            <a:lumMod val="65000"/>
                          </a:schemeClr>
                        </a:solidFill>
                        <a:latin typeface="Arial" panose="020B0604020202020204" pitchFamily="34" charset="0"/>
                        <a:ea typeface="+mn-ea"/>
                        <a:cs typeface="Arial" panose="020B0604020202020204" pitchFamily="34" charset="0"/>
                      </a:defRPr>
                    </a:pPr>
                    <a:fld id="{7AB46BC4-7DD6-4F26-85B9-CF9E7C53EF6D}" type="CELLRANGE">
                      <a:rPr lang="en-US" sz="600">
                        <a:solidFill>
                          <a:schemeClr val="bg1">
                            <a:lumMod val="65000"/>
                          </a:schemeClr>
                        </a:solidFill>
                      </a:rPr>
                      <a:pPr>
                        <a:defRPr sz="600" b="1">
                          <a:solidFill>
                            <a:schemeClr val="bg1">
                              <a:lumMod val="65000"/>
                            </a:schemeClr>
                          </a:solidFill>
                          <a:latin typeface="Arial" panose="020B0604020202020204" pitchFamily="34" charset="0"/>
                          <a:cs typeface="Arial" panose="020B0604020202020204" pitchFamily="34" charset="0"/>
                        </a:defRPr>
                      </a:pPr>
                      <a:t>[CELLRANGE]</a:t>
                    </a:fld>
                    <a:endParaRPr lang="en-US"/>
                  </a:p>
                </c:rich>
              </c:tx>
              <c:numFmt formatCode="General" sourceLinked="0"/>
              <c:spPr>
                <a:noFill/>
                <a:ln w="3175">
                  <a:noFill/>
                </a:ln>
                <a:effectLst/>
              </c:spPr>
              <c:txPr>
                <a:bodyPr rot="0" spcFirstLastPara="1" vertOverflow="ellipsis" vert="horz" wrap="square" lIns="38100" tIns="19050" rIns="38100" bIns="19050" anchor="ctr" anchorCtr="1">
                  <a:spAutoFit/>
                </a:bodyPr>
                <a:lstStyle/>
                <a:p>
                  <a:pPr>
                    <a:defRPr sz="600" b="1" i="0" u="none" strike="noStrike" kern="1200" baseline="0">
                      <a:solidFill>
                        <a:schemeClr val="bg1">
                          <a:lumMod val="65000"/>
                        </a:schemeClr>
                      </a:solidFill>
                      <a:latin typeface="Arial" panose="020B0604020202020204" pitchFamily="34" charset="0"/>
                      <a:ea typeface="+mn-ea"/>
                      <a:cs typeface="Arial" panose="020B0604020202020204" pitchFamily="34" charset="0"/>
                    </a:defRPr>
                  </a:pPr>
                  <a:endParaRPr lang="de-DE"/>
                </a:p>
              </c:txPr>
              <c:dLblPos val="ctr"/>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3A-A0E3-4232-920C-5C3B8F7F393D}"/>
                </c:ext>
              </c:extLst>
            </c:dLbl>
            <c:dLbl>
              <c:idx val="1"/>
              <c:tx>
                <c:rich>
                  <a:bodyPr/>
                  <a:lstStyle/>
                  <a:p>
                    <a:fld id="{7441B979-5C30-456E-9264-0AC1A7B5418B}" type="CELLRANGE">
                      <a:rPr lang="en-US"/>
                      <a:pPr/>
                      <a:t>[CELLRANGE]</a:t>
                    </a:fld>
                    <a:endParaRPr lang="en-US"/>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B-A0E3-4232-920C-5C3B8F7F393D}"/>
                </c:ext>
              </c:extLst>
            </c:dLbl>
            <c:dLbl>
              <c:idx val="2"/>
              <c:tx>
                <c:rich>
                  <a:bodyPr rot="0" spcFirstLastPara="1" vertOverflow="ellipsis" vert="horz" wrap="square" lIns="38100" tIns="19050" rIns="38100" bIns="19050" anchor="ctr" anchorCtr="1">
                    <a:spAutoFit/>
                  </a:bodyPr>
                  <a:lstStyle/>
                  <a:p>
                    <a:pPr>
                      <a:defRPr sz="600" b="1" i="0" u="none" strike="noStrike" kern="1200" baseline="0">
                        <a:solidFill>
                          <a:schemeClr val="bg1">
                            <a:lumMod val="65000"/>
                          </a:schemeClr>
                        </a:solidFill>
                        <a:latin typeface="Arial" panose="020B0604020202020204" pitchFamily="34" charset="0"/>
                        <a:ea typeface="+mn-ea"/>
                        <a:cs typeface="Arial" panose="020B0604020202020204" pitchFamily="34" charset="0"/>
                      </a:defRPr>
                    </a:pPr>
                    <a:fld id="{9982E645-5059-45C5-8013-E28EA127B7EB}" type="CELLRANGE">
                      <a:rPr lang="en-US"/>
                      <a:pPr>
                        <a:defRPr sz="600" b="1">
                          <a:solidFill>
                            <a:schemeClr val="bg1">
                              <a:lumMod val="65000"/>
                            </a:schemeClr>
                          </a:solidFill>
                          <a:latin typeface="Arial" panose="020B0604020202020204" pitchFamily="34" charset="0"/>
                          <a:cs typeface="Arial" panose="020B0604020202020204" pitchFamily="34" charset="0"/>
                        </a:defRPr>
                      </a:pPr>
                      <a:t>[CELLRANGE]</a:t>
                    </a:fld>
                    <a:endParaRPr lang="en-US"/>
                  </a:p>
                </c:rich>
              </c:tx>
              <c:numFmt formatCode="General" sourceLinked="0"/>
              <c:spPr>
                <a:noFill/>
                <a:ln w="3175">
                  <a:noFill/>
                </a:ln>
                <a:effectLst/>
              </c:spPr>
              <c:txPr>
                <a:bodyPr rot="0" spcFirstLastPara="1" vertOverflow="ellipsis" vert="horz" wrap="square" lIns="38100" tIns="19050" rIns="38100" bIns="19050" anchor="ctr" anchorCtr="1">
                  <a:spAutoFit/>
                </a:bodyPr>
                <a:lstStyle/>
                <a:p>
                  <a:pPr>
                    <a:defRPr sz="600" b="1" i="0" u="none" strike="noStrike" kern="1200" baseline="0">
                      <a:solidFill>
                        <a:schemeClr val="bg1">
                          <a:lumMod val="65000"/>
                        </a:schemeClr>
                      </a:solidFill>
                      <a:latin typeface="Arial" panose="020B0604020202020204" pitchFamily="34" charset="0"/>
                      <a:ea typeface="+mn-ea"/>
                      <a:cs typeface="Arial" panose="020B0604020202020204" pitchFamily="34" charset="0"/>
                    </a:defRPr>
                  </a:pPr>
                  <a:endParaRPr lang="de-DE"/>
                </a:p>
              </c:txPr>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D-A0E3-4232-920C-5C3B8F7F393D}"/>
                </c:ext>
              </c:extLst>
            </c:dLbl>
            <c:dLbl>
              <c:idx val="3"/>
              <c:tx>
                <c:rich>
                  <a:bodyPr/>
                  <a:lstStyle/>
                  <a:p>
                    <a:fld id="{FA06E11E-11F3-44BB-84C4-1AA065D39790}" type="CELLRANGE">
                      <a:rPr lang="en-US"/>
                      <a:pPr/>
                      <a:t>[CELLRANGE]</a:t>
                    </a:fld>
                    <a:endParaRPr lang="en-US"/>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F-A0E3-4232-920C-5C3B8F7F393D}"/>
                </c:ext>
              </c:extLst>
            </c:dLbl>
            <c:dLbl>
              <c:idx val="4"/>
              <c:tx>
                <c:rich>
                  <a:bodyPr rot="0" spcFirstLastPara="1" vertOverflow="ellipsis" vert="horz" wrap="square" lIns="38100" tIns="19050" rIns="38100" bIns="19050" anchor="ctr" anchorCtr="1">
                    <a:spAutoFit/>
                  </a:bodyPr>
                  <a:lstStyle/>
                  <a:p>
                    <a:pPr>
                      <a:defRPr sz="600" b="1" i="0" u="none" strike="noStrike" kern="1200" baseline="0">
                        <a:solidFill>
                          <a:schemeClr val="bg1">
                            <a:lumMod val="65000"/>
                          </a:schemeClr>
                        </a:solidFill>
                        <a:latin typeface="Arial" panose="020B0604020202020204" pitchFamily="34" charset="0"/>
                        <a:ea typeface="+mn-ea"/>
                        <a:cs typeface="Arial" panose="020B0604020202020204" pitchFamily="34" charset="0"/>
                      </a:defRPr>
                    </a:pPr>
                    <a:fld id="{00943CE4-E183-4CB4-97AD-44E1A8765D53}" type="CELLRANGE">
                      <a:rPr lang="en-US"/>
                      <a:pPr>
                        <a:defRPr sz="600" b="1">
                          <a:solidFill>
                            <a:schemeClr val="bg1">
                              <a:lumMod val="65000"/>
                            </a:schemeClr>
                          </a:solidFill>
                          <a:latin typeface="Arial" panose="020B0604020202020204" pitchFamily="34" charset="0"/>
                          <a:cs typeface="Arial" panose="020B0604020202020204" pitchFamily="34" charset="0"/>
                        </a:defRPr>
                      </a:pPr>
                      <a:t>[CELLRANGE]</a:t>
                    </a:fld>
                    <a:endParaRPr lang="en-US"/>
                  </a:p>
                </c:rich>
              </c:tx>
              <c:numFmt formatCode="General" sourceLinked="0"/>
              <c:spPr>
                <a:noFill/>
                <a:ln w="3175">
                  <a:noFill/>
                </a:ln>
                <a:effectLst/>
              </c:spPr>
              <c:txPr>
                <a:bodyPr rot="0" spcFirstLastPara="1" vertOverflow="ellipsis" vert="horz" wrap="square" lIns="38100" tIns="19050" rIns="38100" bIns="19050" anchor="ctr" anchorCtr="1">
                  <a:spAutoFit/>
                </a:bodyPr>
                <a:lstStyle/>
                <a:p>
                  <a:pPr>
                    <a:defRPr sz="600" b="1" i="0" u="none" strike="noStrike" kern="1200" baseline="0">
                      <a:solidFill>
                        <a:schemeClr val="bg1">
                          <a:lumMod val="65000"/>
                        </a:schemeClr>
                      </a:solidFill>
                      <a:latin typeface="Arial" panose="020B0604020202020204" pitchFamily="34" charset="0"/>
                      <a:ea typeface="+mn-ea"/>
                      <a:cs typeface="Arial" panose="020B0604020202020204" pitchFamily="34" charset="0"/>
                    </a:defRPr>
                  </a:pPr>
                  <a:endParaRPr lang="de-DE"/>
                </a:p>
              </c:txPr>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1-A0E3-4232-920C-5C3B8F7F393D}"/>
                </c:ext>
              </c:extLst>
            </c:dLbl>
            <c:dLbl>
              <c:idx val="5"/>
              <c:tx>
                <c:rich>
                  <a:bodyPr/>
                  <a:lstStyle/>
                  <a:p>
                    <a:fld id="{69000E7F-BB21-4F2C-986B-90C4B4B86D05}" type="CELLRANGE">
                      <a:rPr lang="en-US"/>
                      <a:pPr/>
                      <a:t>[CELLRANGE]</a:t>
                    </a:fld>
                    <a:endParaRPr lang="en-US"/>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3-A0E3-4232-920C-5C3B8F7F393D}"/>
                </c:ext>
              </c:extLst>
            </c:dLbl>
            <c:dLbl>
              <c:idx val="6"/>
              <c:tx>
                <c:rich>
                  <a:bodyPr rot="0" spcFirstLastPara="1" vertOverflow="ellipsis" vert="horz" wrap="square" lIns="38100" tIns="19050" rIns="38100" bIns="19050" anchor="ctr" anchorCtr="1">
                    <a:spAutoFit/>
                  </a:bodyPr>
                  <a:lstStyle/>
                  <a:p>
                    <a:pPr>
                      <a:defRPr sz="600" b="1" i="0" u="none" strike="noStrike" kern="1200" baseline="0">
                        <a:solidFill>
                          <a:schemeClr val="bg1">
                            <a:lumMod val="65000"/>
                          </a:schemeClr>
                        </a:solidFill>
                        <a:latin typeface="Arial" panose="020B0604020202020204" pitchFamily="34" charset="0"/>
                        <a:ea typeface="+mn-ea"/>
                        <a:cs typeface="Arial" panose="020B0604020202020204" pitchFamily="34" charset="0"/>
                      </a:defRPr>
                    </a:pPr>
                    <a:fld id="{8EBFEA7C-19AF-453D-B439-05BA1F28B789}" type="CELLRANGE">
                      <a:rPr lang="en-US"/>
                      <a:pPr>
                        <a:defRPr sz="600" b="1">
                          <a:solidFill>
                            <a:schemeClr val="bg1">
                              <a:lumMod val="65000"/>
                            </a:schemeClr>
                          </a:solidFill>
                          <a:latin typeface="Arial" panose="020B0604020202020204" pitchFamily="34" charset="0"/>
                          <a:cs typeface="Arial" panose="020B0604020202020204" pitchFamily="34" charset="0"/>
                        </a:defRPr>
                      </a:pPr>
                      <a:t>[CELLRANGE]</a:t>
                    </a:fld>
                    <a:endParaRPr lang="en-US"/>
                  </a:p>
                </c:rich>
              </c:tx>
              <c:numFmt formatCode="General" sourceLinked="0"/>
              <c:spPr>
                <a:noFill/>
                <a:ln w="3175">
                  <a:noFill/>
                </a:ln>
                <a:effectLst/>
              </c:spPr>
              <c:txPr>
                <a:bodyPr rot="0" spcFirstLastPara="1" vertOverflow="ellipsis" vert="horz" wrap="square" lIns="38100" tIns="19050" rIns="38100" bIns="19050" anchor="ctr" anchorCtr="1">
                  <a:spAutoFit/>
                </a:bodyPr>
                <a:lstStyle/>
                <a:p>
                  <a:pPr>
                    <a:defRPr sz="600" b="1" i="0" u="none" strike="noStrike" kern="1200" baseline="0">
                      <a:solidFill>
                        <a:schemeClr val="bg1">
                          <a:lumMod val="65000"/>
                        </a:schemeClr>
                      </a:solidFill>
                      <a:latin typeface="Arial" panose="020B0604020202020204" pitchFamily="34" charset="0"/>
                      <a:ea typeface="+mn-ea"/>
                      <a:cs typeface="Arial" panose="020B0604020202020204" pitchFamily="34" charset="0"/>
                    </a:defRPr>
                  </a:pPr>
                  <a:endParaRPr lang="de-DE"/>
                </a:p>
              </c:txPr>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5-A0E3-4232-920C-5C3B8F7F393D}"/>
                </c:ext>
              </c:extLst>
            </c:dLbl>
            <c:dLbl>
              <c:idx val="7"/>
              <c:tx>
                <c:rich>
                  <a:bodyPr/>
                  <a:lstStyle/>
                  <a:p>
                    <a:fld id="{3E028E76-FA8A-4CF7-8EC3-850AA4239DA1}" type="CELLRANGE">
                      <a:rPr lang="en-US"/>
                      <a:pPr/>
                      <a:t>[CELLRANGE]</a:t>
                    </a:fld>
                    <a:endParaRPr lang="en-US"/>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7-A0E3-4232-920C-5C3B8F7F393D}"/>
                </c:ext>
              </c:extLst>
            </c:dLbl>
            <c:dLbl>
              <c:idx val="8"/>
              <c:tx>
                <c:rich>
                  <a:bodyPr rot="0" spcFirstLastPara="1" vertOverflow="ellipsis" vert="horz" wrap="square" lIns="38100" tIns="19050" rIns="38100" bIns="19050" anchor="ctr" anchorCtr="1">
                    <a:spAutoFit/>
                  </a:bodyPr>
                  <a:lstStyle/>
                  <a:p>
                    <a:pPr>
                      <a:defRPr sz="600" b="1" i="0" u="none" strike="noStrike" kern="1200" baseline="0">
                        <a:solidFill>
                          <a:schemeClr val="bg1">
                            <a:lumMod val="65000"/>
                          </a:schemeClr>
                        </a:solidFill>
                        <a:latin typeface="Arial" panose="020B0604020202020204" pitchFamily="34" charset="0"/>
                        <a:ea typeface="+mn-ea"/>
                        <a:cs typeface="Arial" panose="020B0604020202020204" pitchFamily="34" charset="0"/>
                      </a:defRPr>
                    </a:pPr>
                    <a:fld id="{B8814106-47EF-4833-ABDA-3A9F0B5DEEC0}" type="CELLRANGE">
                      <a:rPr lang="en-US"/>
                      <a:pPr>
                        <a:defRPr sz="600" b="1">
                          <a:solidFill>
                            <a:schemeClr val="bg1">
                              <a:lumMod val="65000"/>
                            </a:schemeClr>
                          </a:solidFill>
                          <a:latin typeface="Arial" panose="020B0604020202020204" pitchFamily="34" charset="0"/>
                          <a:cs typeface="Arial" panose="020B0604020202020204" pitchFamily="34" charset="0"/>
                        </a:defRPr>
                      </a:pPr>
                      <a:t>[CELLRANGE]</a:t>
                    </a:fld>
                    <a:endParaRPr lang="en-US"/>
                  </a:p>
                </c:rich>
              </c:tx>
              <c:numFmt formatCode="General" sourceLinked="0"/>
              <c:spPr>
                <a:noFill/>
                <a:ln w="3175">
                  <a:noFill/>
                </a:ln>
                <a:effectLst/>
              </c:spPr>
              <c:txPr>
                <a:bodyPr rot="0" spcFirstLastPara="1" vertOverflow="ellipsis" vert="horz" wrap="square" lIns="38100" tIns="19050" rIns="38100" bIns="19050" anchor="ctr" anchorCtr="1">
                  <a:spAutoFit/>
                </a:bodyPr>
                <a:lstStyle/>
                <a:p>
                  <a:pPr>
                    <a:defRPr sz="600" b="1" i="0" u="none" strike="noStrike" kern="1200" baseline="0">
                      <a:solidFill>
                        <a:schemeClr val="bg1">
                          <a:lumMod val="65000"/>
                        </a:schemeClr>
                      </a:solidFill>
                      <a:latin typeface="Arial" panose="020B0604020202020204" pitchFamily="34" charset="0"/>
                      <a:ea typeface="+mn-ea"/>
                      <a:cs typeface="Arial" panose="020B0604020202020204" pitchFamily="34" charset="0"/>
                    </a:defRPr>
                  </a:pPr>
                  <a:endParaRPr lang="de-DE"/>
                </a:p>
              </c:txPr>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9-A0E3-4232-920C-5C3B8F7F393D}"/>
                </c:ext>
              </c:extLst>
            </c:dLbl>
            <c:dLbl>
              <c:idx val="9"/>
              <c:tx>
                <c:rich>
                  <a:bodyPr/>
                  <a:lstStyle/>
                  <a:p>
                    <a:fld id="{E057B4D5-7E9F-4DD6-98AD-4861FCAF1105}" type="CELLRANGE">
                      <a:rPr lang="en-US"/>
                      <a:pPr/>
                      <a:t>[CELLRANGE]</a:t>
                    </a:fld>
                    <a:endParaRPr lang="en-US"/>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B-A0E3-4232-920C-5C3B8F7F393D}"/>
                </c:ext>
              </c:extLst>
            </c:dLbl>
            <c:dLbl>
              <c:idx val="10"/>
              <c:tx>
                <c:rich>
                  <a:bodyPr rot="0" spcFirstLastPara="1" vertOverflow="ellipsis" vert="horz" wrap="square" lIns="38100" tIns="19050" rIns="38100" bIns="19050" anchor="ctr" anchorCtr="1">
                    <a:spAutoFit/>
                  </a:bodyPr>
                  <a:lstStyle/>
                  <a:p>
                    <a:pPr>
                      <a:defRPr sz="600" b="1" i="0" u="none" strike="noStrike" kern="1200" baseline="0">
                        <a:solidFill>
                          <a:schemeClr val="bg1">
                            <a:lumMod val="65000"/>
                          </a:schemeClr>
                        </a:solidFill>
                        <a:latin typeface="Arial" panose="020B0604020202020204" pitchFamily="34" charset="0"/>
                        <a:ea typeface="+mn-ea"/>
                        <a:cs typeface="Arial" panose="020B0604020202020204" pitchFamily="34" charset="0"/>
                      </a:defRPr>
                    </a:pPr>
                    <a:fld id="{9310CA59-B365-4FB4-8F9E-1D5008BF365D}" type="CELLRANGE">
                      <a:rPr lang="en-US"/>
                      <a:pPr>
                        <a:defRPr sz="600" b="1">
                          <a:solidFill>
                            <a:schemeClr val="bg1">
                              <a:lumMod val="65000"/>
                            </a:schemeClr>
                          </a:solidFill>
                          <a:latin typeface="Arial" panose="020B0604020202020204" pitchFamily="34" charset="0"/>
                          <a:cs typeface="Arial" panose="020B0604020202020204" pitchFamily="34" charset="0"/>
                        </a:defRPr>
                      </a:pPr>
                      <a:t>[CELLRANGE]</a:t>
                    </a:fld>
                    <a:endParaRPr lang="en-US"/>
                  </a:p>
                </c:rich>
              </c:tx>
              <c:numFmt formatCode="General" sourceLinked="0"/>
              <c:spPr>
                <a:noFill/>
                <a:ln w="3175">
                  <a:noFill/>
                </a:ln>
                <a:effectLst/>
              </c:spPr>
              <c:txPr>
                <a:bodyPr rot="0" spcFirstLastPara="1" vertOverflow="ellipsis" vert="horz" wrap="square" lIns="38100" tIns="19050" rIns="38100" bIns="19050" anchor="ctr" anchorCtr="1">
                  <a:spAutoFit/>
                </a:bodyPr>
                <a:lstStyle/>
                <a:p>
                  <a:pPr>
                    <a:defRPr sz="600" b="1" i="0" u="none" strike="noStrike" kern="1200" baseline="0">
                      <a:solidFill>
                        <a:schemeClr val="bg1">
                          <a:lumMod val="65000"/>
                        </a:schemeClr>
                      </a:solidFill>
                      <a:latin typeface="Arial" panose="020B0604020202020204" pitchFamily="34" charset="0"/>
                      <a:ea typeface="+mn-ea"/>
                      <a:cs typeface="Arial" panose="020B0604020202020204" pitchFamily="34" charset="0"/>
                    </a:defRPr>
                  </a:pPr>
                  <a:endParaRPr lang="de-DE"/>
                </a:p>
              </c:txPr>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D-A0E3-4232-920C-5C3B8F7F393D}"/>
                </c:ext>
              </c:extLst>
            </c:dLbl>
            <c:dLbl>
              <c:idx val="11"/>
              <c:tx>
                <c:rich>
                  <a:bodyPr/>
                  <a:lstStyle/>
                  <a:p>
                    <a:fld id="{D0513833-0A33-4B21-B56C-D942F8896C0D}" type="CELLRANGE">
                      <a:rPr lang="en-US"/>
                      <a:pPr/>
                      <a:t>[CELLRANGE]</a:t>
                    </a:fld>
                    <a:endParaRPr lang="en-US"/>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F-A0E3-4232-920C-5C3B8F7F393D}"/>
                </c:ext>
              </c:extLst>
            </c:dLbl>
            <c:dLbl>
              <c:idx val="12"/>
              <c:tx>
                <c:rich>
                  <a:bodyPr rot="0" spcFirstLastPara="1" vertOverflow="ellipsis" vert="horz" wrap="square" lIns="38100" tIns="19050" rIns="38100" bIns="19050" anchor="ctr" anchorCtr="1">
                    <a:spAutoFit/>
                  </a:bodyPr>
                  <a:lstStyle/>
                  <a:p>
                    <a:pPr>
                      <a:defRPr sz="600" b="1" i="0" u="none" strike="noStrike" kern="1200" baseline="0">
                        <a:solidFill>
                          <a:schemeClr val="bg1">
                            <a:lumMod val="65000"/>
                          </a:schemeClr>
                        </a:solidFill>
                        <a:latin typeface="Arial" panose="020B0604020202020204" pitchFamily="34" charset="0"/>
                        <a:ea typeface="+mn-ea"/>
                        <a:cs typeface="Arial" panose="020B0604020202020204" pitchFamily="34" charset="0"/>
                      </a:defRPr>
                    </a:pPr>
                    <a:endParaRPr lang="en-US"/>
                  </a:p>
                </c:rich>
              </c:tx>
              <c:numFmt formatCode="General" sourceLinked="0"/>
              <c:spPr>
                <a:noFill/>
                <a:ln w="3175">
                  <a:noFill/>
                </a:ln>
                <a:effectLst/>
              </c:spPr>
              <c:txPr>
                <a:bodyPr rot="0" spcFirstLastPara="1" vertOverflow="ellipsis" vert="horz" wrap="square" lIns="38100" tIns="19050" rIns="38100" bIns="19050" anchor="ctr" anchorCtr="1">
                  <a:spAutoFit/>
                </a:bodyPr>
                <a:lstStyle/>
                <a:p>
                  <a:pPr>
                    <a:defRPr sz="600" b="1" i="0" u="none" strike="noStrike" kern="1200" baseline="0">
                      <a:solidFill>
                        <a:schemeClr val="bg1">
                          <a:lumMod val="65000"/>
                        </a:schemeClr>
                      </a:solidFill>
                      <a:latin typeface="Arial" panose="020B0604020202020204" pitchFamily="34" charset="0"/>
                      <a:ea typeface="+mn-ea"/>
                      <a:cs typeface="Arial" panose="020B0604020202020204" pitchFamily="34" charset="0"/>
                    </a:defRPr>
                  </a:pPr>
                  <a:endParaRPr lang="de-DE"/>
                </a:p>
              </c:txPr>
              <c:dLblPos val="ctr"/>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21-A0E3-4232-920C-5C3B8F7F393D}"/>
                </c:ext>
              </c:extLst>
            </c:dLbl>
            <c:dLbl>
              <c:idx val="13"/>
              <c:tx>
                <c:rich>
                  <a:bodyPr/>
                  <a:lstStyle/>
                  <a:p>
                    <a:endParaRPr lang="en-US"/>
                  </a:p>
                </c:rich>
              </c:tx>
              <c:dLblPos val="ctr"/>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23-A0E3-4232-920C-5C3B8F7F393D}"/>
                </c:ext>
              </c:extLst>
            </c:dLbl>
            <c:dLbl>
              <c:idx val="14"/>
              <c:tx>
                <c:rich>
                  <a:bodyPr rot="0" spcFirstLastPara="1" vertOverflow="ellipsis" vert="horz" wrap="square" lIns="38100" tIns="19050" rIns="38100" bIns="19050" anchor="ctr" anchorCtr="1">
                    <a:spAutoFit/>
                  </a:bodyPr>
                  <a:lstStyle/>
                  <a:p>
                    <a:pPr>
                      <a:defRPr sz="600" b="1" i="0" u="none" strike="noStrike" kern="1200" baseline="0">
                        <a:solidFill>
                          <a:schemeClr val="bg1">
                            <a:lumMod val="65000"/>
                          </a:schemeClr>
                        </a:solidFill>
                        <a:latin typeface="Arial" panose="020B0604020202020204" pitchFamily="34" charset="0"/>
                        <a:ea typeface="+mn-ea"/>
                        <a:cs typeface="Arial" panose="020B0604020202020204" pitchFamily="34" charset="0"/>
                      </a:defRPr>
                    </a:pPr>
                    <a:endParaRPr lang="en-US"/>
                  </a:p>
                </c:rich>
              </c:tx>
              <c:numFmt formatCode="General" sourceLinked="0"/>
              <c:spPr>
                <a:noFill/>
                <a:ln w="3175">
                  <a:noFill/>
                </a:ln>
                <a:effectLst/>
              </c:spPr>
              <c:txPr>
                <a:bodyPr rot="0" spcFirstLastPara="1" vertOverflow="ellipsis" vert="horz" wrap="square" lIns="38100" tIns="19050" rIns="38100" bIns="19050" anchor="ctr" anchorCtr="1">
                  <a:spAutoFit/>
                </a:bodyPr>
                <a:lstStyle/>
                <a:p>
                  <a:pPr>
                    <a:defRPr sz="600" b="1" i="0" u="none" strike="noStrike" kern="1200" baseline="0">
                      <a:solidFill>
                        <a:schemeClr val="bg1">
                          <a:lumMod val="65000"/>
                        </a:schemeClr>
                      </a:solidFill>
                      <a:latin typeface="Arial" panose="020B0604020202020204" pitchFamily="34" charset="0"/>
                      <a:ea typeface="+mn-ea"/>
                      <a:cs typeface="Arial" panose="020B0604020202020204" pitchFamily="34" charset="0"/>
                    </a:defRPr>
                  </a:pPr>
                  <a:endParaRPr lang="de-DE"/>
                </a:p>
              </c:txPr>
              <c:dLblPos val="ctr"/>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25-A0E3-4232-920C-5C3B8F7F393D}"/>
                </c:ext>
              </c:extLst>
            </c:dLbl>
            <c:dLbl>
              <c:idx val="15"/>
              <c:tx>
                <c:rich>
                  <a:bodyPr/>
                  <a:lstStyle/>
                  <a:p>
                    <a:endParaRPr lang="en-US"/>
                  </a:p>
                </c:rich>
              </c:tx>
              <c:dLblPos val="ctr"/>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27-A0E3-4232-920C-5C3B8F7F393D}"/>
                </c:ext>
              </c:extLst>
            </c:dLbl>
            <c:dLbl>
              <c:idx val="16"/>
              <c:tx>
                <c:rich>
                  <a:bodyPr rot="0" spcFirstLastPara="1" vertOverflow="ellipsis" vert="horz" wrap="square" lIns="38100" tIns="19050" rIns="38100" bIns="19050" anchor="ctr" anchorCtr="1">
                    <a:spAutoFit/>
                  </a:bodyPr>
                  <a:lstStyle/>
                  <a:p>
                    <a:pPr>
                      <a:defRPr sz="600" b="1" i="0" u="none" strike="noStrike" kern="1200" baseline="0">
                        <a:solidFill>
                          <a:schemeClr val="bg1">
                            <a:lumMod val="65000"/>
                          </a:schemeClr>
                        </a:solidFill>
                        <a:latin typeface="Arial" panose="020B0604020202020204" pitchFamily="34" charset="0"/>
                        <a:ea typeface="+mn-ea"/>
                        <a:cs typeface="Arial" panose="020B0604020202020204" pitchFamily="34" charset="0"/>
                      </a:defRPr>
                    </a:pPr>
                    <a:endParaRPr lang="en-US"/>
                  </a:p>
                </c:rich>
              </c:tx>
              <c:numFmt formatCode="General" sourceLinked="0"/>
              <c:spPr>
                <a:noFill/>
                <a:ln w="3175">
                  <a:noFill/>
                </a:ln>
                <a:effectLst/>
              </c:spPr>
              <c:txPr>
                <a:bodyPr rot="0" spcFirstLastPara="1" vertOverflow="ellipsis" vert="horz" wrap="square" lIns="38100" tIns="19050" rIns="38100" bIns="19050" anchor="ctr" anchorCtr="1">
                  <a:spAutoFit/>
                </a:bodyPr>
                <a:lstStyle/>
                <a:p>
                  <a:pPr>
                    <a:defRPr sz="600" b="1" i="0" u="none" strike="noStrike" kern="1200" baseline="0">
                      <a:solidFill>
                        <a:schemeClr val="bg1">
                          <a:lumMod val="65000"/>
                        </a:schemeClr>
                      </a:solidFill>
                      <a:latin typeface="Arial" panose="020B0604020202020204" pitchFamily="34" charset="0"/>
                      <a:ea typeface="+mn-ea"/>
                      <a:cs typeface="Arial" panose="020B0604020202020204" pitchFamily="34" charset="0"/>
                    </a:defRPr>
                  </a:pPr>
                  <a:endParaRPr lang="de-DE"/>
                </a:p>
              </c:txPr>
              <c:dLblPos val="ctr"/>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29-A0E3-4232-920C-5C3B8F7F393D}"/>
                </c:ext>
              </c:extLst>
            </c:dLbl>
            <c:dLbl>
              <c:idx val="17"/>
              <c:tx>
                <c:rich>
                  <a:bodyPr/>
                  <a:lstStyle/>
                  <a:p>
                    <a:endParaRPr lang="en-US"/>
                  </a:p>
                </c:rich>
              </c:tx>
              <c:dLblPos val="ctr"/>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2B-A0E3-4232-920C-5C3B8F7F393D}"/>
                </c:ext>
              </c:extLst>
            </c:dLbl>
            <c:dLbl>
              <c:idx val="18"/>
              <c:tx>
                <c:rich>
                  <a:bodyPr rot="0" spcFirstLastPara="1" vertOverflow="ellipsis" vert="horz" wrap="square" lIns="38100" tIns="19050" rIns="38100" bIns="19050" anchor="ctr" anchorCtr="1">
                    <a:spAutoFit/>
                  </a:bodyPr>
                  <a:lstStyle/>
                  <a:p>
                    <a:pPr>
                      <a:defRPr sz="600" b="1" i="0" u="none" strike="noStrike" kern="1200" baseline="0">
                        <a:solidFill>
                          <a:schemeClr val="bg1">
                            <a:lumMod val="65000"/>
                          </a:schemeClr>
                        </a:solidFill>
                        <a:latin typeface="Arial" panose="020B0604020202020204" pitchFamily="34" charset="0"/>
                        <a:ea typeface="+mn-ea"/>
                        <a:cs typeface="Arial" panose="020B0604020202020204" pitchFamily="34" charset="0"/>
                      </a:defRPr>
                    </a:pPr>
                    <a:endParaRPr lang="en-US"/>
                  </a:p>
                </c:rich>
              </c:tx>
              <c:numFmt formatCode="General" sourceLinked="0"/>
              <c:spPr>
                <a:noFill/>
                <a:ln w="3175">
                  <a:noFill/>
                </a:ln>
                <a:effectLst/>
              </c:spPr>
              <c:txPr>
                <a:bodyPr rot="0" spcFirstLastPara="1" vertOverflow="ellipsis" vert="horz" wrap="square" lIns="38100" tIns="19050" rIns="38100" bIns="19050" anchor="ctr" anchorCtr="1">
                  <a:spAutoFit/>
                </a:bodyPr>
                <a:lstStyle/>
                <a:p>
                  <a:pPr>
                    <a:defRPr sz="600" b="1" i="0" u="none" strike="noStrike" kern="1200" baseline="0">
                      <a:solidFill>
                        <a:schemeClr val="bg1">
                          <a:lumMod val="65000"/>
                        </a:schemeClr>
                      </a:solidFill>
                      <a:latin typeface="Arial" panose="020B0604020202020204" pitchFamily="34" charset="0"/>
                      <a:ea typeface="+mn-ea"/>
                      <a:cs typeface="Arial" panose="020B0604020202020204" pitchFamily="34" charset="0"/>
                    </a:defRPr>
                  </a:pPr>
                  <a:endParaRPr lang="de-DE"/>
                </a:p>
              </c:txPr>
              <c:dLblPos val="ctr"/>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2D-A0E3-4232-920C-5C3B8F7F393D}"/>
                </c:ext>
              </c:extLst>
            </c:dLbl>
            <c:dLbl>
              <c:idx val="19"/>
              <c:tx>
                <c:rich>
                  <a:bodyPr/>
                  <a:lstStyle/>
                  <a:p>
                    <a:endParaRPr lang="en-US"/>
                  </a:p>
                </c:rich>
              </c:tx>
              <c:dLblPos val="ctr"/>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2F-A0E3-4232-920C-5C3B8F7F393D}"/>
                </c:ext>
              </c:extLst>
            </c:dLbl>
            <c:dLbl>
              <c:idx val="20"/>
              <c:tx>
                <c:rich>
                  <a:bodyPr rot="0" spcFirstLastPara="1" vertOverflow="ellipsis" vert="horz" wrap="square" lIns="38100" tIns="19050" rIns="38100" bIns="19050" anchor="ctr" anchorCtr="1">
                    <a:spAutoFit/>
                  </a:bodyPr>
                  <a:lstStyle/>
                  <a:p>
                    <a:pPr>
                      <a:defRPr sz="600" b="1" i="0" u="none" strike="noStrike" kern="1200" baseline="0">
                        <a:solidFill>
                          <a:schemeClr val="bg1">
                            <a:lumMod val="65000"/>
                          </a:schemeClr>
                        </a:solidFill>
                        <a:latin typeface="Arial" panose="020B0604020202020204" pitchFamily="34" charset="0"/>
                        <a:ea typeface="+mn-ea"/>
                        <a:cs typeface="Arial" panose="020B0604020202020204" pitchFamily="34" charset="0"/>
                      </a:defRPr>
                    </a:pPr>
                    <a:endParaRPr lang="en-US"/>
                  </a:p>
                </c:rich>
              </c:tx>
              <c:numFmt formatCode="General" sourceLinked="0"/>
              <c:spPr>
                <a:noFill/>
                <a:ln w="3175">
                  <a:noFill/>
                </a:ln>
                <a:effectLst/>
              </c:spPr>
              <c:txPr>
                <a:bodyPr rot="0" spcFirstLastPara="1" vertOverflow="ellipsis" vert="horz" wrap="square" lIns="38100" tIns="19050" rIns="38100" bIns="19050" anchor="ctr" anchorCtr="1">
                  <a:spAutoFit/>
                </a:bodyPr>
                <a:lstStyle/>
                <a:p>
                  <a:pPr>
                    <a:defRPr sz="600" b="1" i="0" u="none" strike="noStrike" kern="1200" baseline="0">
                      <a:solidFill>
                        <a:schemeClr val="bg1">
                          <a:lumMod val="65000"/>
                        </a:schemeClr>
                      </a:solidFill>
                      <a:latin typeface="Arial" panose="020B0604020202020204" pitchFamily="34" charset="0"/>
                      <a:ea typeface="+mn-ea"/>
                      <a:cs typeface="Arial" panose="020B0604020202020204" pitchFamily="34" charset="0"/>
                    </a:defRPr>
                  </a:pPr>
                  <a:endParaRPr lang="de-DE"/>
                </a:p>
              </c:txPr>
              <c:dLblPos val="ctr"/>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31-A0E3-4232-920C-5C3B8F7F393D}"/>
                </c:ext>
              </c:extLst>
            </c:dLbl>
            <c:dLbl>
              <c:idx val="21"/>
              <c:tx>
                <c:rich>
                  <a:bodyPr/>
                  <a:lstStyle/>
                  <a:p>
                    <a:endParaRPr lang="en-US"/>
                  </a:p>
                </c:rich>
              </c:tx>
              <c:dLblPos val="ctr"/>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33-A0E3-4232-920C-5C3B8F7F393D}"/>
                </c:ext>
              </c:extLst>
            </c:dLbl>
            <c:dLbl>
              <c:idx val="22"/>
              <c:tx>
                <c:rich>
                  <a:bodyPr rot="0" spcFirstLastPara="1" vertOverflow="ellipsis" vert="horz" wrap="square" lIns="38100" tIns="19050" rIns="38100" bIns="19050" anchor="ctr" anchorCtr="1">
                    <a:spAutoFit/>
                  </a:bodyPr>
                  <a:lstStyle/>
                  <a:p>
                    <a:pPr>
                      <a:defRPr sz="600" b="1" i="0" u="none" strike="noStrike" kern="1200" baseline="0">
                        <a:solidFill>
                          <a:schemeClr val="bg1">
                            <a:lumMod val="65000"/>
                          </a:schemeClr>
                        </a:solidFill>
                        <a:latin typeface="Arial" panose="020B0604020202020204" pitchFamily="34" charset="0"/>
                        <a:ea typeface="+mn-ea"/>
                        <a:cs typeface="Arial" panose="020B0604020202020204" pitchFamily="34" charset="0"/>
                      </a:defRPr>
                    </a:pPr>
                    <a:endParaRPr lang="en-US"/>
                  </a:p>
                </c:rich>
              </c:tx>
              <c:numFmt formatCode="General" sourceLinked="0"/>
              <c:spPr>
                <a:noFill/>
                <a:ln w="3175">
                  <a:noFill/>
                </a:ln>
                <a:effectLst/>
              </c:spPr>
              <c:txPr>
                <a:bodyPr rot="0" spcFirstLastPara="1" vertOverflow="ellipsis" vert="horz" wrap="square" lIns="38100" tIns="19050" rIns="38100" bIns="19050" anchor="ctr" anchorCtr="1">
                  <a:spAutoFit/>
                </a:bodyPr>
                <a:lstStyle/>
                <a:p>
                  <a:pPr>
                    <a:defRPr sz="600" b="1" i="0" u="none" strike="noStrike" kern="1200" baseline="0">
                      <a:solidFill>
                        <a:schemeClr val="bg1">
                          <a:lumMod val="65000"/>
                        </a:schemeClr>
                      </a:solidFill>
                      <a:latin typeface="Arial" panose="020B0604020202020204" pitchFamily="34" charset="0"/>
                      <a:ea typeface="+mn-ea"/>
                      <a:cs typeface="Arial" panose="020B0604020202020204" pitchFamily="34" charset="0"/>
                    </a:defRPr>
                  </a:pPr>
                  <a:endParaRPr lang="de-DE"/>
                </a:p>
              </c:txPr>
              <c:dLblPos val="ctr"/>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35-A0E3-4232-920C-5C3B8F7F393D}"/>
                </c:ext>
              </c:extLst>
            </c:dLbl>
            <c:dLbl>
              <c:idx val="23"/>
              <c:tx>
                <c:rich>
                  <a:bodyPr/>
                  <a:lstStyle/>
                  <a:p>
                    <a:endParaRPr lang="en-US"/>
                  </a:p>
                </c:rich>
              </c:tx>
              <c:dLblPos val="ctr"/>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37-A0E3-4232-920C-5C3B8F7F393D}"/>
                </c:ext>
              </c:extLst>
            </c:dLbl>
            <c:dLbl>
              <c:idx val="24"/>
              <c:tx>
                <c:rich>
                  <a:bodyPr rot="0" spcFirstLastPara="1" vertOverflow="ellipsis" vert="horz" wrap="square" lIns="38100" tIns="19050" rIns="38100" bIns="19050" anchor="ctr" anchorCtr="1">
                    <a:spAutoFit/>
                  </a:bodyPr>
                  <a:lstStyle/>
                  <a:p>
                    <a:pPr>
                      <a:defRPr sz="600" b="1" i="0" u="none" strike="noStrike" kern="1200" baseline="0">
                        <a:solidFill>
                          <a:schemeClr val="bg1">
                            <a:lumMod val="65000"/>
                          </a:schemeClr>
                        </a:solidFill>
                        <a:latin typeface="Arial" panose="020B0604020202020204" pitchFamily="34" charset="0"/>
                        <a:ea typeface="+mn-ea"/>
                        <a:cs typeface="Arial" panose="020B0604020202020204" pitchFamily="34" charset="0"/>
                      </a:defRPr>
                    </a:pPr>
                    <a:endParaRPr lang="en-US"/>
                  </a:p>
                </c:rich>
              </c:tx>
              <c:numFmt formatCode="General" sourceLinked="0"/>
              <c:spPr>
                <a:noFill/>
                <a:ln w="3175">
                  <a:noFill/>
                </a:ln>
                <a:effectLst/>
              </c:spPr>
              <c:txPr>
                <a:bodyPr rot="0" spcFirstLastPara="1" vertOverflow="ellipsis" vert="horz" wrap="square" lIns="38100" tIns="19050" rIns="38100" bIns="19050" anchor="ctr" anchorCtr="1">
                  <a:spAutoFit/>
                </a:bodyPr>
                <a:lstStyle/>
                <a:p>
                  <a:pPr>
                    <a:defRPr sz="600" b="1" i="0" u="none" strike="noStrike" kern="1200" baseline="0">
                      <a:solidFill>
                        <a:schemeClr val="bg1">
                          <a:lumMod val="65000"/>
                        </a:schemeClr>
                      </a:solidFill>
                      <a:latin typeface="Arial" panose="020B0604020202020204" pitchFamily="34" charset="0"/>
                      <a:ea typeface="+mn-ea"/>
                      <a:cs typeface="Arial" panose="020B0604020202020204" pitchFamily="34" charset="0"/>
                    </a:defRPr>
                  </a:pPr>
                  <a:endParaRPr lang="de-DE"/>
                </a:p>
              </c:txPr>
              <c:dLblPos val="ctr"/>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39-A0E3-4232-920C-5C3B8F7F393D}"/>
                </c:ext>
              </c:extLst>
            </c:dLbl>
            <c:dLbl>
              <c:idx val="25"/>
              <c:tx>
                <c:rich>
                  <a:bodyPr/>
                  <a:lstStyle/>
                  <a:p>
                    <a:endParaRPr lang="en-US"/>
                  </a:p>
                </c:rich>
              </c:tx>
              <c:dLblPos val="ctr"/>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3B-A0E3-4232-920C-5C3B8F7F393D}"/>
                </c:ext>
              </c:extLst>
            </c:dLbl>
            <c:dLbl>
              <c:idx val="26"/>
              <c:tx>
                <c:rich>
                  <a:bodyPr/>
                  <a:lstStyle/>
                  <a:p>
                    <a:endParaRPr lang="en-US"/>
                  </a:p>
                </c:rich>
              </c:tx>
              <c:dLblPos val="ctr"/>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3C-A0E3-4232-920C-5C3B8F7F393D}"/>
                </c:ext>
              </c:extLst>
            </c:dLbl>
            <c:dLbl>
              <c:idx val="27"/>
              <c:tx>
                <c:rich>
                  <a:bodyPr/>
                  <a:lstStyle/>
                  <a:p>
                    <a:endParaRPr lang="en-US"/>
                  </a:p>
                </c:rich>
              </c:tx>
              <c:dLblPos val="ctr"/>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3D-A0E3-4232-920C-5C3B8F7F393D}"/>
                </c:ext>
              </c:extLst>
            </c:dLbl>
            <c:numFmt formatCode="General" sourceLinked="0"/>
            <c:spPr>
              <a:noFill/>
              <a:ln w="3175">
                <a:noFill/>
              </a:ln>
              <a:effectLst/>
            </c:spPr>
            <c:txPr>
              <a:bodyPr rot="0" spcFirstLastPara="1" vertOverflow="ellipsis" vert="horz" wrap="square" lIns="38100" tIns="19050" rIns="38100" bIns="19050" anchor="ctr" anchorCtr="1">
                <a:spAutoFit/>
              </a:bodyPr>
              <a:lstStyle/>
              <a:p>
                <a:pPr>
                  <a:defRPr sz="800" b="1" i="0" u="none" strike="noStrike" kern="1200" baseline="0">
                    <a:solidFill>
                      <a:schemeClr val="tx1"/>
                    </a:solidFill>
                    <a:latin typeface="Arial" panose="020B0604020202020204" pitchFamily="34" charset="0"/>
                    <a:ea typeface="+mn-ea"/>
                    <a:cs typeface="Arial" panose="020B0604020202020204" pitchFamily="34" charset="0"/>
                  </a:defRPr>
                </a:pPr>
                <a:endParaRPr lang="de-DE"/>
              </a:p>
            </c:txPr>
            <c:dLblPos val="ctr"/>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0"/>
              </c:ext>
            </c:extLst>
          </c:dLbls>
          <c:xVal>
            <c:numRef>
              <c:f>Tabelle1!$C$2:$C$29</c:f>
              <c:numCache>
                <c:formatCode>General</c:formatCode>
                <c:ptCount val="28"/>
                <c:pt idx="0">
                  <c:v>35.948238239811857</c:v>
                </c:pt>
                <c:pt idx="1">
                  <c:v>38.560130379306699</c:v>
                </c:pt>
                <c:pt idx="2">
                  <c:v>31.469738629071653</c:v>
                </c:pt>
                <c:pt idx="3">
                  <c:v>34.0325749860976</c:v>
                </c:pt>
                <c:pt idx="4">
                  <c:v>24.245571867182591</c:v>
                </c:pt>
                <c:pt idx="5">
                  <c:v>26.631856022970663</c:v>
                </c:pt>
                <c:pt idx="6">
                  <c:v>49.769857162173984</c:v>
                </c:pt>
                <c:pt idx="7">
                  <c:v>51.018851450678461</c:v>
                </c:pt>
                <c:pt idx="8">
                  <c:v>41.114682107644285</c:v>
                </c:pt>
                <c:pt idx="9">
                  <c:v>40.367145225635575</c:v>
                </c:pt>
                <c:pt idx="10">
                  <c:v>45.333709357497689</c:v>
                </c:pt>
                <c:pt idx="11">
                  <c:v>47.873728629645299</c:v>
                </c:pt>
              </c:numCache>
            </c:numRef>
          </c:xVal>
          <c:yVal>
            <c:numRef>
              <c:f>Tabelle1!$D$2:$D$29</c:f>
              <c:numCache>
                <c:formatCode>General</c:formatCode>
                <c:ptCount val="28"/>
                <c:pt idx="0">
                  <c:v>2.4769304999999998E-2</c:v>
                </c:pt>
                <c:pt idx="1">
                  <c:v>1.61E-2</c:v>
                </c:pt>
                <c:pt idx="2">
                  <c:v>2.1369597000000001E-2</c:v>
                </c:pt>
                <c:pt idx="3">
                  <c:v>1.67E-2</c:v>
                </c:pt>
                <c:pt idx="4">
                  <c:v>2.7197669000000001E-2</c:v>
                </c:pt>
                <c:pt idx="5">
                  <c:v>1.84E-2</c:v>
                </c:pt>
                <c:pt idx="6">
                  <c:v>2.5254978000000001E-2</c:v>
                </c:pt>
                <c:pt idx="7">
                  <c:v>1.89E-2</c:v>
                </c:pt>
                <c:pt idx="8">
                  <c:v>2.6226322999999999E-2</c:v>
                </c:pt>
                <c:pt idx="9">
                  <c:v>1.7299999999999999E-2</c:v>
                </c:pt>
                <c:pt idx="10">
                  <c:v>2.7683341E-2</c:v>
                </c:pt>
                <c:pt idx="11">
                  <c:v>1.84E-2</c:v>
                </c:pt>
              </c:numCache>
            </c:numRef>
          </c:yVal>
          <c:smooth val="0"/>
          <c:extLst>
            <c:ext xmlns:c15="http://schemas.microsoft.com/office/drawing/2012/chart" uri="{02D57815-91ED-43cb-92C2-25804820EDAC}">
              <c15:datalabelsRange>
                <c15:f>Tabelle1!$J$2:$J$29</c15:f>
                <c15:dlblRangeCache>
                  <c:ptCount val="28"/>
                  <c:pt idx="0">
                    <c:v>1</c:v>
                  </c:pt>
                  <c:pt idx="1">
                    <c:v>1</c:v>
                  </c:pt>
                  <c:pt idx="2">
                    <c:v>2</c:v>
                  </c:pt>
                  <c:pt idx="3">
                    <c:v>2</c:v>
                  </c:pt>
                  <c:pt idx="4">
                    <c:v>3</c:v>
                  </c:pt>
                  <c:pt idx="5">
                    <c:v>3</c:v>
                  </c:pt>
                  <c:pt idx="6">
                    <c:v>4</c:v>
                  </c:pt>
                  <c:pt idx="7">
                    <c:v>4</c:v>
                  </c:pt>
                  <c:pt idx="8">
                    <c:v>5</c:v>
                  </c:pt>
                  <c:pt idx="9">
                    <c:v>5</c:v>
                  </c:pt>
                  <c:pt idx="10">
                    <c:v>6</c:v>
                  </c:pt>
                  <c:pt idx="11">
                    <c:v>6</c:v>
                  </c:pt>
                  <c:pt idx="12">
                    <c:v>7</c:v>
                  </c:pt>
                  <c:pt idx="13">
                    <c:v>7</c:v>
                  </c:pt>
                  <c:pt idx="14">
                    <c:v>8</c:v>
                  </c:pt>
                  <c:pt idx="15">
                    <c:v>8</c:v>
                  </c:pt>
                  <c:pt idx="16">
                    <c:v>9</c:v>
                  </c:pt>
                  <c:pt idx="17">
                    <c:v>9</c:v>
                  </c:pt>
                  <c:pt idx="18">
                    <c:v>10</c:v>
                  </c:pt>
                  <c:pt idx="19">
                    <c:v>10</c:v>
                  </c:pt>
                  <c:pt idx="20">
                    <c:v>11</c:v>
                  </c:pt>
                  <c:pt idx="21">
                    <c:v>11</c:v>
                  </c:pt>
                  <c:pt idx="22">
                    <c:v>12</c:v>
                  </c:pt>
                  <c:pt idx="23">
                    <c:v>12</c:v>
                  </c:pt>
                  <c:pt idx="24">
                    <c:v>13</c:v>
                  </c:pt>
                  <c:pt idx="25">
                    <c:v>13</c:v>
                  </c:pt>
                  <c:pt idx="26">
                    <c:v>14</c:v>
                  </c:pt>
                  <c:pt idx="27">
                    <c:v>14</c:v>
                  </c:pt>
                </c15:dlblRangeCache>
              </c15:datalabelsRange>
            </c:ext>
            <c:ext xmlns:c16="http://schemas.microsoft.com/office/drawing/2014/chart" uri="{C3380CC4-5D6E-409C-BE32-E72D297353CC}">
              <c16:uniqueId val="{0000003E-A0E3-4232-920C-5C3B8F7F393D}"/>
            </c:ext>
          </c:extLst>
        </c:ser>
        <c:dLbls>
          <c:showLegendKey val="0"/>
          <c:showVal val="0"/>
          <c:showCatName val="0"/>
          <c:showSerName val="0"/>
          <c:showPercent val="0"/>
          <c:showBubbleSize val="0"/>
        </c:dLbls>
        <c:axId val="1275041040"/>
        <c:axId val="1275039600"/>
      </c:scatterChart>
      <c:dateAx>
        <c:axId val="1204956336"/>
        <c:scaling>
          <c:orientation val="minMax"/>
        </c:scaling>
        <c:delete val="1"/>
        <c:axPos val="b"/>
        <c:numFmt formatCode="General" sourceLinked="1"/>
        <c:majorTickMark val="out"/>
        <c:minorTickMark val="none"/>
        <c:tickLblPos val="nextTo"/>
        <c:crossAx val="1204962576"/>
        <c:crosses val="autoZero"/>
        <c:auto val="0"/>
        <c:lblOffset val="100"/>
        <c:baseTimeUnit val="days"/>
      </c:dateAx>
      <c:valAx>
        <c:axId val="1204962576"/>
        <c:scaling>
          <c:orientation val="minMax"/>
          <c:max val="3.0000000000000006E-2"/>
          <c:min val="1.0000000000000002E-2"/>
        </c:scaling>
        <c:delete val="0"/>
        <c:axPos val="l"/>
        <c:majorGridlines>
          <c:spPr>
            <a:ln w="9525" cap="flat" cmpd="sng" algn="ctr">
              <a:solidFill>
                <a:schemeClr val="tx1">
                  <a:lumMod val="15000"/>
                  <a:lumOff val="85000"/>
                </a:schemeClr>
              </a:solidFill>
              <a:round/>
            </a:ln>
            <a:effectLst/>
          </c:spPr>
        </c:majorGridlines>
        <c:numFmt formatCode="0.0%" sourceLinked="0"/>
        <c:majorTickMark val="none"/>
        <c:minorTickMark val="none"/>
        <c:tickLblPos val="nextTo"/>
        <c:spPr>
          <a:noFill/>
          <a:ln>
            <a:noFill/>
          </a:ln>
          <a:effectLst/>
        </c:spPr>
        <c:txPr>
          <a:bodyPr rot="-60000000" spcFirstLastPara="1" vertOverflow="ellipsis" vert="horz" wrap="square" anchor="ctr" anchorCtr="1"/>
          <a:lstStyle/>
          <a:p>
            <a:pPr>
              <a:defRPr sz="800" b="0" i="0" u="none" strike="noStrike" kern="1200" baseline="0">
                <a:solidFill>
                  <a:schemeClr val="tx1"/>
                </a:solidFill>
                <a:latin typeface="+mn-lt"/>
                <a:ea typeface="+mn-ea"/>
                <a:cs typeface="+mn-cs"/>
              </a:defRPr>
            </a:pPr>
            <a:endParaRPr lang="de-DE"/>
          </a:p>
        </c:txPr>
        <c:crossAx val="1204956336"/>
        <c:crosses val="autoZero"/>
        <c:crossBetween val="between"/>
      </c:valAx>
      <c:valAx>
        <c:axId val="1275039600"/>
        <c:scaling>
          <c:orientation val="minMax"/>
          <c:max val="4"/>
          <c:min val="0"/>
        </c:scaling>
        <c:delete val="1"/>
        <c:axPos val="r"/>
        <c:numFmt formatCode="General" sourceLinked="1"/>
        <c:majorTickMark val="out"/>
        <c:minorTickMark val="none"/>
        <c:tickLblPos val="nextTo"/>
        <c:crossAx val="1275041040"/>
        <c:crosses val="max"/>
        <c:crossBetween val="midCat"/>
      </c:valAx>
      <c:valAx>
        <c:axId val="1275041040"/>
        <c:scaling>
          <c:orientation val="minMax"/>
          <c:max val="100"/>
          <c:min val="0"/>
        </c:scaling>
        <c:delete val="0"/>
        <c:axPos val="t"/>
        <c:majorGridlines>
          <c:spPr>
            <a:ln w="9525" cap="flat" cmpd="sng" algn="ctr">
              <a:solidFill>
                <a:schemeClr val="tx1">
                  <a:lumMod val="15000"/>
                  <a:lumOff val="85000"/>
                </a:schemeClr>
              </a:solidFill>
              <a:round/>
            </a:ln>
            <a:effectLst/>
          </c:spPr>
        </c:majorGridlines>
        <c:numFmt formatCode="#,##0" sourceLinked="0"/>
        <c:majorTickMark val="out"/>
        <c:minorTickMark val="none"/>
        <c:tickLblPos val="low"/>
        <c:spPr>
          <a:noFill/>
          <a:ln>
            <a:noFill/>
          </a:ln>
          <a:effectLst/>
        </c:spPr>
        <c:txPr>
          <a:bodyPr rot="-60000000" spcFirstLastPara="1" vertOverflow="ellipsis" vert="horz" wrap="square" anchor="ctr" anchorCtr="1"/>
          <a:lstStyle/>
          <a:p>
            <a:pPr>
              <a:defRPr sz="800" b="0" i="0" u="none" strike="noStrike" kern="1200" baseline="0">
                <a:solidFill>
                  <a:schemeClr val="tx1"/>
                </a:solidFill>
                <a:latin typeface="+mn-lt"/>
                <a:ea typeface="+mn-ea"/>
                <a:cs typeface="+mn-cs"/>
              </a:defRPr>
            </a:pPr>
            <a:endParaRPr lang="de-DE"/>
          </a:p>
        </c:txPr>
        <c:crossAx val="1275039600"/>
        <c:crosses val="max"/>
        <c:crossBetween val="midCat"/>
        <c:majorUnit val="25"/>
        <c:minorUnit val="5"/>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de-DE"/>
    </a:p>
  </c:txPr>
  <c:externalData r:id="rId3">
    <c:autoUpdate val="0"/>
  </c:externalData>
</c:chartSpace>
</file>

<file path=ppt/charts/chart4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areaChart>
        <c:grouping val="stacked"/>
        <c:varyColors val="0"/>
        <c:ser>
          <c:idx val="3"/>
          <c:order val="1"/>
          <c:tx>
            <c:strRef>
              <c:f>Tabelle1!$E$1</c:f>
              <c:strCache>
                <c:ptCount val="1"/>
                <c:pt idx="0">
                  <c:v>unten</c:v>
                </c:pt>
              </c:strCache>
            </c:strRef>
          </c:tx>
          <c:spPr>
            <a:solidFill>
              <a:schemeClr val="accent4"/>
            </a:solidFill>
            <a:ln>
              <a:noFill/>
            </a:ln>
            <a:effectLst/>
          </c:spPr>
          <c:cat>
            <c:numRef>
              <c:f>Tabelle1!$A$2:$A$29</c:f>
              <c:numCache>
                <c:formatCode>General</c:formatCode>
                <c:ptCount val="28"/>
                <c:pt idx="0">
                  <c:v>0</c:v>
                </c:pt>
                <c:pt idx="1">
                  <c:v>421.6133782</c:v>
                </c:pt>
                <c:pt idx="2">
                  <c:v>421.6133782</c:v>
                </c:pt>
                <c:pt idx="3">
                  <c:v>1000</c:v>
                </c:pt>
              </c:numCache>
            </c:numRef>
          </c:cat>
          <c:val>
            <c:numRef>
              <c:f>Tabelle1!$E$2:$E$29</c:f>
              <c:numCache>
                <c:formatCode>General</c:formatCode>
                <c:ptCount val="28"/>
                <c:pt idx="0">
                  <c:v>2.5000000000000001E-2</c:v>
                </c:pt>
                <c:pt idx="1">
                  <c:v>2.5000000000000001E-2</c:v>
                </c:pt>
                <c:pt idx="2">
                  <c:v>2.5000000000000001E-2</c:v>
                </c:pt>
                <c:pt idx="3">
                  <c:v>2.5000000000000001E-2</c:v>
                </c:pt>
              </c:numCache>
            </c:numRef>
          </c:val>
          <c:extLst>
            <c:ext xmlns:c16="http://schemas.microsoft.com/office/drawing/2014/chart" uri="{C3380CC4-5D6E-409C-BE32-E72D297353CC}">
              <c16:uniqueId val="{00000000-7064-454E-BB88-780236F6AE2F}"/>
            </c:ext>
          </c:extLst>
        </c:ser>
        <c:ser>
          <c:idx val="4"/>
          <c:order val="2"/>
          <c:tx>
            <c:strRef>
              <c:f>Tabelle1!$F$1</c:f>
              <c:strCache>
                <c:ptCount val="1"/>
                <c:pt idx="0">
                  <c:v>links unten</c:v>
                </c:pt>
              </c:strCache>
            </c:strRef>
          </c:tx>
          <c:spPr>
            <a:solidFill>
              <a:srgbClr val="FFEECC"/>
            </a:solidFill>
            <a:ln w="12700">
              <a:noFill/>
            </a:ln>
            <a:effectLst/>
          </c:spPr>
          <c:cat>
            <c:numRef>
              <c:f>Tabelle1!$A$2:$A$29</c:f>
              <c:numCache>
                <c:formatCode>General</c:formatCode>
                <c:ptCount val="28"/>
                <c:pt idx="0">
                  <c:v>0</c:v>
                </c:pt>
                <c:pt idx="1">
                  <c:v>421.6133782</c:v>
                </c:pt>
                <c:pt idx="2">
                  <c:v>421.6133782</c:v>
                </c:pt>
                <c:pt idx="3">
                  <c:v>1000</c:v>
                </c:pt>
              </c:numCache>
            </c:numRef>
          </c:cat>
          <c:val>
            <c:numRef>
              <c:f>Tabelle1!$F$2:$F$29</c:f>
              <c:numCache>
                <c:formatCode>General</c:formatCode>
                <c:ptCount val="28"/>
                <c:pt idx="0">
                  <c:v>1.1700000000000002E-2</c:v>
                </c:pt>
                <c:pt idx="1">
                  <c:v>1.1700000000000002E-2</c:v>
                </c:pt>
                <c:pt idx="2">
                  <c:v>0</c:v>
                </c:pt>
                <c:pt idx="3">
                  <c:v>0</c:v>
                </c:pt>
              </c:numCache>
            </c:numRef>
          </c:val>
          <c:extLst>
            <c:ext xmlns:c16="http://schemas.microsoft.com/office/drawing/2014/chart" uri="{C3380CC4-5D6E-409C-BE32-E72D297353CC}">
              <c16:uniqueId val="{00000001-7064-454E-BB88-780236F6AE2F}"/>
            </c:ext>
          </c:extLst>
        </c:ser>
        <c:ser>
          <c:idx val="5"/>
          <c:order val="3"/>
          <c:tx>
            <c:strRef>
              <c:f>Tabelle1!$G$1</c:f>
              <c:strCache>
                <c:ptCount val="1"/>
                <c:pt idx="0">
                  <c:v>rechts unten</c:v>
                </c:pt>
              </c:strCache>
            </c:strRef>
          </c:tx>
          <c:spPr>
            <a:solidFill>
              <a:srgbClr val="EDFFC0"/>
            </a:solidFill>
            <a:ln w="12700">
              <a:noFill/>
            </a:ln>
            <a:effectLst/>
          </c:spPr>
          <c:cat>
            <c:numRef>
              <c:f>Tabelle1!$A$2:$A$29</c:f>
              <c:numCache>
                <c:formatCode>General</c:formatCode>
                <c:ptCount val="28"/>
                <c:pt idx="0">
                  <c:v>0</c:v>
                </c:pt>
                <c:pt idx="1">
                  <c:v>421.6133782</c:v>
                </c:pt>
                <c:pt idx="2">
                  <c:v>421.6133782</c:v>
                </c:pt>
                <c:pt idx="3">
                  <c:v>1000</c:v>
                </c:pt>
              </c:numCache>
            </c:numRef>
          </c:cat>
          <c:val>
            <c:numRef>
              <c:f>Tabelle1!$G$2:$G$29</c:f>
              <c:numCache>
                <c:formatCode>General</c:formatCode>
                <c:ptCount val="28"/>
                <c:pt idx="0">
                  <c:v>0</c:v>
                </c:pt>
                <c:pt idx="1">
                  <c:v>0</c:v>
                </c:pt>
                <c:pt idx="2">
                  <c:v>1.1700000000000002E-2</c:v>
                </c:pt>
                <c:pt idx="3">
                  <c:v>1.1700000000000002E-2</c:v>
                </c:pt>
              </c:numCache>
            </c:numRef>
          </c:val>
          <c:extLst>
            <c:ext xmlns:c16="http://schemas.microsoft.com/office/drawing/2014/chart" uri="{C3380CC4-5D6E-409C-BE32-E72D297353CC}">
              <c16:uniqueId val="{00000002-7064-454E-BB88-780236F6AE2F}"/>
            </c:ext>
          </c:extLst>
        </c:ser>
        <c:ser>
          <c:idx val="6"/>
          <c:order val="4"/>
          <c:tx>
            <c:strRef>
              <c:f>Tabelle1!$H$1</c:f>
              <c:strCache>
                <c:ptCount val="1"/>
                <c:pt idx="0">
                  <c:v>links oben</c:v>
                </c:pt>
              </c:strCache>
            </c:strRef>
          </c:tx>
          <c:spPr>
            <a:solidFill>
              <a:srgbClr val="FFCD66"/>
            </a:solidFill>
            <a:ln w="12700">
              <a:noFill/>
            </a:ln>
            <a:effectLst/>
          </c:spPr>
          <c:cat>
            <c:numRef>
              <c:f>Tabelle1!$A$2:$A$29</c:f>
              <c:numCache>
                <c:formatCode>General</c:formatCode>
                <c:ptCount val="28"/>
                <c:pt idx="0">
                  <c:v>0</c:v>
                </c:pt>
                <c:pt idx="1">
                  <c:v>421.6133782</c:v>
                </c:pt>
                <c:pt idx="2">
                  <c:v>421.6133782</c:v>
                </c:pt>
                <c:pt idx="3">
                  <c:v>1000</c:v>
                </c:pt>
              </c:numCache>
            </c:numRef>
          </c:cat>
          <c:val>
            <c:numRef>
              <c:f>Tabelle1!$H$2:$H$29</c:f>
              <c:numCache>
                <c:formatCode>General</c:formatCode>
                <c:ptCount val="28"/>
                <c:pt idx="0">
                  <c:v>8.2999999999999949E-3</c:v>
                </c:pt>
                <c:pt idx="1">
                  <c:v>8.2999999999999949E-3</c:v>
                </c:pt>
                <c:pt idx="2">
                  <c:v>0</c:v>
                </c:pt>
                <c:pt idx="3">
                  <c:v>0</c:v>
                </c:pt>
              </c:numCache>
            </c:numRef>
          </c:val>
          <c:extLst>
            <c:ext xmlns:c16="http://schemas.microsoft.com/office/drawing/2014/chart" uri="{C3380CC4-5D6E-409C-BE32-E72D297353CC}">
              <c16:uniqueId val="{00000003-7064-454E-BB88-780236F6AE2F}"/>
            </c:ext>
          </c:extLst>
        </c:ser>
        <c:ser>
          <c:idx val="7"/>
          <c:order val="5"/>
          <c:tx>
            <c:strRef>
              <c:f>Tabelle1!$I$1</c:f>
              <c:strCache>
                <c:ptCount val="1"/>
                <c:pt idx="0">
                  <c:v>rechts oben</c:v>
                </c:pt>
              </c:strCache>
            </c:strRef>
          </c:tx>
          <c:spPr>
            <a:solidFill>
              <a:srgbClr val="C9FF42"/>
            </a:solidFill>
            <a:ln w="12700">
              <a:noFill/>
            </a:ln>
            <a:effectLst/>
          </c:spPr>
          <c:cat>
            <c:numRef>
              <c:f>Tabelle1!$A$2:$A$29</c:f>
              <c:numCache>
                <c:formatCode>General</c:formatCode>
                <c:ptCount val="28"/>
                <c:pt idx="0">
                  <c:v>0</c:v>
                </c:pt>
                <c:pt idx="1">
                  <c:v>421.6133782</c:v>
                </c:pt>
                <c:pt idx="2">
                  <c:v>421.6133782</c:v>
                </c:pt>
                <c:pt idx="3">
                  <c:v>1000</c:v>
                </c:pt>
              </c:numCache>
            </c:numRef>
          </c:cat>
          <c:val>
            <c:numRef>
              <c:f>Tabelle1!$I$2:$I$29</c:f>
              <c:numCache>
                <c:formatCode>General</c:formatCode>
                <c:ptCount val="28"/>
                <c:pt idx="0">
                  <c:v>0</c:v>
                </c:pt>
                <c:pt idx="1">
                  <c:v>0</c:v>
                </c:pt>
                <c:pt idx="2">
                  <c:v>8.2999999999999949E-3</c:v>
                </c:pt>
                <c:pt idx="3">
                  <c:v>8.2999999999999949E-3</c:v>
                </c:pt>
              </c:numCache>
            </c:numRef>
          </c:val>
          <c:extLst>
            <c:ext xmlns:c16="http://schemas.microsoft.com/office/drawing/2014/chart" uri="{C3380CC4-5D6E-409C-BE32-E72D297353CC}">
              <c16:uniqueId val="{00000004-7064-454E-BB88-780236F6AE2F}"/>
            </c:ext>
          </c:extLst>
        </c:ser>
        <c:ser>
          <c:idx val="0"/>
          <c:order val="6"/>
          <c:tx>
            <c:strRef>
              <c:f>Tabelle1!#REF!</c:f>
              <c:strCache>
                <c:ptCount val="1"/>
                <c:pt idx="0">
                  <c:v>#REF!</c:v>
                </c:pt>
              </c:strCache>
            </c:strRef>
          </c:tx>
          <c:spPr>
            <a:solidFill>
              <a:schemeClr val="accent1"/>
            </a:solidFill>
            <a:ln w="25400">
              <a:noFill/>
            </a:ln>
            <a:effectLst/>
          </c:spPr>
          <c:cat>
            <c:numRef>
              <c:f>Tabelle1!$A$2:$A$29</c:f>
              <c:numCache>
                <c:formatCode>General</c:formatCode>
                <c:ptCount val="28"/>
                <c:pt idx="0">
                  <c:v>0</c:v>
                </c:pt>
                <c:pt idx="1">
                  <c:v>421.6133782</c:v>
                </c:pt>
                <c:pt idx="2">
                  <c:v>421.6133782</c:v>
                </c:pt>
                <c:pt idx="3">
                  <c:v>1000</c:v>
                </c:pt>
              </c:numCache>
            </c:numRef>
          </c:cat>
          <c:val>
            <c:numRef>
              <c:f>Tabelle1!#REF!</c:f>
              <c:numCache>
                <c:formatCode>General</c:formatCode>
                <c:ptCount val="1"/>
                <c:pt idx="0">
                  <c:v>1</c:v>
                </c:pt>
              </c:numCache>
            </c:numRef>
          </c:val>
          <c:extLst>
            <c:ext xmlns:c16="http://schemas.microsoft.com/office/drawing/2014/chart" uri="{C3380CC4-5D6E-409C-BE32-E72D297353CC}">
              <c16:uniqueId val="{00000005-7064-454E-BB88-780236F6AE2F}"/>
            </c:ext>
          </c:extLst>
        </c:ser>
        <c:ser>
          <c:idx val="1"/>
          <c:order val="7"/>
          <c:tx>
            <c:strRef>
              <c:f>Tabelle1!#REF!</c:f>
              <c:strCache>
                <c:ptCount val="1"/>
                <c:pt idx="0">
                  <c:v>#REF!</c:v>
                </c:pt>
              </c:strCache>
            </c:strRef>
          </c:tx>
          <c:spPr>
            <a:solidFill>
              <a:schemeClr val="accent2"/>
            </a:solidFill>
            <a:ln w="25400">
              <a:noFill/>
            </a:ln>
            <a:effectLst/>
          </c:spPr>
          <c:cat>
            <c:numRef>
              <c:f>Tabelle1!$A$2:$A$29</c:f>
              <c:numCache>
                <c:formatCode>General</c:formatCode>
                <c:ptCount val="28"/>
                <c:pt idx="0">
                  <c:v>0</c:v>
                </c:pt>
                <c:pt idx="1">
                  <c:v>421.6133782</c:v>
                </c:pt>
                <c:pt idx="2">
                  <c:v>421.6133782</c:v>
                </c:pt>
                <c:pt idx="3">
                  <c:v>1000</c:v>
                </c:pt>
              </c:numCache>
            </c:numRef>
          </c:cat>
          <c:val>
            <c:numRef>
              <c:f>Tabelle1!#REF!</c:f>
              <c:numCache>
                <c:formatCode>General</c:formatCode>
                <c:ptCount val="1"/>
                <c:pt idx="0">
                  <c:v>1</c:v>
                </c:pt>
              </c:numCache>
            </c:numRef>
          </c:val>
          <c:extLst>
            <c:ext xmlns:c16="http://schemas.microsoft.com/office/drawing/2014/chart" uri="{C3380CC4-5D6E-409C-BE32-E72D297353CC}">
              <c16:uniqueId val="{00000006-7064-454E-BB88-780236F6AE2F}"/>
            </c:ext>
          </c:extLst>
        </c:ser>
        <c:ser>
          <c:idx val="8"/>
          <c:order val="8"/>
          <c:tx>
            <c:strRef>
              <c:f>Tabelle1!#REF!</c:f>
              <c:strCache>
                <c:ptCount val="1"/>
                <c:pt idx="0">
                  <c:v>#REF!</c:v>
                </c:pt>
              </c:strCache>
            </c:strRef>
          </c:tx>
          <c:spPr>
            <a:solidFill>
              <a:schemeClr val="accent3">
                <a:lumMod val="60000"/>
              </a:schemeClr>
            </a:solidFill>
            <a:ln w="25400">
              <a:noFill/>
            </a:ln>
            <a:effectLst/>
          </c:spPr>
          <c:cat>
            <c:numRef>
              <c:f>Tabelle1!$A$2:$A$29</c:f>
              <c:numCache>
                <c:formatCode>General</c:formatCode>
                <c:ptCount val="28"/>
                <c:pt idx="0">
                  <c:v>0</c:v>
                </c:pt>
                <c:pt idx="1">
                  <c:v>421.6133782</c:v>
                </c:pt>
                <c:pt idx="2">
                  <c:v>421.6133782</c:v>
                </c:pt>
                <c:pt idx="3">
                  <c:v>1000</c:v>
                </c:pt>
              </c:numCache>
            </c:numRef>
          </c:cat>
          <c:val>
            <c:numRef>
              <c:f>Tabelle1!#REF!</c:f>
              <c:numCache>
                <c:formatCode>General</c:formatCode>
                <c:ptCount val="1"/>
                <c:pt idx="0">
                  <c:v>1</c:v>
                </c:pt>
              </c:numCache>
            </c:numRef>
          </c:val>
          <c:extLst>
            <c:ext xmlns:c16="http://schemas.microsoft.com/office/drawing/2014/chart" uri="{C3380CC4-5D6E-409C-BE32-E72D297353CC}">
              <c16:uniqueId val="{00000007-7064-454E-BB88-780236F6AE2F}"/>
            </c:ext>
          </c:extLst>
        </c:ser>
        <c:ser>
          <c:idx val="9"/>
          <c:order val="9"/>
          <c:tx>
            <c:strRef>
              <c:f>Tabelle1!#REF!</c:f>
              <c:strCache>
                <c:ptCount val="1"/>
                <c:pt idx="0">
                  <c:v>#REF!</c:v>
                </c:pt>
              </c:strCache>
            </c:strRef>
          </c:tx>
          <c:spPr>
            <a:solidFill>
              <a:schemeClr val="accent4">
                <a:lumMod val="60000"/>
              </a:schemeClr>
            </a:solidFill>
            <a:ln w="25400">
              <a:noFill/>
            </a:ln>
            <a:effectLst/>
          </c:spPr>
          <c:cat>
            <c:numRef>
              <c:f>Tabelle1!$A$2:$A$29</c:f>
              <c:numCache>
                <c:formatCode>General</c:formatCode>
                <c:ptCount val="28"/>
                <c:pt idx="0">
                  <c:v>0</c:v>
                </c:pt>
                <c:pt idx="1">
                  <c:v>421.6133782</c:v>
                </c:pt>
                <c:pt idx="2">
                  <c:v>421.6133782</c:v>
                </c:pt>
                <c:pt idx="3">
                  <c:v>1000</c:v>
                </c:pt>
              </c:numCache>
            </c:numRef>
          </c:cat>
          <c:val>
            <c:numRef>
              <c:f>Tabelle1!#REF!</c:f>
              <c:numCache>
                <c:formatCode>General</c:formatCode>
                <c:ptCount val="1"/>
                <c:pt idx="0">
                  <c:v>1</c:v>
                </c:pt>
              </c:numCache>
            </c:numRef>
          </c:val>
          <c:extLst>
            <c:ext xmlns:c16="http://schemas.microsoft.com/office/drawing/2014/chart" uri="{C3380CC4-5D6E-409C-BE32-E72D297353CC}">
              <c16:uniqueId val="{00000008-7064-454E-BB88-780236F6AE2F}"/>
            </c:ext>
          </c:extLst>
        </c:ser>
        <c:ser>
          <c:idx val="10"/>
          <c:order val="10"/>
          <c:tx>
            <c:strRef>
              <c:f>Tabelle1!#REF!</c:f>
              <c:strCache>
                <c:ptCount val="1"/>
                <c:pt idx="0">
                  <c:v>#REF!</c:v>
                </c:pt>
              </c:strCache>
            </c:strRef>
          </c:tx>
          <c:spPr>
            <a:solidFill>
              <a:schemeClr val="accent5">
                <a:lumMod val="60000"/>
              </a:schemeClr>
            </a:solidFill>
            <a:ln w="25400">
              <a:noFill/>
            </a:ln>
            <a:effectLst/>
          </c:spPr>
          <c:cat>
            <c:numRef>
              <c:f>Tabelle1!$A$2:$A$29</c:f>
              <c:numCache>
                <c:formatCode>General</c:formatCode>
                <c:ptCount val="28"/>
                <c:pt idx="0">
                  <c:v>0</c:v>
                </c:pt>
                <c:pt idx="1">
                  <c:v>421.6133782</c:v>
                </c:pt>
                <c:pt idx="2">
                  <c:v>421.6133782</c:v>
                </c:pt>
                <c:pt idx="3">
                  <c:v>1000</c:v>
                </c:pt>
              </c:numCache>
            </c:numRef>
          </c:cat>
          <c:val>
            <c:numRef>
              <c:f>Tabelle1!#REF!</c:f>
              <c:numCache>
                <c:formatCode>General</c:formatCode>
                <c:ptCount val="1"/>
                <c:pt idx="0">
                  <c:v>1</c:v>
                </c:pt>
              </c:numCache>
            </c:numRef>
          </c:val>
          <c:extLst>
            <c:ext xmlns:c16="http://schemas.microsoft.com/office/drawing/2014/chart" uri="{C3380CC4-5D6E-409C-BE32-E72D297353CC}">
              <c16:uniqueId val="{00000009-7064-454E-BB88-780236F6AE2F}"/>
            </c:ext>
          </c:extLst>
        </c:ser>
        <c:dLbls>
          <c:showLegendKey val="0"/>
          <c:showVal val="0"/>
          <c:showCatName val="0"/>
          <c:showSerName val="0"/>
          <c:showPercent val="0"/>
          <c:showBubbleSize val="0"/>
        </c:dLbls>
        <c:axId val="1204956336"/>
        <c:axId val="1204962576"/>
      </c:areaChart>
      <c:scatterChart>
        <c:scatterStyle val="lineMarker"/>
        <c:varyColors val="0"/>
        <c:ser>
          <c:idx val="2"/>
          <c:order val="0"/>
          <c:tx>
            <c:strRef>
              <c:f>Tabelle1!$D$1</c:f>
              <c:strCache>
                <c:ptCount val="1"/>
                <c:pt idx="0">
                  <c:v>Impact</c:v>
                </c:pt>
              </c:strCache>
            </c:strRef>
          </c:tx>
          <c:spPr>
            <a:ln w="25400" cap="rnd">
              <a:solidFill>
                <a:schemeClr val="bg1">
                  <a:lumMod val="65000"/>
                  <a:alpha val="30000"/>
                </a:schemeClr>
              </a:solidFill>
              <a:round/>
            </a:ln>
            <a:effectLst/>
          </c:spPr>
          <c:marker>
            <c:symbol val="square"/>
            <c:size val="18"/>
            <c:spPr>
              <a:noFill/>
              <a:ln w="9525">
                <a:noFill/>
              </a:ln>
              <a:effectLst/>
            </c:spPr>
          </c:marker>
          <c:dPt>
            <c:idx val="1"/>
            <c:marker>
              <c:symbol val="square"/>
              <c:size val="18"/>
              <c:spPr>
                <a:noFill/>
                <a:ln w="9525">
                  <a:noFill/>
                </a:ln>
                <a:effectLst/>
              </c:spPr>
            </c:marker>
            <c:bubble3D val="0"/>
            <c:spPr>
              <a:ln w="12700" cap="rnd">
                <a:solidFill>
                  <a:schemeClr val="bg1">
                    <a:lumMod val="65000"/>
                    <a:alpha val="30000"/>
                  </a:schemeClr>
                </a:solidFill>
                <a:round/>
              </a:ln>
              <a:effectLst/>
            </c:spPr>
            <c:extLst>
              <c:ext xmlns:c16="http://schemas.microsoft.com/office/drawing/2014/chart" uri="{C3380CC4-5D6E-409C-BE32-E72D297353CC}">
                <c16:uniqueId val="{0000000B-7064-454E-BB88-780236F6AE2F}"/>
              </c:ext>
            </c:extLst>
          </c:dPt>
          <c:dPt>
            <c:idx val="2"/>
            <c:marker>
              <c:symbol val="square"/>
              <c:size val="18"/>
              <c:spPr>
                <a:noFill/>
                <a:ln w="9525">
                  <a:noFill/>
                </a:ln>
                <a:effectLst/>
              </c:spPr>
            </c:marker>
            <c:bubble3D val="0"/>
            <c:spPr>
              <a:ln w="25400" cap="rnd">
                <a:noFill/>
                <a:round/>
              </a:ln>
              <a:effectLst/>
            </c:spPr>
            <c:extLst>
              <c:ext xmlns:c16="http://schemas.microsoft.com/office/drawing/2014/chart" uri="{C3380CC4-5D6E-409C-BE32-E72D297353CC}">
                <c16:uniqueId val="{0000000D-7064-454E-BB88-780236F6AE2F}"/>
              </c:ext>
            </c:extLst>
          </c:dPt>
          <c:dPt>
            <c:idx val="3"/>
            <c:marker>
              <c:symbol val="square"/>
              <c:size val="18"/>
              <c:spPr>
                <a:noFill/>
                <a:ln w="9525">
                  <a:noFill/>
                </a:ln>
                <a:effectLst/>
              </c:spPr>
            </c:marker>
            <c:bubble3D val="0"/>
            <c:spPr>
              <a:ln w="12700" cap="rnd">
                <a:solidFill>
                  <a:schemeClr val="bg1">
                    <a:lumMod val="65000"/>
                    <a:alpha val="30000"/>
                  </a:schemeClr>
                </a:solidFill>
                <a:round/>
              </a:ln>
              <a:effectLst/>
            </c:spPr>
            <c:extLst>
              <c:ext xmlns:c16="http://schemas.microsoft.com/office/drawing/2014/chart" uri="{C3380CC4-5D6E-409C-BE32-E72D297353CC}">
                <c16:uniqueId val="{0000000F-7064-454E-BB88-780236F6AE2F}"/>
              </c:ext>
            </c:extLst>
          </c:dPt>
          <c:dPt>
            <c:idx val="4"/>
            <c:marker>
              <c:symbol val="square"/>
              <c:size val="18"/>
              <c:spPr>
                <a:noFill/>
                <a:ln w="9525">
                  <a:noFill/>
                </a:ln>
                <a:effectLst/>
              </c:spPr>
            </c:marker>
            <c:bubble3D val="0"/>
            <c:spPr>
              <a:ln w="25400" cap="rnd">
                <a:noFill/>
                <a:round/>
              </a:ln>
              <a:effectLst/>
            </c:spPr>
            <c:extLst>
              <c:ext xmlns:c16="http://schemas.microsoft.com/office/drawing/2014/chart" uri="{C3380CC4-5D6E-409C-BE32-E72D297353CC}">
                <c16:uniqueId val="{00000011-7064-454E-BB88-780236F6AE2F}"/>
              </c:ext>
            </c:extLst>
          </c:dPt>
          <c:dPt>
            <c:idx val="5"/>
            <c:marker>
              <c:symbol val="square"/>
              <c:size val="18"/>
              <c:spPr>
                <a:noFill/>
                <a:ln w="9525">
                  <a:noFill/>
                </a:ln>
                <a:effectLst/>
              </c:spPr>
            </c:marker>
            <c:bubble3D val="0"/>
            <c:spPr>
              <a:ln w="12700" cap="rnd">
                <a:solidFill>
                  <a:schemeClr val="bg1">
                    <a:lumMod val="65000"/>
                    <a:alpha val="30000"/>
                  </a:schemeClr>
                </a:solidFill>
                <a:round/>
              </a:ln>
              <a:effectLst/>
            </c:spPr>
            <c:extLst>
              <c:ext xmlns:c16="http://schemas.microsoft.com/office/drawing/2014/chart" uri="{C3380CC4-5D6E-409C-BE32-E72D297353CC}">
                <c16:uniqueId val="{00000013-7064-454E-BB88-780236F6AE2F}"/>
              </c:ext>
            </c:extLst>
          </c:dPt>
          <c:dPt>
            <c:idx val="6"/>
            <c:marker>
              <c:symbol val="square"/>
              <c:size val="18"/>
              <c:spPr>
                <a:noFill/>
                <a:ln w="9525">
                  <a:noFill/>
                </a:ln>
                <a:effectLst/>
              </c:spPr>
            </c:marker>
            <c:bubble3D val="0"/>
            <c:spPr>
              <a:ln w="25400" cap="rnd">
                <a:noFill/>
                <a:round/>
              </a:ln>
              <a:effectLst/>
            </c:spPr>
            <c:extLst>
              <c:ext xmlns:c16="http://schemas.microsoft.com/office/drawing/2014/chart" uri="{C3380CC4-5D6E-409C-BE32-E72D297353CC}">
                <c16:uniqueId val="{00000015-7064-454E-BB88-780236F6AE2F}"/>
              </c:ext>
            </c:extLst>
          </c:dPt>
          <c:dPt>
            <c:idx val="7"/>
            <c:marker>
              <c:symbol val="square"/>
              <c:size val="18"/>
              <c:spPr>
                <a:noFill/>
                <a:ln w="9525">
                  <a:noFill/>
                </a:ln>
                <a:effectLst/>
              </c:spPr>
            </c:marker>
            <c:bubble3D val="0"/>
            <c:spPr>
              <a:ln w="12700" cap="rnd">
                <a:solidFill>
                  <a:schemeClr val="bg1">
                    <a:lumMod val="65000"/>
                    <a:alpha val="30000"/>
                  </a:schemeClr>
                </a:solidFill>
                <a:round/>
              </a:ln>
              <a:effectLst/>
            </c:spPr>
            <c:extLst>
              <c:ext xmlns:c16="http://schemas.microsoft.com/office/drawing/2014/chart" uri="{C3380CC4-5D6E-409C-BE32-E72D297353CC}">
                <c16:uniqueId val="{00000017-7064-454E-BB88-780236F6AE2F}"/>
              </c:ext>
            </c:extLst>
          </c:dPt>
          <c:dPt>
            <c:idx val="8"/>
            <c:marker>
              <c:symbol val="square"/>
              <c:size val="18"/>
              <c:spPr>
                <a:noFill/>
                <a:ln w="9525">
                  <a:noFill/>
                </a:ln>
                <a:effectLst/>
              </c:spPr>
            </c:marker>
            <c:bubble3D val="0"/>
            <c:spPr>
              <a:ln w="25400" cap="rnd">
                <a:noFill/>
                <a:round/>
              </a:ln>
              <a:effectLst/>
            </c:spPr>
            <c:extLst>
              <c:ext xmlns:c16="http://schemas.microsoft.com/office/drawing/2014/chart" uri="{C3380CC4-5D6E-409C-BE32-E72D297353CC}">
                <c16:uniqueId val="{00000019-7064-454E-BB88-780236F6AE2F}"/>
              </c:ext>
            </c:extLst>
          </c:dPt>
          <c:dPt>
            <c:idx val="9"/>
            <c:marker>
              <c:symbol val="square"/>
              <c:size val="18"/>
              <c:spPr>
                <a:noFill/>
                <a:ln w="9525">
                  <a:noFill/>
                </a:ln>
                <a:effectLst/>
              </c:spPr>
            </c:marker>
            <c:bubble3D val="0"/>
            <c:spPr>
              <a:ln w="12700" cap="rnd">
                <a:solidFill>
                  <a:schemeClr val="bg1">
                    <a:lumMod val="65000"/>
                    <a:alpha val="30000"/>
                  </a:schemeClr>
                </a:solidFill>
                <a:round/>
              </a:ln>
              <a:effectLst/>
            </c:spPr>
            <c:extLst>
              <c:ext xmlns:c16="http://schemas.microsoft.com/office/drawing/2014/chart" uri="{C3380CC4-5D6E-409C-BE32-E72D297353CC}">
                <c16:uniqueId val="{0000001B-7064-454E-BB88-780236F6AE2F}"/>
              </c:ext>
            </c:extLst>
          </c:dPt>
          <c:dPt>
            <c:idx val="10"/>
            <c:marker>
              <c:symbol val="square"/>
              <c:size val="18"/>
              <c:spPr>
                <a:noFill/>
                <a:ln w="9525">
                  <a:noFill/>
                </a:ln>
                <a:effectLst/>
              </c:spPr>
            </c:marker>
            <c:bubble3D val="0"/>
            <c:spPr>
              <a:ln w="25400" cap="rnd">
                <a:noFill/>
                <a:round/>
              </a:ln>
              <a:effectLst/>
            </c:spPr>
            <c:extLst>
              <c:ext xmlns:c16="http://schemas.microsoft.com/office/drawing/2014/chart" uri="{C3380CC4-5D6E-409C-BE32-E72D297353CC}">
                <c16:uniqueId val="{0000001D-7064-454E-BB88-780236F6AE2F}"/>
              </c:ext>
            </c:extLst>
          </c:dPt>
          <c:dPt>
            <c:idx val="11"/>
            <c:marker>
              <c:symbol val="square"/>
              <c:size val="18"/>
              <c:spPr>
                <a:noFill/>
                <a:ln w="9525">
                  <a:noFill/>
                </a:ln>
                <a:effectLst/>
              </c:spPr>
            </c:marker>
            <c:bubble3D val="0"/>
            <c:spPr>
              <a:ln w="12700" cap="rnd">
                <a:solidFill>
                  <a:schemeClr val="bg1">
                    <a:lumMod val="65000"/>
                    <a:alpha val="30000"/>
                  </a:schemeClr>
                </a:solidFill>
                <a:round/>
              </a:ln>
              <a:effectLst/>
            </c:spPr>
            <c:extLst>
              <c:ext xmlns:c16="http://schemas.microsoft.com/office/drawing/2014/chart" uri="{C3380CC4-5D6E-409C-BE32-E72D297353CC}">
                <c16:uniqueId val="{0000001F-7064-454E-BB88-780236F6AE2F}"/>
              </c:ext>
            </c:extLst>
          </c:dPt>
          <c:dPt>
            <c:idx val="12"/>
            <c:marker>
              <c:symbol val="square"/>
              <c:size val="18"/>
              <c:spPr>
                <a:noFill/>
                <a:ln w="9525">
                  <a:noFill/>
                </a:ln>
                <a:effectLst/>
              </c:spPr>
            </c:marker>
            <c:bubble3D val="0"/>
            <c:spPr>
              <a:ln w="25400" cap="rnd">
                <a:noFill/>
                <a:round/>
              </a:ln>
              <a:effectLst/>
            </c:spPr>
            <c:extLst>
              <c:ext xmlns:c16="http://schemas.microsoft.com/office/drawing/2014/chart" uri="{C3380CC4-5D6E-409C-BE32-E72D297353CC}">
                <c16:uniqueId val="{00000021-7064-454E-BB88-780236F6AE2F}"/>
              </c:ext>
            </c:extLst>
          </c:dPt>
          <c:dPt>
            <c:idx val="13"/>
            <c:marker>
              <c:symbol val="square"/>
              <c:size val="18"/>
              <c:spPr>
                <a:noFill/>
                <a:ln w="9525">
                  <a:noFill/>
                </a:ln>
                <a:effectLst/>
              </c:spPr>
            </c:marker>
            <c:bubble3D val="0"/>
            <c:spPr>
              <a:ln w="12700" cap="rnd">
                <a:solidFill>
                  <a:schemeClr val="bg1">
                    <a:lumMod val="65000"/>
                    <a:alpha val="30000"/>
                  </a:schemeClr>
                </a:solidFill>
                <a:round/>
              </a:ln>
              <a:effectLst/>
            </c:spPr>
            <c:extLst>
              <c:ext xmlns:c16="http://schemas.microsoft.com/office/drawing/2014/chart" uri="{C3380CC4-5D6E-409C-BE32-E72D297353CC}">
                <c16:uniqueId val="{00000023-7064-454E-BB88-780236F6AE2F}"/>
              </c:ext>
            </c:extLst>
          </c:dPt>
          <c:dPt>
            <c:idx val="14"/>
            <c:marker>
              <c:symbol val="square"/>
              <c:size val="18"/>
              <c:spPr>
                <a:noFill/>
                <a:ln w="9525">
                  <a:noFill/>
                </a:ln>
                <a:effectLst/>
              </c:spPr>
            </c:marker>
            <c:bubble3D val="0"/>
            <c:spPr>
              <a:ln w="25400" cap="rnd">
                <a:noFill/>
                <a:round/>
              </a:ln>
              <a:effectLst/>
            </c:spPr>
            <c:extLst>
              <c:ext xmlns:c16="http://schemas.microsoft.com/office/drawing/2014/chart" uri="{C3380CC4-5D6E-409C-BE32-E72D297353CC}">
                <c16:uniqueId val="{00000025-7064-454E-BB88-780236F6AE2F}"/>
              </c:ext>
            </c:extLst>
          </c:dPt>
          <c:dPt>
            <c:idx val="15"/>
            <c:marker>
              <c:symbol val="square"/>
              <c:size val="18"/>
              <c:spPr>
                <a:noFill/>
                <a:ln w="9525">
                  <a:noFill/>
                </a:ln>
                <a:effectLst/>
              </c:spPr>
            </c:marker>
            <c:bubble3D val="0"/>
            <c:spPr>
              <a:ln w="12700" cap="rnd">
                <a:solidFill>
                  <a:schemeClr val="bg1">
                    <a:lumMod val="65000"/>
                    <a:alpha val="30000"/>
                  </a:schemeClr>
                </a:solidFill>
                <a:round/>
              </a:ln>
              <a:effectLst/>
            </c:spPr>
            <c:extLst>
              <c:ext xmlns:c16="http://schemas.microsoft.com/office/drawing/2014/chart" uri="{C3380CC4-5D6E-409C-BE32-E72D297353CC}">
                <c16:uniqueId val="{00000027-7064-454E-BB88-780236F6AE2F}"/>
              </c:ext>
            </c:extLst>
          </c:dPt>
          <c:dPt>
            <c:idx val="16"/>
            <c:marker>
              <c:symbol val="square"/>
              <c:size val="18"/>
              <c:spPr>
                <a:noFill/>
                <a:ln w="9525">
                  <a:noFill/>
                </a:ln>
                <a:effectLst/>
              </c:spPr>
            </c:marker>
            <c:bubble3D val="0"/>
            <c:spPr>
              <a:ln w="25400" cap="rnd">
                <a:noFill/>
                <a:round/>
              </a:ln>
              <a:effectLst/>
            </c:spPr>
            <c:extLst>
              <c:ext xmlns:c16="http://schemas.microsoft.com/office/drawing/2014/chart" uri="{C3380CC4-5D6E-409C-BE32-E72D297353CC}">
                <c16:uniqueId val="{00000029-7064-454E-BB88-780236F6AE2F}"/>
              </c:ext>
            </c:extLst>
          </c:dPt>
          <c:dPt>
            <c:idx val="17"/>
            <c:marker>
              <c:symbol val="square"/>
              <c:size val="18"/>
              <c:spPr>
                <a:noFill/>
                <a:ln w="9525">
                  <a:noFill/>
                </a:ln>
                <a:effectLst/>
              </c:spPr>
            </c:marker>
            <c:bubble3D val="0"/>
            <c:spPr>
              <a:ln w="12700" cap="rnd">
                <a:solidFill>
                  <a:schemeClr val="bg1">
                    <a:lumMod val="65000"/>
                    <a:alpha val="30000"/>
                  </a:schemeClr>
                </a:solidFill>
                <a:round/>
              </a:ln>
              <a:effectLst/>
            </c:spPr>
            <c:extLst>
              <c:ext xmlns:c16="http://schemas.microsoft.com/office/drawing/2014/chart" uri="{C3380CC4-5D6E-409C-BE32-E72D297353CC}">
                <c16:uniqueId val="{0000002B-7064-454E-BB88-780236F6AE2F}"/>
              </c:ext>
            </c:extLst>
          </c:dPt>
          <c:dPt>
            <c:idx val="18"/>
            <c:marker>
              <c:symbol val="square"/>
              <c:size val="18"/>
              <c:spPr>
                <a:noFill/>
                <a:ln w="9525">
                  <a:noFill/>
                </a:ln>
                <a:effectLst/>
              </c:spPr>
            </c:marker>
            <c:bubble3D val="0"/>
            <c:spPr>
              <a:ln w="25400" cap="rnd">
                <a:noFill/>
                <a:round/>
              </a:ln>
              <a:effectLst/>
            </c:spPr>
            <c:extLst>
              <c:ext xmlns:c16="http://schemas.microsoft.com/office/drawing/2014/chart" uri="{C3380CC4-5D6E-409C-BE32-E72D297353CC}">
                <c16:uniqueId val="{0000002D-7064-454E-BB88-780236F6AE2F}"/>
              </c:ext>
            </c:extLst>
          </c:dPt>
          <c:dPt>
            <c:idx val="19"/>
            <c:marker>
              <c:symbol val="square"/>
              <c:size val="18"/>
              <c:spPr>
                <a:noFill/>
                <a:ln w="9525">
                  <a:noFill/>
                </a:ln>
                <a:effectLst/>
              </c:spPr>
            </c:marker>
            <c:bubble3D val="0"/>
            <c:spPr>
              <a:ln w="12700" cap="rnd">
                <a:solidFill>
                  <a:schemeClr val="bg1">
                    <a:lumMod val="65000"/>
                    <a:alpha val="30000"/>
                  </a:schemeClr>
                </a:solidFill>
                <a:round/>
              </a:ln>
              <a:effectLst/>
            </c:spPr>
            <c:extLst>
              <c:ext xmlns:c16="http://schemas.microsoft.com/office/drawing/2014/chart" uri="{C3380CC4-5D6E-409C-BE32-E72D297353CC}">
                <c16:uniqueId val="{0000002F-7064-454E-BB88-780236F6AE2F}"/>
              </c:ext>
            </c:extLst>
          </c:dPt>
          <c:dPt>
            <c:idx val="20"/>
            <c:marker>
              <c:symbol val="square"/>
              <c:size val="18"/>
              <c:spPr>
                <a:noFill/>
                <a:ln w="9525">
                  <a:noFill/>
                </a:ln>
                <a:effectLst/>
              </c:spPr>
            </c:marker>
            <c:bubble3D val="0"/>
            <c:spPr>
              <a:ln w="25400" cap="rnd">
                <a:noFill/>
                <a:round/>
              </a:ln>
              <a:effectLst/>
            </c:spPr>
            <c:extLst>
              <c:ext xmlns:c16="http://schemas.microsoft.com/office/drawing/2014/chart" uri="{C3380CC4-5D6E-409C-BE32-E72D297353CC}">
                <c16:uniqueId val="{00000031-7064-454E-BB88-780236F6AE2F}"/>
              </c:ext>
            </c:extLst>
          </c:dPt>
          <c:dPt>
            <c:idx val="21"/>
            <c:marker>
              <c:symbol val="square"/>
              <c:size val="18"/>
              <c:spPr>
                <a:noFill/>
                <a:ln w="9525">
                  <a:noFill/>
                </a:ln>
                <a:effectLst/>
              </c:spPr>
            </c:marker>
            <c:bubble3D val="0"/>
            <c:spPr>
              <a:ln w="12700" cap="rnd">
                <a:solidFill>
                  <a:schemeClr val="bg1">
                    <a:lumMod val="65000"/>
                    <a:alpha val="30000"/>
                  </a:schemeClr>
                </a:solidFill>
                <a:round/>
              </a:ln>
              <a:effectLst/>
            </c:spPr>
            <c:extLst>
              <c:ext xmlns:c16="http://schemas.microsoft.com/office/drawing/2014/chart" uri="{C3380CC4-5D6E-409C-BE32-E72D297353CC}">
                <c16:uniqueId val="{00000033-7064-454E-BB88-780236F6AE2F}"/>
              </c:ext>
            </c:extLst>
          </c:dPt>
          <c:dPt>
            <c:idx val="22"/>
            <c:marker>
              <c:symbol val="square"/>
              <c:size val="18"/>
              <c:spPr>
                <a:noFill/>
                <a:ln w="9525">
                  <a:noFill/>
                </a:ln>
                <a:effectLst/>
              </c:spPr>
            </c:marker>
            <c:bubble3D val="0"/>
            <c:spPr>
              <a:ln w="25400" cap="rnd">
                <a:noFill/>
                <a:round/>
              </a:ln>
              <a:effectLst/>
            </c:spPr>
            <c:extLst>
              <c:ext xmlns:c16="http://schemas.microsoft.com/office/drawing/2014/chart" uri="{C3380CC4-5D6E-409C-BE32-E72D297353CC}">
                <c16:uniqueId val="{00000035-7064-454E-BB88-780236F6AE2F}"/>
              </c:ext>
            </c:extLst>
          </c:dPt>
          <c:dPt>
            <c:idx val="23"/>
            <c:marker>
              <c:symbol val="square"/>
              <c:size val="18"/>
              <c:spPr>
                <a:noFill/>
                <a:ln w="9525">
                  <a:noFill/>
                </a:ln>
                <a:effectLst/>
              </c:spPr>
            </c:marker>
            <c:bubble3D val="0"/>
            <c:spPr>
              <a:ln w="12700" cap="rnd">
                <a:solidFill>
                  <a:schemeClr val="bg1">
                    <a:lumMod val="65000"/>
                    <a:alpha val="30000"/>
                  </a:schemeClr>
                </a:solidFill>
                <a:round/>
              </a:ln>
              <a:effectLst/>
            </c:spPr>
            <c:extLst>
              <c:ext xmlns:c16="http://schemas.microsoft.com/office/drawing/2014/chart" uri="{C3380CC4-5D6E-409C-BE32-E72D297353CC}">
                <c16:uniqueId val="{00000037-7064-454E-BB88-780236F6AE2F}"/>
              </c:ext>
            </c:extLst>
          </c:dPt>
          <c:dPt>
            <c:idx val="24"/>
            <c:marker>
              <c:symbol val="square"/>
              <c:size val="18"/>
              <c:spPr>
                <a:noFill/>
                <a:ln w="9525">
                  <a:noFill/>
                </a:ln>
                <a:effectLst/>
              </c:spPr>
            </c:marker>
            <c:bubble3D val="0"/>
            <c:spPr>
              <a:ln w="25400" cap="rnd">
                <a:noFill/>
                <a:round/>
              </a:ln>
              <a:effectLst/>
            </c:spPr>
            <c:extLst>
              <c:ext xmlns:c16="http://schemas.microsoft.com/office/drawing/2014/chart" uri="{C3380CC4-5D6E-409C-BE32-E72D297353CC}">
                <c16:uniqueId val="{00000039-7064-454E-BB88-780236F6AE2F}"/>
              </c:ext>
            </c:extLst>
          </c:dPt>
          <c:dLbls>
            <c:dLbl>
              <c:idx val="0"/>
              <c:tx>
                <c:rich>
                  <a:bodyPr rot="0" spcFirstLastPara="1" vertOverflow="ellipsis" vert="horz" wrap="square" lIns="38100" tIns="19050" rIns="38100" bIns="19050" anchor="ctr" anchorCtr="1">
                    <a:spAutoFit/>
                  </a:bodyPr>
                  <a:lstStyle/>
                  <a:p>
                    <a:pPr>
                      <a:defRPr sz="600" b="1" i="0" u="none" strike="noStrike" kern="1200" baseline="0">
                        <a:solidFill>
                          <a:schemeClr val="bg1">
                            <a:lumMod val="65000"/>
                          </a:schemeClr>
                        </a:solidFill>
                        <a:latin typeface="Arial" panose="020B0604020202020204" pitchFamily="34" charset="0"/>
                        <a:ea typeface="+mn-ea"/>
                        <a:cs typeface="Arial" panose="020B0604020202020204" pitchFamily="34" charset="0"/>
                      </a:defRPr>
                    </a:pPr>
                    <a:fld id="{7AB46BC4-7DD6-4F26-85B9-CF9E7C53EF6D}" type="CELLRANGE">
                      <a:rPr lang="en-US" sz="600">
                        <a:solidFill>
                          <a:schemeClr val="bg1">
                            <a:lumMod val="65000"/>
                          </a:schemeClr>
                        </a:solidFill>
                      </a:rPr>
                      <a:pPr>
                        <a:defRPr sz="600" b="1">
                          <a:solidFill>
                            <a:schemeClr val="bg1">
                              <a:lumMod val="65000"/>
                            </a:schemeClr>
                          </a:solidFill>
                          <a:latin typeface="Arial" panose="020B0604020202020204" pitchFamily="34" charset="0"/>
                          <a:cs typeface="Arial" panose="020B0604020202020204" pitchFamily="34" charset="0"/>
                        </a:defRPr>
                      </a:pPr>
                      <a:t>[CELLRANGE]</a:t>
                    </a:fld>
                    <a:endParaRPr lang="en-US"/>
                  </a:p>
                </c:rich>
              </c:tx>
              <c:numFmt formatCode="General" sourceLinked="0"/>
              <c:spPr>
                <a:noFill/>
                <a:ln w="3175">
                  <a:noFill/>
                </a:ln>
                <a:effectLst/>
              </c:spPr>
              <c:txPr>
                <a:bodyPr rot="0" spcFirstLastPara="1" vertOverflow="ellipsis" vert="horz" wrap="square" lIns="38100" tIns="19050" rIns="38100" bIns="19050" anchor="ctr" anchorCtr="1">
                  <a:spAutoFit/>
                </a:bodyPr>
                <a:lstStyle/>
                <a:p>
                  <a:pPr>
                    <a:defRPr sz="600" b="1" i="0" u="none" strike="noStrike" kern="1200" baseline="0">
                      <a:solidFill>
                        <a:schemeClr val="bg1">
                          <a:lumMod val="65000"/>
                        </a:schemeClr>
                      </a:solidFill>
                      <a:latin typeface="Arial" panose="020B0604020202020204" pitchFamily="34" charset="0"/>
                      <a:ea typeface="+mn-ea"/>
                      <a:cs typeface="Arial" panose="020B0604020202020204" pitchFamily="34" charset="0"/>
                    </a:defRPr>
                  </a:pPr>
                  <a:endParaRPr lang="de-DE"/>
                </a:p>
              </c:txPr>
              <c:dLblPos val="ctr"/>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3A-7064-454E-BB88-780236F6AE2F}"/>
                </c:ext>
              </c:extLst>
            </c:dLbl>
            <c:dLbl>
              <c:idx val="1"/>
              <c:tx>
                <c:rich>
                  <a:bodyPr/>
                  <a:lstStyle/>
                  <a:p>
                    <a:fld id="{05A1249E-1414-491A-8AF1-CF65F0E65414}" type="CELLRANGE">
                      <a:rPr lang="en-US"/>
                      <a:pPr/>
                      <a:t>[CELLRANGE]</a:t>
                    </a:fld>
                    <a:endParaRPr lang="en-US"/>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B-7064-454E-BB88-780236F6AE2F}"/>
                </c:ext>
              </c:extLst>
            </c:dLbl>
            <c:dLbl>
              <c:idx val="2"/>
              <c:tx>
                <c:rich>
                  <a:bodyPr rot="0" spcFirstLastPara="1" vertOverflow="ellipsis" vert="horz" wrap="square" lIns="38100" tIns="19050" rIns="38100" bIns="19050" anchor="ctr" anchorCtr="1">
                    <a:spAutoFit/>
                  </a:bodyPr>
                  <a:lstStyle/>
                  <a:p>
                    <a:pPr>
                      <a:defRPr sz="600" b="1" i="0" u="none" strike="noStrike" kern="1200" baseline="0">
                        <a:solidFill>
                          <a:schemeClr val="bg1">
                            <a:lumMod val="65000"/>
                          </a:schemeClr>
                        </a:solidFill>
                        <a:latin typeface="Arial" panose="020B0604020202020204" pitchFamily="34" charset="0"/>
                        <a:ea typeface="+mn-ea"/>
                        <a:cs typeface="Arial" panose="020B0604020202020204" pitchFamily="34" charset="0"/>
                      </a:defRPr>
                    </a:pPr>
                    <a:fld id="{24AF5C32-881C-4F14-93EA-42FD45520744}" type="CELLRANGE">
                      <a:rPr lang="en-US"/>
                      <a:pPr>
                        <a:defRPr sz="600" b="1">
                          <a:solidFill>
                            <a:schemeClr val="bg1">
                              <a:lumMod val="65000"/>
                            </a:schemeClr>
                          </a:solidFill>
                          <a:latin typeface="Arial" panose="020B0604020202020204" pitchFamily="34" charset="0"/>
                          <a:cs typeface="Arial" panose="020B0604020202020204" pitchFamily="34" charset="0"/>
                        </a:defRPr>
                      </a:pPr>
                      <a:t>[CELLRANGE]</a:t>
                    </a:fld>
                    <a:endParaRPr lang="en-US"/>
                  </a:p>
                </c:rich>
              </c:tx>
              <c:numFmt formatCode="General" sourceLinked="0"/>
              <c:spPr>
                <a:noFill/>
                <a:ln w="3175">
                  <a:noFill/>
                </a:ln>
                <a:effectLst/>
              </c:spPr>
              <c:txPr>
                <a:bodyPr rot="0" spcFirstLastPara="1" vertOverflow="ellipsis" vert="horz" wrap="square" lIns="38100" tIns="19050" rIns="38100" bIns="19050" anchor="ctr" anchorCtr="1">
                  <a:spAutoFit/>
                </a:bodyPr>
                <a:lstStyle/>
                <a:p>
                  <a:pPr>
                    <a:defRPr sz="600" b="1" i="0" u="none" strike="noStrike" kern="1200" baseline="0">
                      <a:solidFill>
                        <a:schemeClr val="bg1">
                          <a:lumMod val="65000"/>
                        </a:schemeClr>
                      </a:solidFill>
                      <a:latin typeface="Arial" panose="020B0604020202020204" pitchFamily="34" charset="0"/>
                      <a:ea typeface="+mn-ea"/>
                      <a:cs typeface="Arial" panose="020B0604020202020204" pitchFamily="34" charset="0"/>
                    </a:defRPr>
                  </a:pPr>
                  <a:endParaRPr lang="de-DE"/>
                </a:p>
              </c:txPr>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D-7064-454E-BB88-780236F6AE2F}"/>
                </c:ext>
              </c:extLst>
            </c:dLbl>
            <c:dLbl>
              <c:idx val="3"/>
              <c:tx>
                <c:rich>
                  <a:bodyPr/>
                  <a:lstStyle/>
                  <a:p>
                    <a:fld id="{4EBFBB25-8139-4FB4-B98D-7A2DA0C666C1}" type="CELLRANGE">
                      <a:rPr lang="en-US"/>
                      <a:pPr/>
                      <a:t>[CELLRANGE]</a:t>
                    </a:fld>
                    <a:endParaRPr lang="en-US"/>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F-7064-454E-BB88-780236F6AE2F}"/>
                </c:ext>
              </c:extLst>
            </c:dLbl>
            <c:dLbl>
              <c:idx val="4"/>
              <c:tx>
                <c:rich>
                  <a:bodyPr rot="0" spcFirstLastPara="1" vertOverflow="ellipsis" vert="horz" wrap="square" lIns="38100" tIns="19050" rIns="38100" bIns="19050" anchor="ctr" anchorCtr="1">
                    <a:spAutoFit/>
                  </a:bodyPr>
                  <a:lstStyle/>
                  <a:p>
                    <a:pPr>
                      <a:defRPr sz="600" b="1" i="0" u="none" strike="noStrike" kern="1200" baseline="0">
                        <a:solidFill>
                          <a:schemeClr val="bg1">
                            <a:lumMod val="65000"/>
                          </a:schemeClr>
                        </a:solidFill>
                        <a:latin typeface="Arial" panose="020B0604020202020204" pitchFamily="34" charset="0"/>
                        <a:ea typeface="+mn-ea"/>
                        <a:cs typeface="Arial" panose="020B0604020202020204" pitchFamily="34" charset="0"/>
                      </a:defRPr>
                    </a:pPr>
                    <a:fld id="{0557D8C0-577C-4D90-934C-0D35E4716647}" type="CELLRANGE">
                      <a:rPr lang="en-US"/>
                      <a:pPr>
                        <a:defRPr sz="600" b="1">
                          <a:solidFill>
                            <a:schemeClr val="bg1">
                              <a:lumMod val="65000"/>
                            </a:schemeClr>
                          </a:solidFill>
                          <a:latin typeface="Arial" panose="020B0604020202020204" pitchFamily="34" charset="0"/>
                          <a:cs typeface="Arial" panose="020B0604020202020204" pitchFamily="34" charset="0"/>
                        </a:defRPr>
                      </a:pPr>
                      <a:t>[CELLRANGE]</a:t>
                    </a:fld>
                    <a:endParaRPr lang="en-US"/>
                  </a:p>
                </c:rich>
              </c:tx>
              <c:numFmt formatCode="General" sourceLinked="0"/>
              <c:spPr>
                <a:noFill/>
                <a:ln w="3175">
                  <a:noFill/>
                </a:ln>
                <a:effectLst/>
              </c:spPr>
              <c:txPr>
                <a:bodyPr rot="0" spcFirstLastPara="1" vertOverflow="ellipsis" vert="horz" wrap="square" lIns="38100" tIns="19050" rIns="38100" bIns="19050" anchor="ctr" anchorCtr="1">
                  <a:spAutoFit/>
                </a:bodyPr>
                <a:lstStyle/>
                <a:p>
                  <a:pPr>
                    <a:defRPr sz="600" b="1" i="0" u="none" strike="noStrike" kern="1200" baseline="0">
                      <a:solidFill>
                        <a:schemeClr val="bg1">
                          <a:lumMod val="65000"/>
                        </a:schemeClr>
                      </a:solidFill>
                      <a:latin typeface="Arial" panose="020B0604020202020204" pitchFamily="34" charset="0"/>
                      <a:ea typeface="+mn-ea"/>
                      <a:cs typeface="Arial" panose="020B0604020202020204" pitchFamily="34" charset="0"/>
                    </a:defRPr>
                  </a:pPr>
                  <a:endParaRPr lang="de-DE"/>
                </a:p>
              </c:txPr>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1-7064-454E-BB88-780236F6AE2F}"/>
                </c:ext>
              </c:extLst>
            </c:dLbl>
            <c:dLbl>
              <c:idx val="5"/>
              <c:tx>
                <c:rich>
                  <a:bodyPr/>
                  <a:lstStyle/>
                  <a:p>
                    <a:fld id="{86B3987B-CB39-4F2B-B629-879CF90B6B72}" type="CELLRANGE">
                      <a:rPr lang="en-US"/>
                      <a:pPr/>
                      <a:t>[CELLRANGE]</a:t>
                    </a:fld>
                    <a:endParaRPr lang="en-US"/>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3-7064-454E-BB88-780236F6AE2F}"/>
                </c:ext>
              </c:extLst>
            </c:dLbl>
            <c:dLbl>
              <c:idx val="6"/>
              <c:tx>
                <c:rich>
                  <a:bodyPr rot="0" spcFirstLastPara="1" vertOverflow="ellipsis" vert="horz" wrap="square" lIns="38100" tIns="19050" rIns="38100" bIns="19050" anchor="ctr" anchorCtr="1">
                    <a:spAutoFit/>
                  </a:bodyPr>
                  <a:lstStyle/>
                  <a:p>
                    <a:pPr>
                      <a:defRPr sz="600" b="1" i="0" u="none" strike="noStrike" kern="1200" baseline="0">
                        <a:solidFill>
                          <a:schemeClr val="bg1">
                            <a:lumMod val="65000"/>
                          </a:schemeClr>
                        </a:solidFill>
                        <a:latin typeface="Arial" panose="020B0604020202020204" pitchFamily="34" charset="0"/>
                        <a:ea typeface="+mn-ea"/>
                        <a:cs typeface="Arial" panose="020B0604020202020204" pitchFamily="34" charset="0"/>
                      </a:defRPr>
                    </a:pPr>
                    <a:fld id="{08FE7E64-FD71-47B4-811A-13B1F0B64B6C}" type="CELLRANGE">
                      <a:rPr lang="en-US"/>
                      <a:pPr>
                        <a:defRPr sz="600" b="1">
                          <a:solidFill>
                            <a:schemeClr val="bg1">
                              <a:lumMod val="65000"/>
                            </a:schemeClr>
                          </a:solidFill>
                          <a:latin typeface="Arial" panose="020B0604020202020204" pitchFamily="34" charset="0"/>
                          <a:cs typeface="Arial" panose="020B0604020202020204" pitchFamily="34" charset="0"/>
                        </a:defRPr>
                      </a:pPr>
                      <a:t>[CELLRANGE]</a:t>
                    </a:fld>
                    <a:endParaRPr lang="en-US"/>
                  </a:p>
                </c:rich>
              </c:tx>
              <c:numFmt formatCode="General" sourceLinked="0"/>
              <c:spPr>
                <a:noFill/>
                <a:ln w="3175">
                  <a:noFill/>
                </a:ln>
                <a:effectLst/>
              </c:spPr>
              <c:txPr>
                <a:bodyPr rot="0" spcFirstLastPara="1" vertOverflow="ellipsis" vert="horz" wrap="square" lIns="38100" tIns="19050" rIns="38100" bIns="19050" anchor="ctr" anchorCtr="1">
                  <a:spAutoFit/>
                </a:bodyPr>
                <a:lstStyle/>
                <a:p>
                  <a:pPr>
                    <a:defRPr sz="600" b="1" i="0" u="none" strike="noStrike" kern="1200" baseline="0">
                      <a:solidFill>
                        <a:schemeClr val="bg1">
                          <a:lumMod val="65000"/>
                        </a:schemeClr>
                      </a:solidFill>
                      <a:latin typeface="Arial" panose="020B0604020202020204" pitchFamily="34" charset="0"/>
                      <a:ea typeface="+mn-ea"/>
                      <a:cs typeface="Arial" panose="020B0604020202020204" pitchFamily="34" charset="0"/>
                    </a:defRPr>
                  </a:pPr>
                  <a:endParaRPr lang="de-DE"/>
                </a:p>
              </c:txPr>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5-7064-454E-BB88-780236F6AE2F}"/>
                </c:ext>
              </c:extLst>
            </c:dLbl>
            <c:dLbl>
              <c:idx val="7"/>
              <c:tx>
                <c:rich>
                  <a:bodyPr/>
                  <a:lstStyle/>
                  <a:p>
                    <a:fld id="{FEADB4D1-FFF9-4B9E-85C2-C10B60D4332A}" type="CELLRANGE">
                      <a:rPr lang="en-US"/>
                      <a:pPr/>
                      <a:t>[CELLRANGE]</a:t>
                    </a:fld>
                    <a:endParaRPr lang="en-US"/>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7-7064-454E-BB88-780236F6AE2F}"/>
                </c:ext>
              </c:extLst>
            </c:dLbl>
            <c:dLbl>
              <c:idx val="8"/>
              <c:tx>
                <c:rich>
                  <a:bodyPr rot="0" spcFirstLastPara="1" vertOverflow="ellipsis" vert="horz" wrap="square" lIns="38100" tIns="19050" rIns="38100" bIns="19050" anchor="ctr" anchorCtr="1">
                    <a:spAutoFit/>
                  </a:bodyPr>
                  <a:lstStyle/>
                  <a:p>
                    <a:pPr>
                      <a:defRPr sz="600" b="1" i="0" u="none" strike="noStrike" kern="1200" baseline="0">
                        <a:solidFill>
                          <a:schemeClr val="bg1">
                            <a:lumMod val="65000"/>
                          </a:schemeClr>
                        </a:solidFill>
                        <a:latin typeface="Arial" panose="020B0604020202020204" pitchFamily="34" charset="0"/>
                        <a:ea typeface="+mn-ea"/>
                        <a:cs typeface="Arial" panose="020B0604020202020204" pitchFamily="34" charset="0"/>
                      </a:defRPr>
                    </a:pPr>
                    <a:fld id="{A0168930-DC70-474A-AFE6-BC0367D08D80}" type="CELLRANGE">
                      <a:rPr lang="en-US"/>
                      <a:pPr>
                        <a:defRPr sz="600" b="1">
                          <a:solidFill>
                            <a:schemeClr val="bg1">
                              <a:lumMod val="65000"/>
                            </a:schemeClr>
                          </a:solidFill>
                          <a:latin typeface="Arial" panose="020B0604020202020204" pitchFamily="34" charset="0"/>
                          <a:cs typeface="Arial" panose="020B0604020202020204" pitchFamily="34" charset="0"/>
                        </a:defRPr>
                      </a:pPr>
                      <a:t>[CELLRANGE]</a:t>
                    </a:fld>
                    <a:endParaRPr lang="en-US"/>
                  </a:p>
                </c:rich>
              </c:tx>
              <c:numFmt formatCode="General" sourceLinked="0"/>
              <c:spPr>
                <a:noFill/>
                <a:ln w="3175">
                  <a:noFill/>
                </a:ln>
                <a:effectLst/>
              </c:spPr>
              <c:txPr>
                <a:bodyPr rot="0" spcFirstLastPara="1" vertOverflow="ellipsis" vert="horz" wrap="square" lIns="38100" tIns="19050" rIns="38100" bIns="19050" anchor="ctr" anchorCtr="1">
                  <a:spAutoFit/>
                </a:bodyPr>
                <a:lstStyle/>
                <a:p>
                  <a:pPr>
                    <a:defRPr sz="600" b="1" i="0" u="none" strike="noStrike" kern="1200" baseline="0">
                      <a:solidFill>
                        <a:schemeClr val="bg1">
                          <a:lumMod val="65000"/>
                        </a:schemeClr>
                      </a:solidFill>
                      <a:latin typeface="Arial" panose="020B0604020202020204" pitchFamily="34" charset="0"/>
                      <a:ea typeface="+mn-ea"/>
                      <a:cs typeface="Arial" panose="020B0604020202020204" pitchFamily="34" charset="0"/>
                    </a:defRPr>
                  </a:pPr>
                  <a:endParaRPr lang="de-DE"/>
                </a:p>
              </c:txPr>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9-7064-454E-BB88-780236F6AE2F}"/>
                </c:ext>
              </c:extLst>
            </c:dLbl>
            <c:dLbl>
              <c:idx val="9"/>
              <c:tx>
                <c:rich>
                  <a:bodyPr/>
                  <a:lstStyle/>
                  <a:p>
                    <a:fld id="{E3F4F390-9755-4E5E-B03A-2082288F42EA}" type="CELLRANGE">
                      <a:rPr lang="en-US"/>
                      <a:pPr/>
                      <a:t>[CELLRANGE]</a:t>
                    </a:fld>
                    <a:endParaRPr lang="en-US"/>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B-7064-454E-BB88-780236F6AE2F}"/>
                </c:ext>
              </c:extLst>
            </c:dLbl>
            <c:dLbl>
              <c:idx val="10"/>
              <c:tx>
                <c:rich>
                  <a:bodyPr rot="0" spcFirstLastPara="1" vertOverflow="ellipsis" vert="horz" wrap="square" lIns="38100" tIns="19050" rIns="38100" bIns="19050" anchor="ctr" anchorCtr="1">
                    <a:spAutoFit/>
                  </a:bodyPr>
                  <a:lstStyle/>
                  <a:p>
                    <a:pPr>
                      <a:defRPr sz="600" b="1" i="0" u="none" strike="noStrike" kern="1200" baseline="0">
                        <a:solidFill>
                          <a:schemeClr val="bg1">
                            <a:lumMod val="65000"/>
                          </a:schemeClr>
                        </a:solidFill>
                        <a:latin typeface="Arial" panose="020B0604020202020204" pitchFamily="34" charset="0"/>
                        <a:ea typeface="+mn-ea"/>
                        <a:cs typeface="Arial" panose="020B0604020202020204" pitchFamily="34" charset="0"/>
                      </a:defRPr>
                    </a:pPr>
                    <a:fld id="{0F4A0743-EA1A-4BD0-A4CB-F433D5409E50}" type="CELLRANGE">
                      <a:rPr lang="en-US"/>
                      <a:pPr>
                        <a:defRPr sz="600" b="1">
                          <a:solidFill>
                            <a:schemeClr val="bg1">
                              <a:lumMod val="65000"/>
                            </a:schemeClr>
                          </a:solidFill>
                          <a:latin typeface="Arial" panose="020B0604020202020204" pitchFamily="34" charset="0"/>
                          <a:cs typeface="Arial" panose="020B0604020202020204" pitchFamily="34" charset="0"/>
                        </a:defRPr>
                      </a:pPr>
                      <a:t>[CELLRANGE]</a:t>
                    </a:fld>
                    <a:endParaRPr lang="en-US"/>
                  </a:p>
                </c:rich>
              </c:tx>
              <c:numFmt formatCode="General" sourceLinked="0"/>
              <c:spPr>
                <a:noFill/>
                <a:ln w="3175">
                  <a:noFill/>
                </a:ln>
                <a:effectLst/>
              </c:spPr>
              <c:txPr>
                <a:bodyPr rot="0" spcFirstLastPara="1" vertOverflow="ellipsis" vert="horz" wrap="square" lIns="38100" tIns="19050" rIns="38100" bIns="19050" anchor="ctr" anchorCtr="1">
                  <a:spAutoFit/>
                </a:bodyPr>
                <a:lstStyle/>
                <a:p>
                  <a:pPr>
                    <a:defRPr sz="600" b="1" i="0" u="none" strike="noStrike" kern="1200" baseline="0">
                      <a:solidFill>
                        <a:schemeClr val="bg1">
                          <a:lumMod val="65000"/>
                        </a:schemeClr>
                      </a:solidFill>
                      <a:latin typeface="Arial" panose="020B0604020202020204" pitchFamily="34" charset="0"/>
                      <a:ea typeface="+mn-ea"/>
                      <a:cs typeface="Arial" panose="020B0604020202020204" pitchFamily="34" charset="0"/>
                    </a:defRPr>
                  </a:pPr>
                  <a:endParaRPr lang="de-DE"/>
                </a:p>
              </c:txPr>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D-7064-454E-BB88-780236F6AE2F}"/>
                </c:ext>
              </c:extLst>
            </c:dLbl>
            <c:dLbl>
              <c:idx val="11"/>
              <c:tx>
                <c:rich>
                  <a:bodyPr/>
                  <a:lstStyle/>
                  <a:p>
                    <a:fld id="{C4067F38-2898-400E-927E-6A86451F9330}" type="CELLRANGE">
                      <a:rPr lang="en-US"/>
                      <a:pPr/>
                      <a:t>[CELLRANGE]</a:t>
                    </a:fld>
                    <a:endParaRPr lang="en-US"/>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F-7064-454E-BB88-780236F6AE2F}"/>
                </c:ext>
              </c:extLst>
            </c:dLbl>
            <c:dLbl>
              <c:idx val="12"/>
              <c:tx>
                <c:rich>
                  <a:bodyPr rot="0" spcFirstLastPara="1" vertOverflow="ellipsis" vert="horz" wrap="square" lIns="38100" tIns="19050" rIns="38100" bIns="19050" anchor="ctr" anchorCtr="1">
                    <a:spAutoFit/>
                  </a:bodyPr>
                  <a:lstStyle/>
                  <a:p>
                    <a:pPr>
                      <a:defRPr sz="600" b="1" i="0" u="none" strike="noStrike" kern="1200" baseline="0">
                        <a:solidFill>
                          <a:schemeClr val="bg1">
                            <a:lumMod val="65000"/>
                          </a:schemeClr>
                        </a:solidFill>
                        <a:latin typeface="Arial" panose="020B0604020202020204" pitchFamily="34" charset="0"/>
                        <a:ea typeface="+mn-ea"/>
                        <a:cs typeface="Arial" panose="020B0604020202020204" pitchFamily="34" charset="0"/>
                      </a:defRPr>
                    </a:pPr>
                    <a:endParaRPr lang="en-US"/>
                  </a:p>
                </c:rich>
              </c:tx>
              <c:numFmt formatCode="General" sourceLinked="0"/>
              <c:spPr>
                <a:noFill/>
                <a:ln w="3175">
                  <a:noFill/>
                </a:ln>
                <a:effectLst/>
              </c:spPr>
              <c:txPr>
                <a:bodyPr rot="0" spcFirstLastPara="1" vertOverflow="ellipsis" vert="horz" wrap="square" lIns="38100" tIns="19050" rIns="38100" bIns="19050" anchor="ctr" anchorCtr="1">
                  <a:spAutoFit/>
                </a:bodyPr>
                <a:lstStyle/>
                <a:p>
                  <a:pPr>
                    <a:defRPr sz="600" b="1" i="0" u="none" strike="noStrike" kern="1200" baseline="0">
                      <a:solidFill>
                        <a:schemeClr val="bg1">
                          <a:lumMod val="65000"/>
                        </a:schemeClr>
                      </a:solidFill>
                      <a:latin typeface="Arial" panose="020B0604020202020204" pitchFamily="34" charset="0"/>
                      <a:ea typeface="+mn-ea"/>
                      <a:cs typeface="Arial" panose="020B0604020202020204" pitchFamily="34" charset="0"/>
                    </a:defRPr>
                  </a:pPr>
                  <a:endParaRPr lang="de-DE"/>
                </a:p>
              </c:txPr>
              <c:dLblPos val="ctr"/>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21-7064-454E-BB88-780236F6AE2F}"/>
                </c:ext>
              </c:extLst>
            </c:dLbl>
            <c:dLbl>
              <c:idx val="13"/>
              <c:tx>
                <c:rich>
                  <a:bodyPr/>
                  <a:lstStyle/>
                  <a:p>
                    <a:endParaRPr lang="en-US"/>
                  </a:p>
                </c:rich>
              </c:tx>
              <c:dLblPos val="ctr"/>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23-7064-454E-BB88-780236F6AE2F}"/>
                </c:ext>
              </c:extLst>
            </c:dLbl>
            <c:dLbl>
              <c:idx val="14"/>
              <c:tx>
                <c:rich>
                  <a:bodyPr rot="0" spcFirstLastPara="1" vertOverflow="ellipsis" vert="horz" wrap="square" lIns="38100" tIns="19050" rIns="38100" bIns="19050" anchor="ctr" anchorCtr="1">
                    <a:spAutoFit/>
                  </a:bodyPr>
                  <a:lstStyle/>
                  <a:p>
                    <a:pPr>
                      <a:defRPr sz="600" b="1" i="0" u="none" strike="noStrike" kern="1200" baseline="0">
                        <a:solidFill>
                          <a:schemeClr val="bg1">
                            <a:lumMod val="65000"/>
                          </a:schemeClr>
                        </a:solidFill>
                        <a:latin typeface="Arial" panose="020B0604020202020204" pitchFamily="34" charset="0"/>
                        <a:ea typeface="+mn-ea"/>
                        <a:cs typeface="Arial" panose="020B0604020202020204" pitchFamily="34" charset="0"/>
                      </a:defRPr>
                    </a:pPr>
                    <a:endParaRPr lang="en-US"/>
                  </a:p>
                </c:rich>
              </c:tx>
              <c:numFmt formatCode="General" sourceLinked="0"/>
              <c:spPr>
                <a:noFill/>
                <a:ln w="3175">
                  <a:noFill/>
                </a:ln>
                <a:effectLst/>
              </c:spPr>
              <c:txPr>
                <a:bodyPr rot="0" spcFirstLastPara="1" vertOverflow="ellipsis" vert="horz" wrap="square" lIns="38100" tIns="19050" rIns="38100" bIns="19050" anchor="ctr" anchorCtr="1">
                  <a:spAutoFit/>
                </a:bodyPr>
                <a:lstStyle/>
                <a:p>
                  <a:pPr>
                    <a:defRPr sz="600" b="1" i="0" u="none" strike="noStrike" kern="1200" baseline="0">
                      <a:solidFill>
                        <a:schemeClr val="bg1">
                          <a:lumMod val="65000"/>
                        </a:schemeClr>
                      </a:solidFill>
                      <a:latin typeface="Arial" panose="020B0604020202020204" pitchFamily="34" charset="0"/>
                      <a:ea typeface="+mn-ea"/>
                      <a:cs typeface="Arial" panose="020B0604020202020204" pitchFamily="34" charset="0"/>
                    </a:defRPr>
                  </a:pPr>
                  <a:endParaRPr lang="de-DE"/>
                </a:p>
              </c:txPr>
              <c:dLblPos val="ctr"/>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25-7064-454E-BB88-780236F6AE2F}"/>
                </c:ext>
              </c:extLst>
            </c:dLbl>
            <c:dLbl>
              <c:idx val="15"/>
              <c:tx>
                <c:rich>
                  <a:bodyPr/>
                  <a:lstStyle/>
                  <a:p>
                    <a:endParaRPr lang="en-US"/>
                  </a:p>
                </c:rich>
              </c:tx>
              <c:dLblPos val="ctr"/>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27-7064-454E-BB88-780236F6AE2F}"/>
                </c:ext>
              </c:extLst>
            </c:dLbl>
            <c:dLbl>
              <c:idx val="16"/>
              <c:tx>
                <c:rich>
                  <a:bodyPr rot="0" spcFirstLastPara="1" vertOverflow="ellipsis" vert="horz" wrap="square" lIns="38100" tIns="19050" rIns="38100" bIns="19050" anchor="ctr" anchorCtr="1">
                    <a:spAutoFit/>
                  </a:bodyPr>
                  <a:lstStyle/>
                  <a:p>
                    <a:pPr>
                      <a:defRPr sz="600" b="1" i="0" u="none" strike="noStrike" kern="1200" baseline="0">
                        <a:solidFill>
                          <a:schemeClr val="bg1">
                            <a:lumMod val="65000"/>
                          </a:schemeClr>
                        </a:solidFill>
                        <a:latin typeface="Arial" panose="020B0604020202020204" pitchFamily="34" charset="0"/>
                        <a:ea typeface="+mn-ea"/>
                        <a:cs typeface="Arial" panose="020B0604020202020204" pitchFamily="34" charset="0"/>
                      </a:defRPr>
                    </a:pPr>
                    <a:endParaRPr lang="en-US"/>
                  </a:p>
                </c:rich>
              </c:tx>
              <c:numFmt formatCode="General" sourceLinked="0"/>
              <c:spPr>
                <a:noFill/>
                <a:ln w="3175">
                  <a:noFill/>
                </a:ln>
                <a:effectLst/>
              </c:spPr>
              <c:txPr>
                <a:bodyPr rot="0" spcFirstLastPara="1" vertOverflow="ellipsis" vert="horz" wrap="square" lIns="38100" tIns="19050" rIns="38100" bIns="19050" anchor="ctr" anchorCtr="1">
                  <a:spAutoFit/>
                </a:bodyPr>
                <a:lstStyle/>
                <a:p>
                  <a:pPr>
                    <a:defRPr sz="600" b="1" i="0" u="none" strike="noStrike" kern="1200" baseline="0">
                      <a:solidFill>
                        <a:schemeClr val="bg1">
                          <a:lumMod val="65000"/>
                        </a:schemeClr>
                      </a:solidFill>
                      <a:latin typeface="Arial" panose="020B0604020202020204" pitchFamily="34" charset="0"/>
                      <a:ea typeface="+mn-ea"/>
                      <a:cs typeface="Arial" panose="020B0604020202020204" pitchFamily="34" charset="0"/>
                    </a:defRPr>
                  </a:pPr>
                  <a:endParaRPr lang="de-DE"/>
                </a:p>
              </c:txPr>
              <c:dLblPos val="ctr"/>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29-7064-454E-BB88-780236F6AE2F}"/>
                </c:ext>
              </c:extLst>
            </c:dLbl>
            <c:dLbl>
              <c:idx val="17"/>
              <c:tx>
                <c:rich>
                  <a:bodyPr/>
                  <a:lstStyle/>
                  <a:p>
                    <a:endParaRPr lang="en-US"/>
                  </a:p>
                </c:rich>
              </c:tx>
              <c:dLblPos val="ctr"/>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2B-7064-454E-BB88-780236F6AE2F}"/>
                </c:ext>
              </c:extLst>
            </c:dLbl>
            <c:dLbl>
              <c:idx val="18"/>
              <c:tx>
                <c:rich>
                  <a:bodyPr rot="0" spcFirstLastPara="1" vertOverflow="ellipsis" vert="horz" wrap="square" lIns="38100" tIns="19050" rIns="38100" bIns="19050" anchor="ctr" anchorCtr="1">
                    <a:spAutoFit/>
                  </a:bodyPr>
                  <a:lstStyle/>
                  <a:p>
                    <a:pPr>
                      <a:defRPr sz="600" b="1" i="0" u="none" strike="noStrike" kern="1200" baseline="0">
                        <a:solidFill>
                          <a:schemeClr val="bg1">
                            <a:lumMod val="65000"/>
                          </a:schemeClr>
                        </a:solidFill>
                        <a:latin typeface="Arial" panose="020B0604020202020204" pitchFamily="34" charset="0"/>
                        <a:ea typeface="+mn-ea"/>
                        <a:cs typeface="Arial" panose="020B0604020202020204" pitchFamily="34" charset="0"/>
                      </a:defRPr>
                    </a:pPr>
                    <a:endParaRPr lang="en-US"/>
                  </a:p>
                </c:rich>
              </c:tx>
              <c:numFmt formatCode="General" sourceLinked="0"/>
              <c:spPr>
                <a:noFill/>
                <a:ln w="3175">
                  <a:noFill/>
                </a:ln>
                <a:effectLst/>
              </c:spPr>
              <c:txPr>
                <a:bodyPr rot="0" spcFirstLastPara="1" vertOverflow="ellipsis" vert="horz" wrap="square" lIns="38100" tIns="19050" rIns="38100" bIns="19050" anchor="ctr" anchorCtr="1">
                  <a:spAutoFit/>
                </a:bodyPr>
                <a:lstStyle/>
                <a:p>
                  <a:pPr>
                    <a:defRPr sz="600" b="1" i="0" u="none" strike="noStrike" kern="1200" baseline="0">
                      <a:solidFill>
                        <a:schemeClr val="bg1">
                          <a:lumMod val="65000"/>
                        </a:schemeClr>
                      </a:solidFill>
                      <a:latin typeface="Arial" panose="020B0604020202020204" pitchFamily="34" charset="0"/>
                      <a:ea typeface="+mn-ea"/>
                      <a:cs typeface="Arial" panose="020B0604020202020204" pitchFamily="34" charset="0"/>
                    </a:defRPr>
                  </a:pPr>
                  <a:endParaRPr lang="de-DE"/>
                </a:p>
              </c:txPr>
              <c:dLblPos val="ctr"/>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2D-7064-454E-BB88-780236F6AE2F}"/>
                </c:ext>
              </c:extLst>
            </c:dLbl>
            <c:dLbl>
              <c:idx val="19"/>
              <c:tx>
                <c:rich>
                  <a:bodyPr/>
                  <a:lstStyle/>
                  <a:p>
                    <a:endParaRPr lang="en-US"/>
                  </a:p>
                </c:rich>
              </c:tx>
              <c:dLblPos val="ctr"/>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2F-7064-454E-BB88-780236F6AE2F}"/>
                </c:ext>
              </c:extLst>
            </c:dLbl>
            <c:dLbl>
              <c:idx val="20"/>
              <c:tx>
                <c:rich>
                  <a:bodyPr rot="0" spcFirstLastPara="1" vertOverflow="ellipsis" vert="horz" wrap="square" lIns="38100" tIns="19050" rIns="38100" bIns="19050" anchor="ctr" anchorCtr="1">
                    <a:spAutoFit/>
                  </a:bodyPr>
                  <a:lstStyle/>
                  <a:p>
                    <a:pPr>
                      <a:defRPr sz="600" b="1" i="0" u="none" strike="noStrike" kern="1200" baseline="0">
                        <a:solidFill>
                          <a:schemeClr val="bg1">
                            <a:lumMod val="65000"/>
                          </a:schemeClr>
                        </a:solidFill>
                        <a:latin typeface="Arial" panose="020B0604020202020204" pitchFamily="34" charset="0"/>
                        <a:ea typeface="+mn-ea"/>
                        <a:cs typeface="Arial" panose="020B0604020202020204" pitchFamily="34" charset="0"/>
                      </a:defRPr>
                    </a:pPr>
                    <a:endParaRPr lang="en-US"/>
                  </a:p>
                </c:rich>
              </c:tx>
              <c:numFmt formatCode="General" sourceLinked="0"/>
              <c:spPr>
                <a:noFill/>
                <a:ln w="3175">
                  <a:noFill/>
                </a:ln>
                <a:effectLst/>
              </c:spPr>
              <c:txPr>
                <a:bodyPr rot="0" spcFirstLastPara="1" vertOverflow="ellipsis" vert="horz" wrap="square" lIns="38100" tIns="19050" rIns="38100" bIns="19050" anchor="ctr" anchorCtr="1">
                  <a:spAutoFit/>
                </a:bodyPr>
                <a:lstStyle/>
                <a:p>
                  <a:pPr>
                    <a:defRPr sz="600" b="1" i="0" u="none" strike="noStrike" kern="1200" baseline="0">
                      <a:solidFill>
                        <a:schemeClr val="bg1">
                          <a:lumMod val="65000"/>
                        </a:schemeClr>
                      </a:solidFill>
                      <a:latin typeface="Arial" panose="020B0604020202020204" pitchFamily="34" charset="0"/>
                      <a:ea typeface="+mn-ea"/>
                      <a:cs typeface="Arial" panose="020B0604020202020204" pitchFamily="34" charset="0"/>
                    </a:defRPr>
                  </a:pPr>
                  <a:endParaRPr lang="de-DE"/>
                </a:p>
              </c:txPr>
              <c:dLblPos val="ctr"/>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31-7064-454E-BB88-780236F6AE2F}"/>
                </c:ext>
              </c:extLst>
            </c:dLbl>
            <c:dLbl>
              <c:idx val="21"/>
              <c:tx>
                <c:rich>
                  <a:bodyPr/>
                  <a:lstStyle/>
                  <a:p>
                    <a:endParaRPr lang="en-US"/>
                  </a:p>
                </c:rich>
              </c:tx>
              <c:dLblPos val="ctr"/>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33-7064-454E-BB88-780236F6AE2F}"/>
                </c:ext>
              </c:extLst>
            </c:dLbl>
            <c:dLbl>
              <c:idx val="22"/>
              <c:tx>
                <c:rich>
                  <a:bodyPr rot="0" spcFirstLastPara="1" vertOverflow="ellipsis" vert="horz" wrap="square" lIns="38100" tIns="19050" rIns="38100" bIns="19050" anchor="ctr" anchorCtr="1">
                    <a:spAutoFit/>
                  </a:bodyPr>
                  <a:lstStyle/>
                  <a:p>
                    <a:pPr>
                      <a:defRPr sz="600" b="1" i="0" u="none" strike="noStrike" kern="1200" baseline="0">
                        <a:solidFill>
                          <a:schemeClr val="bg1">
                            <a:lumMod val="65000"/>
                          </a:schemeClr>
                        </a:solidFill>
                        <a:latin typeface="Arial" panose="020B0604020202020204" pitchFamily="34" charset="0"/>
                        <a:ea typeface="+mn-ea"/>
                        <a:cs typeface="Arial" panose="020B0604020202020204" pitchFamily="34" charset="0"/>
                      </a:defRPr>
                    </a:pPr>
                    <a:endParaRPr lang="en-US"/>
                  </a:p>
                </c:rich>
              </c:tx>
              <c:numFmt formatCode="General" sourceLinked="0"/>
              <c:spPr>
                <a:noFill/>
                <a:ln w="3175">
                  <a:noFill/>
                </a:ln>
                <a:effectLst/>
              </c:spPr>
              <c:txPr>
                <a:bodyPr rot="0" spcFirstLastPara="1" vertOverflow="ellipsis" vert="horz" wrap="square" lIns="38100" tIns="19050" rIns="38100" bIns="19050" anchor="ctr" anchorCtr="1">
                  <a:spAutoFit/>
                </a:bodyPr>
                <a:lstStyle/>
                <a:p>
                  <a:pPr>
                    <a:defRPr sz="600" b="1" i="0" u="none" strike="noStrike" kern="1200" baseline="0">
                      <a:solidFill>
                        <a:schemeClr val="bg1">
                          <a:lumMod val="65000"/>
                        </a:schemeClr>
                      </a:solidFill>
                      <a:latin typeface="Arial" panose="020B0604020202020204" pitchFamily="34" charset="0"/>
                      <a:ea typeface="+mn-ea"/>
                      <a:cs typeface="Arial" panose="020B0604020202020204" pitchFamily="34" charset="0"/>
                    </a:defRPr>
                  </a:pPr>
                  <a:endParaRPr lang="de-DE"/>
                </a:p>
              </c:txPr>
              <c:dLblPos val="ctr"/>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35-7064-454E-BB88-780236F6AE2F}"/>
                </c:ext>
              </c:extLst>
            </c:dLbl>
            <c:dLbl>
              <c:idx val="23"/>
              <c:tx>
                <c:rich>
                  <a:bodyPr/>
                  <a:lstStyle/>
                  <a:p>
                    <a:endParaRPr lang="en-US"/>
                  </a:p>
                </c:rich>
              </c:tx>
              <c:dLblPos val="ctr"/>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37-7064-454E-BB88-780236F6AE2F}"/>
                </c:ext>
              </c:extLst>
            </c:dLbl>
            <c:dLbl>
              <c:idx val="24"/>
              <c:tx>
                <c:rich>
                  <a:bodyPr rot="0" spcFirstLastPara="1" vertOverflow="ellipsis" vert="horz" wrap="square" lIns="38100" tIns="19050" rIns="38100" bIns="19050" anchor="ctr" anchorCtr="1">
                    <a:spAutoFit/>
                  </a:bodyPr>
                  <a:lstStyle/>
                  <a:p>
                    <a:pPr>
                      <a:defRPr sz="600" b="1" i="0" u="none" strike="noStrike" kern="1200" baseline="0">
                        <a:solidFill>
                          <a:schemeClr val="bg1">
                            <a:lumMod val="65000"/>
                          </a:schemeClr>
                        </a:solidFill>
                        <a:latin typeface="Arial" panose="020B0604020202020204" pitchFamily="34" charset="0"/>
                        <a:ea typeface="+mn-ea"/>
                        <a:cs typeface="Arial" panose="020B0604020202020204" pitchFamily="34" charset="0"/>
                      </a:defRPr>
                    </a:pPr>
                    <a:endParaRPr lang="en-US"/>
                  </a:p>
                </c:rich>
              </c:tx>
              <c:numFmt formatCode="General" sourceLinked="0"/>
              <c:spPr>
                <a:noFill/>
                <a:ln w="3175">
                  <a:noFill/>
                </a:ln>
                <a:effectLst/>
              </c:spPr>
              <c:txPr>
                <a:bodyPr rot="0" spcFirstLastPara="1" vertOverflow="ellipsis" vert="horz" wrap="square" lIns="38100" tIns="19050" rIns="38100" bIns="19050" anchor="ctr" anchorCtr="1">
                  <a:spAutoFit/>
                </a:bodyPr>
                <a:lstStyle/>
                <a:p>
                  <a:pPr>
                    <a:defRPr sz="600" b="1" i="0" u="none" strike="noStrike" kern="1200" baseline="0">
                      <a:solidFill>
                        <a:schemeClr val="bg1">
                          <a:lumMod val="65000"/>
                        </a:schemeClr>
                      </a:solidFill>
                      <a:latin typeface="Arial" panose="020B0604020202020204" pitchFamily="34" charset="0"/>
                      <a:ea typeface="+mn-ea"/>
                      <a:cs typeface="Arial" panose="020B0604020202020204" pitchFamily="34" charset="0"/>
                    </a:defRPr>
                  </a:pPr>
                  <a:endParaRPr lang="de-DE"/>
                </a:p>
              </c:txPr>
              <c:dLblPos val="ctr"/>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39-7064-454E-BB88-780236F6AE2F}"/>
                </c:ext>
              </c:extLst>
            </c:dLbl>
            <c:dLbl>
              <c:idx val="25"/>
              <c:tx>
                <c:rich>
                  <a:bodyPr/>
                  <a:lstStyle/>
                  <a:p>
                    <a:endParaRPr lang="en-US"/>
                  </a:p>
                </c:rich>
              </c:tx>
              <c:dLblPos val="ctr"/>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3B-7064-454E-BB88-780236F6AE2F}"/>
                </c:ext>
              </c:extLst>
            </c:dLbl>
            <c:dLbl>
              <c:idx val="26"/>
              <c:tx>
                <c:rich>
                  <a:bodyPr/>
                  <a:lstStyle/>
                  <a:p>
                    <a:endParaRPr lang="en-US"/>
                  </a:p>
                </c:rich>
              </c:tx>
              <c:dLblPos val="ctr"/>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3C-7064-454E-BB88-780236F6AE2F}"/>
                </c:ext>
              </c:extLst>
            </c:dLbl>
            <c:dLbl>
              <c:idx val="27"/>
              <c:tx>
                <c:rich>
                  <a:bodyPr/>
                  <a:lstStyle/>
                  <a:p>
                    <a:endParaRPr lang="en-US"/>
                  </a:p>
                </c:rich>
              </c:tx>
              <c:dLblPos val="ctr"/>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3D-7064-454E-BB88-780236F6AE2F}"/>
                </c:ext>
              </c:extLst>
            </c:dLbl>
            <c:numFmt formatCode="General" sourceLinked="0"/>
            <c:spPr>
              <a:noFill/>
              <a:ln w="3175">
                <a:noFill/>
              </a:ln>
              <a:effectLst/>
            </c:spPr>
            <c:txPr>
              <a:bodyPr rot="0" spcFirstLastPara="1" vertOverflow="ellipsis" vert="horz" wrap="square" lIns="38100" tIns="19050" rIns="38100" bIns="19050" anchor="ctr" anchorCtr="1">
                <a:spAutoFit/>
              </a:bodyPr>
              <a:lstStyle/>
              <a:p>
                <a:pPr>
                  <a:defRPr sz="800" b="1" i="0" u="none" strike="noStrike" kern="1200" baseline="0">
                    <a:solidFill>
                      <a:schemeClr val="tx1"/>
                    </a:solidFill>
                    <a:latin typeface="Arial" panose="020B0604020202020204" pitchFamily="34" charset="0"/>
                    <a:ea typeface="+mn-ea"/>
                    <a:cs typeface="Arial" panose="020B0604020202020204" pitchFamily="34" charset="0"/>
                  </a:defRPr>
                </a:pPr>
                <a:endParaRPr lang="de-DE"/>
              </a:p>
            </c:txPr>
            <c:dLblPos val="ctr"/>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0"/>
              </c:ext>
            </c:extLst>
          </c:dLbls>
          <c:xVal>
            <c:numRef>
              <c:f>Tabelle1!$C$2:$C$29</c:f>
              <c:numCache>
                <c:formatCode>General</c:formatCode>
                <c:ptCount val="28"/>
                <c:pt idx="0">
                  <c:v>50</c:v>
                </c:pt>
                <c:pt idx="1">
                  <c:v>45.146530214006098</c:v>
                </c:pt>
                <c:pt idx="2">
                  <c:v>52</c:v>
                </c:pt>
                <c:pt idx="3">
                  <c:v>52.593378970518181</c:v>
                </c:pt>
                <c:pt idx="4">
                  <c:v>45</c:v>
                </c:pt>
                <c:pt idx="5">
                  <c:v>45.315604954048176</c:v>
                </c:pt>
                <c:pt idx="6">
                  <c:v>56</c:v>
                </c:pt>
                <c:pt idx="7">
                  <c:v>54.160965324387469</c:v>
                </c:pt>
                <c:pt idx="8">
                  <c:v>41</c:v>
                </c:pt>
                <c:pt idx="9">
                  <c:v>42.130563548787642</c:v>
                </c:pt>
                <c:pt idx="10">
                  <c:v>35</c:v>
                </c:pt>
                <c:pt idx="11">
                  <c:v>36.552795780920349</c:v>
                </c:pt>
              </c:numCache>
            </c:numRef>
          </c:xVal>
          <c:yVal>
            <c:numRef>
              <c:f>Tabelle1!$D$2:$D$29</c:f>
              <c:numCache>
                <c:formatCode>General</c:formatCode>
                <c:ptCount val="28"/>
                <c:pt idx="0">
                  <c:v>3.3997086000000003E-2</c:v>
                </c:pt>
                <c:pt idx="1">
                  <c:v>3.0600000000000002E-2</c:v>
                </c:pt>
                <c:pt idx="2">
                  <c:v>3.3997086000000003E-2</c:v>
                </c:pt>
                <c:pt idx="3">
                  <c:v>3.6200000000000003E-2</c:v>
                </c:pt>
                <c:pt idx="4">
                  <c:v>3.7882467000000003E-2</c:v>
                </c:pt>
                <c:pt idx="5">
                  <c:v>4.0599999999999997E-2</c:v>
                </c:pt>
                <c:pt idx="6">
                  <c:v>3.4482759000000002E-2</c:v>
                </c:pt>
                <c:pt idx="7">
                  <c:v>3.9E-2</c:v>
                </c:pt>
                <c:pt idx="8">
                  <c:v>3.7396794999999997E-2</c:v>
                </c:pt>
                <c:pt idx="9">
                  <c:v>4.0599999999999997E-2</c:v>
                </c:pt>
                <c:pt idx="10">
                  <c:v>2.8654687000000002E-2</c:v>
                </c:pt>
                <c:pt idx="11">
                  <c:v>3.2899999999999999E-2</c:v>
                </c:pt>
              </c:numCache>
            </c:numRef>
          </c:yVal>
          <c:smooth val="0"/>
          <c:extLst>
            <c:ext xmlns:c15="http://schemas.microsoft.com/office/drawing/2012/chart" uri="{02D57815-91ED-43cb-92C2-25804820EDAC}">
              <c15:datalabelsRange>
                <c15:f>Tabelle1!$J$2:$J$29</c15:f>
                <c15:dlblRangeCache>
                  <c:ptCount val="28"/>
                  <c:pt idx="0">
                    <c:v>1</c:v>
                  </c:pt>
                  <c:pt idx="1">
                    <c:v>1</c:v>
                  </c:pt>
                  <c:pt idx="2">
                    <c:v>2</c:v>
                  </c:pt>
                  <c:pt idx="3">
                    <c:v>2</c:v>
                  </c:pt>
                  <c:pt idx="4">
                    <c:v>3</c:v>
                  </c:pt>
                  <c:pt idx="5">
                    <c:v>3</c:v>
                  </c:pt>
                  <c:pt idx="6">
                    <c:v>4</c:v>
                  </c:pt>
                  <c:pt idx="7">
                    <c:v>4</c:v>
                  </c:pt>
                  <c:pt idx="8">
                    <c:v>5</c:v>
                  </c:pt>
                  <c:pt idx="9">
                    <c:v>5</c:v>
                  </c:pt>
                  <c:pt idx="10">
                    <c:v>6</c:v>
                  </c:pt>
                  <c:pt idx="11">
                    <c:v>6</c:v>
                  </c:pt>
                  <c:pt idx="12">
                    <c:v>7</c:v>
                  </c:pt>
                  <c:pt idx="13">
                    <c:v>7</c:v>
                  </c:pt>
                  <c:pt idx="14">
                    <c:v>8</c:v>
                  </c:pt>
                  <c:pt idx="15">
                    <c:v>8</c:v>
                  </c:pt>
                  <c:pt idx="16">
                    <c:v>9</c:v>
                  </c:pt>
                  <c:pt idx="17">
                    <c:v>9</c:v>
                  </c:pt>
                  <c:pt idx="18">
                    <c:v>10</c:v>
                  </c:pt>
                  <c:pt idx="19">
                    <c:v>10</c:v>
                  </c:pt>
                  <c:pt idx="20">
                    <c:v>11</c:v>
                  </c:pt>
                  <c:pt idx="21">
                    <c:v>11</c:v>
                  </c:pt>
                  <c:pt idx="22">
                    <c:v>12</c:v>
                  </c:pt>
                  <c:pt idx="23">
                    <c:v>12</c:v>
                  </c:pt>
                  <c:pt idx="24">
                    <c:v>13</c:v>
                  </c:pt>
                  <c:pt idx="25">
                    <c:v>13</c:v>
                  </c:pt>
                  <c:pt idx="26">
                    <c:v>14</c:v>
                  </c:pt>
                  <c:pt idx="27">
                    <c:v>14</c:v>
                  </c:pt>
                </c15:dlblRangeCache>
              </c15:datalabelsRange>
            </c:ext>
            <c:ext xmlns:c16="http://schemas.microsoft.com/office/drawing/2014/chart" uri="{C3380CC4-5D6E-409C-BE32-E72D297353CC}">
              <c16:uniqueId val="{0000003E-7064-454E-BB88-780236F6AE2F}"/>
            </c:ext>
          </c:extLst>
        </c:ser>
        <c:dLbls>
          <c:showLegendKey val="0"/>
          <c:showVal val="0"/>
          <c:showCatName val="0"/>
          <c:showSerName val="0"/>
          <c:showPercent val="0"/>
          <c:showBubbleSize val="0"/>
        </c:dLbls>
        <c:axId val="1275041040"/>
        <c:axId val="1275039600"/>
      </c:scatterChart>
      <c:dateAx>
        <c:axId val="1204956336"/>
        <c:scaling>
          <c:orientation val="minMax"/>
        </c:scaling>
        <c:delete val="1"/>
        <c:axPos val="b"/>
        <c:numFmt formatCode="General" sourceLinked="1"/>
        <c:majorTickMark val="out"/>
        <c:minorTickMark val="none"/>
        <c:tickLblPos val="nextTo"/>
        <c:crossAx val="1204962576"/>
        <c:crosses val="autoZero"/>
        <c:auto val="0"/>
        <c:lblOffset val="100"/>
        <c:baseTimeUnit val="days"/>
      </c:dateAx>
      <c:valAx>
        <c:axId val="1204962576"/>
        <c:scaling>
          <c:orientation val="minMax"/>
          <c:max val="4.5000000000000012E-2"/>
          <c:min val="2.5000000000000005E-2"/>
        </c:scaling>
        <c:delete val="0"/>
        <c:axPos val="l"/>
        <c:majorGridlines>
          <c:spPr>
            <a:ln w="9525" cap="flat" cmpd="sng" algn="ctr">
              <a:solidFill>
                <a:schemeClr val="tx1">
                  <a:lumMod val="15000"/>
                  <a:lumOff val="85000"/>
                </a:schemeClr>
              </a:solidFill>
              <a:round/>
            </a:ln>
            <a:effectLst/>
          </c:spPr>
        </c:majorGridlines>
        <c:numFmt formatCode="0.0%" sourceLinked="0"/>
        <c:majorTickMark val="none"/>
        <c:minorTickMark val="none"/>
        <c:tickLblPos val="nextTo"/>
        <c:spPr>
          <a:noFill/>
          <a:ln>
            <a:noFill/>
          </a:ln>
          <a:effectLst/>
        </c:spPr>
        <c:txPr>
          <a:bodyPr rot="-60000000" spcFirstLastPara="1" vertOverflow="ellipsis" vert="horz" wrap="square" anchor="ctr" anchorCtr="1"/>
          <a:lstStyle/>
          <a:p>
            <a:pPr>
              <a:defRPr sz="800" b="0" i="0" u="none" strike="noStrike" kern="1200" baseline="0">
                <a:solidFill>
                  <a:schemeClr val="tx1"/>
                </a:solidFill>
                <a:latin typeface="+mn-lt"/>
                <a:ea typeface="+mn-ea"/>
                <a:cs typeface="+mn-cs"/>
              </a:defRPr>
            </a:pPr>
            <a:endParaRPr lang="de-DE"/>
          </a:p>
        </c:txPr>
        <c:crossAx val="1204956336"/>
        <c:crosses val="autoZero"/>
        <c:crossBetween val="between"/>
      </c:valAx>
      <c:valAx>
        <c:axId val="1275039600"/>
        <c:scaling>
          <c:orientation val="minMax"/>
          <c:max val="4"/>
          <c:min val="0"/>
        </c:scaling>
        <c:delete val="1"/>
        <c:axPos val="r"/>
        <c:numFmt formatCode="General" sourceLinked="1"/>
        <c:majorTickMark val="out"/>
        <c:minorTickMark val="none"/>
        <c:tickLblPos val="nextTo"/>
        <c:crossAx val="1275041040"/>
        <c:crosses val="max"/>
        <c:crossBetween val="midCat"/>
      </c:valAx>
      <c:valAx>
        <c:axId val="1275041040"/>
        <c:scaling>
          <c:orientation val="minMax"/>
          <c:max val="75"/>
          <c:min val="25"/>
        </c:scaling>
        <c:delete val="0"/>
        <c:axPos val="t"/>
        <c:majorGridlines>
          <c:spPr>
            <a:ln w="9525" cap="flat" cmpd="sng" algn="ctr">
              <a:solidFill>
                <a:schemeClr val="tx1">
                  <a:lumMod val="15000"/>
                  <a:lumOff val="85000"/>
                </a:schemeClr>
              </a:solidFill>
              <a:round/>
            </a:ln>
            <a:effectLst/>
          </c:spPr>
        </c:majorGridlines>
        <c:numFmt formatCode="#,##0" sourceLinked="0"/>
        <c:majorTickMark val="out"/>
        <c:minorTickMark val="none"/>
        <c:tickLblPos val="low"/>
        <c:spPr>
          <a:noFill/>
          <a:ln>
            <a:noFill/>
          </a:ln>
          <a:effectLst/>
        </c:spPr>
        <c:txPr>
          <a:bodyPr rot="-60000000" spcFirstLastPara="1" vertOverflow="ellipsis" vert="horz" wrap="square" anchor="ctr" anchorCtr="1"/>
          <a:lstStyle/>
          <a:p>
            <a:pPr>
              <a:defRPr sz="800" b="0" i="0" u="none" strike="noStrike" kern="1200" baseline="0">
                <a:solidFill>
                  <a:schemeClr val="tx1"/>
                </a:solidFill>
                <a:latin typeface="+mn-lt"/>
                <a:ea typeface="+mn-ea"/>
                <a:cs typeface="+mn-cs"/>
              </a:defRPr>
            </a:pPr>
            <a:endParaRPr lang="de-DE"/>
          </a:p>
        </c:txPr>
        <c:crossAx val="1275039600"/>
        <c:crosses val="max"/>
        <c:crossBetween val="midCat"/>
        <c:majorUnit val="25"/>
        <c:minorUnit val="5"/>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de-DE"/>
    </a:p>
  </c:txPr>
  <c:externalData r:id="rId3">
    <c:autoUpdate val="0"/>
  </c:externalData>
</c:chartSpace>
</file>

<file path=ppt/charts/chart4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Tabelle1!$B$1</c:f>
              <c:strCache>
                <c:ptCount val="1"/>
                <c:pt idx="0">
                  <c:v>Datenreihe 1</c:v>
                </c:pt>
              </c:strCache>
            </c:strRef>
          </c:tx>
          <c:spPr>
            <a:solidFill>
              <a:schemeClr val="tx1"/>
            </a:solidFill>
            <a:ln>
              <a:noFill/>
            </a:ln>
            <a:effectLst/>
          </c:spPr>
          <c:invertIfNegative val="0"/>
          <c:dPt>
            <c:idx val="18"/>
            <c:invertIfNegative val="0"/>
            <c:bubble3D val="0"/>
            <c:spPr>
              <a:solidFill>
                <a:schemeClr val="bg1">
                  <a:lumMod val="50000"/>
                </a:schemeClr>
              </a:solidFill>
              <a:ln>
                <a:noFill/>
              </a:ln>
              <a:effectLst/>
            </c:spPr>
            <c:extLst>
              <c:ext xmlns:c16="http://schemas.microsoft.com/office/drawing/2014/chart" uri="{C3380CC4-5D6E-409C-BE32-E72D297353CC}">
                <c16:uniqueId val="{00000001-80A6-412D-BA74-3B8C22AED344}"/>
              </c:ext>
            </c:extLst>
          </c:dPt>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mn-lt"/>
                    <a:ea typeface="+mn-ea"/>
                    <a:cs typeface="+mn-cs"/>
                  </a:defRPr>
                </a:pPr>
                <a:endParaRPr lang="de-DE"/>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Tabelle1!$A$2:$A$20</c:f>
              <c:strCache>
                <c:ptCount val="19"/>
                <c:pt idx="0">
                  <c:v>Rückgang Wasserdargebot</c:v>
                </c:pt>
                <c:pt idx="1">
                  <c:v>Infrastrukturausbau</c:v>
                </c:pt>
                <c:pt idx="2">
                  <c:v>Spitzenbedarfe</c:v>
                </c:pt>
                <c:pt idx="3">
                  <c:v>Bürokratie &amp; Verwaltungsaufwand</c:v>
                </c:pt>
                <c:pt idx="4">
                  <c:v>Finanzbedarf &amp; fehlende Fördermittel</c:v>
                </c:pt>
                <c:pt idx="5">
                  <c:v>Sicherung Wasserrechte</c:v>
                </c:pt>
                <c:pt idx="6">
                  <c:v>Beeinträchtigte Wasserqualität</c:v>
                </c:pt>
                <c:pt idx="7">
                  <c:v>Starkwetterereignisse &amp; klimat. Veränderungen</c:v>
                </c:pt>
                <c:pt idx="8">
                  <c:v>Steigende &amp; schwankende Wassertemperaturen</c:v>
                </c:pt>
                <c:pt idx="9">
                  <c:v>Fachkräftemangel</c:v>
                </c:pt>
                <c:pt idx="10">
                  <c:v>Nutzungskonflikte</c:v>
                </c:pt>
                <c:pt idx="11">
                  <c:v>Höherer Wasserbedarf</c:v>
                </c:pt>
                <c:pt idx="12">
                  <c:v>Wasserspeicherung</c:v>
                </c:pt>
                <c:pt idx="13">
                  <c:v>Sensibilisierung der Bevölkerung (TW-Umgang)</c:v>
                </c:pt>
                <c:pt idx="14">
                  <c:v>Beeinträchtigte Grundwasserneubildung</c:v>
                </c:pt>
                <c:pt idx="15">
                  <c:v>Stoffeinträge</c:v>
                </c:pt>
                <c:pt idx="16">
                  <c:v>Preisstabilität für Verbraucher</c:v>
                </c:pt>
                <c:pt idx="17">
                  <c:v>Sonstiges</c:v>
                </c:pt>
                <c:pt idx="18">
                  <c:v>Keine Angabe</c:v>
                </c:pt>
              </c:strCache>
            </c:strRef>
          </c:cat>
          <c:val>
            <c:numRef>
              <c:f>Tabelle1!$B$2:$B$20</c:f>
              <c:numCache>
                <c:formatCode>General</c:formatCode>
                <c:ptCount val="19"/>
                <c:pt idx="0">
                  <c:v>20.3</c:v>
                </c:pt>
                <c:pt idx="1">
                  <c:v>17.2</c:v>
                </c:pt>
                <c:pt idx="2">
                  <c:v>17.2</c:v>
                </c:pt>
                <c:pt idx="3">
                  <c:v>15.9</c:v>
                </c:pt>
                <c:pt idx="4">
                  <c:v>14.5</c:v>
                </c:pt>
                <c:pt idx="5">
                  <c:v>12.8</c:v>
                </c:pt>
                <c:pt idx="6">
                  <c:v>9.6999999999999993</c:v>
                </c:pt>
                <c:pt idx="7">
                  <c:v>8.8000000000000007</c:v>
                </c:pt>
                <c:pt idx="8">
                  <c:v>7</c:v>
                </c:pt>
                <c:pt idx="9">
                  <c:v>6.6</c:v>
                </c:pt>
                <c:pt idx="10">
                  <c:v>5.3</c:v>
                </c:pt>
                <c:pt idx="11">
                  <c:v>4.8</c:v>
                </c:pt>
                <c:pt idx="12">
                  <c:v>4.8</c:v>
                </c:pt>
                <c:pt idx="13">
                  <c:v>4.8</c:v>
                </c:pt>
                <c:pt idx="14">
                  <c:v>4.4000000000000004</c:v>
                </c:pt>
                <c:pt idx="15">
                  <c:v>2.6</c:v>
                </c:pt>
                <c:pt idx="16">
                  <c:v>2.2000000000000002</c:v>
                </c:pt>
                <c:pt idx="17">
                  <c:v>14.1</c:v>
                </c:pt>
                <c:pt idx="18">
                  <c:v>31.7</c:v>
                </c:pt>
              </c:numCache>
            </c:numRef>
          </c:val>
          <c:extLst>
            <c:ext xmlns:c16="http://schemas.microsoft.com/office/drawing/2014/chart" uri="{C3380CC4-5D6E-409C-BE32-E72D297353CC}">
              <c16:uniqueId val="{00000000-4517-4707-AA60-331BF4644309}"/>
            </c:ext>
          </c:extLst>
        </c:ser>
        <c:dLbls>
          <c:showLegendKey val="0"/>
          <c:showVal val="0"/>
          <c:showCatName val="0"/>
          <c:showSerName val="0"/>
          <c:showPercent val="0"/>
          <c:showBubbleSize val="0"/>
        </c:dLbls>
        <c:gapWidth val="125"/>
        <c:axId val="1232722847"/>
        <c:axId val="1232721407"/>
      </c:barChart>
      <c:scatterChart>
        <c:scatterStyle val="smoothMarker"/>
        <c:varyColors val="0"/>
        <c:ser>
          <c:idx val="1"/>
          <c:order val="1"/>
          <c:tx>
            <c:strRef>
              <c:f>Tabelle1!$C$1</c:f>
              <c:strCache>
                <c:ptCount val="1"/>
                <c:pt idx="0">
                  <c:v>Spalte1</c:v>
                </c:pt>
              </c:strCache>
            </c:strRef>
          </c:tx>
          <c:spPr>
            <a:ln w="6350" cap="rnd">
              <a:solidFill>
                <a:schemeClr val="tx1">
                  <a:lumMod val="20000"/>
                  <a:lumOff val="80000"/>
                </a:schemeClr>
              </a:solidFill>
              <a:round/>
            </a:ln>
            <a:effectLst/>
          </c:spPr>
          <c:marker>
            <c:symbol val="square"/>
            <c:size val="3"/>
            <c:spPr>
              <a:solidFill>
                <a:schemeClr val="tx1">
                  <a:lumMod val="20000"/>
                  <a:lumOff val="80000"/>
                </a:schemeClr>
              </a:solidFill>
              <a:ln w="9525">
                <a:noFill/>
              </a:ln>
              <a:effectLst/>
            </c:spPr>
          </c:marker>
          <c:xVal>
            <c:numRef>
              <c:f>Tabelle1!$C$2:$C$20</c:f>
              <c:numCache>
                <c:formatCode>0.0</c:formatCode>
                <c:ptCount val="19"/>
                <c:pt idx="0">
                  <c:v>9.1324200913241995</c:v>
                </c:pt>
                <c:pt idx="1">
                  <c:v>11.87214611872146</c:v>
                </c:pt>
                <c:pt idx="2">
                  <c:v>5.93607305936073</c:v>
                </c:pt>
                <c:pt idx="3">
                  <c:v>14.611872146118721</c:v>
                </c:pt>
                <c:pt idx="4">
                  <c:v>14.2</c:v>
                </c:pt>
                <c:pt idx="5">
                  <c:v>6.3926940639269407</c:v>
                </c:pt>
                <c:pt idx="6">
                  <c:v>5.5</c:v>
                </c:pt>
                <c:pt idx="7">
                  <c:v>16.894977168949772</c:v>
                </c:pt>
                <c:pt idx="8">
                  <c:v>2.7397260273972601</c:v>
                </c:pt>
                <c:pt idx="9">
                  <c:v>6.3926940639269407</c:v>
                </c:pt>
                <c:pt idx="10">
                  <c:v>8.6999999999999993</c:v>
                </c:pt>
                <c:pt idx="11">
                  <c:v>3.1963470319634704</c:v>
                </c:pt>
                <c:pt idx="12">
                  <c:v>2.2831050228310499</c:v>
                </c:pt>
                <c:pt idx="14">
                  <c:v>8.6757990867579906</c:v>
                </c:pt>
                <c:pt idx="15">
                  <c:v>5.93607305936073</c:v>
                </c:pt>
                <c:pt idx="16">
                  <c:v>3.7</c:v>
                </c:pt>
                <c:pt idx="17">
                  <c:v>16.894977168949772</c:v>
                </c:pt>
                <c:pt idx="18">
                  <c:v>50.684931506849317</c:v>
                </c:pt>
              </c:numCache>
            </c:numRef>
          </c:xVal>
          <c:yVal>
            <c:numRef>
              <c:f>Tabelle1!$D$2:$D$20</c:f>
              <c:numCache>
                <c:formatCode>0.0</c:formatCode>
                <c:ptCount val="19"/>
                <c:pt idx="0">
                  <c:v>1.8</c:v>
                </c:pt>
                <c:pt idx="1">
                  <c:v>5.8</c:v>
                </c:pt>
                <c:pt idx="2">
                  <c:v>9.8000000000000007</c:v>
                </c:pt>
                <c:pt idx="3">
                  <c:v>13.8</c:v>
                </c:pt>
                <c:pt idx="4">
                  <c:v>17.8</c:v>
                </c:pt>
                <c:pt idx="5">
                  <c:v>21.7</c:v>
                </c:pt>
                <c:pt idx="6">
                  <c:v>25.599999999999998</c:v>
                </c:pt>
                <c:pt idx="7">
                  <c:v>29.499999999999996</c:v>
                </c:pt>
                <c:pt idx="8">
                  <c:v>33.4</c:v>
                </c:pt>
                <c:pt idx="9">
                  <c:v>37.4</c:v>
                </c:pt>
                <c:pt idx="10">
                  <c:v>41.4</c:v>
                </c:pt>
                <c:pt idx="11">
                  <c:v>45.4</c:v>
                </c:pt>
                <c:pt idx="12">
                  <c:v>49.3</c:v>
                </c:pt>
                <c:pt idx="13">
                  <c:v>53.199999999999996</c:v>
                </c:pt>
                <c:pt idx="14">
                  <c:v>57.099999999999994</c:v>
                </c:pt>
                <c:pt idx="15">
                  <c:v>60.999999999999993</c:v>
                </c:pt>
                <c:pt idx="16">
                  <c:v>64.899999999999991</c:v>
                </c:pt>
                <c:pt idx="17">
                  <c:v>68.8</c:v>
                </c:pt>
                <c:pt idx="18">
                  <c:v>72.7</c:v>
                </c:pt>
              </c:numCache>
            </c:numRef>
          </c:yVal>
          <c:smooth val="1"/>
          <c:extLst>
            <c:ext xmlns:c16="http://schemas.microsoft.com/office/drawing/2014/chart" uri="{C3380CC4-5D6E-409C-BE32-E72D297353CC}">
              <c16:uniqueId val="{00000002-0F34-4BF2-8943-033EDAE4E4EA}"/>
            </c:ext>
          </c:extLst>
        </c:ser>
        <c:dLbls>
          <c:showLegendKey val="0"/>
          <c:showVal val="0"/>
          <c:showCatName val="0"/>
          <c:showSerName val="0"/>
          <c:showPercent val="0"/>
          <c:showBubbleSize val="0"/>
        </c:dLbls>
        <c:axId val="2083408080"/>
        <c:axId val="2083410480"/>
      </c:scatterChart>
      <c:catAx>
        <c:axId val="1232722847"/>
        <c:scaling>
          <c:orientation val="maxMin"/>
        </c:scaling>
        <c:delete val="0"/>
        <c:axPos val="l"/>
        <c:numFmt formatCode="General" sourceLinked="1"/>
        <c:majorTickMark val="none"/>
        <c:minorTickMark val="none"/>
        <c:tickLblPos val="nextTo"/>
        <c:spPr>
          <a:noFill/>
          <a:ln w="9525" cap="flat" cmpd="sng" algn="ctr">
            <a:noFill/>
            <a:round/>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de-DE"/>
          </a:p>
        </c:txPr>
        <c:crossAx val="1232721407"/>
        <c:crosses val="autoZero"/>
        <c:auto val="1"/>
        <c:lblAlgn val="ctr"/>
        <c:lblOffset val="100"/>
        <c:noMultiLvlLbl val="0"/>
      </c:catAx>
      <c:valAx>
        <c:axId val="1232721407"/>
        <c:scaling>
          <c:orientation val="minMax"/>
        </c:scaling>
        <c:delete val="1"/>
        <c:axPos val="t"/>
        <c:numFmt formatCode="General" sourceLinked="1"/>
        <c:majorTickMark val="out"/>
        <c:minorTickMark val="none"/>
        <c:tickLblPos val="nextTo"/>
        <c:crossAx val="1232722847"/>
        <c:crosses val="autoZero"/>
        <c:crossBetween val="between"/>
      </c:valAx>
      <c:valAx>
        <c:axId val="2083410480"/>
        <c:scaling>
          <c:orientation val="maxMin"/>
          <c:max val="75"/>
          <c:min val="0"/>
        </c:scaling>
        <c:delete val="1"/>
        <c:axPos val="r"/>
        <c:numFmt formatCode="0.0" sourceLinked="1"/>
        <c:majorTickMark val="out"/>
        <c:minorTickMark val="none"/>
        <c:tickLblPos val="nextTo"/>
        <c:crossAx val="2083408080"/>
        <c:crosses val="max"/>
        <c:crossBetween val="midCat"/>
      </c:valAx>
      <c:valAx>
        <c:axId val="2083408080"/>
        <c:scaling>
          <c:orientation val="minMax"/>
        </c:scaling>
        <c:delete val="1"/>
        <c:axPos val="t"/>
        <c:numFmt formatCode="0.0" sourceLinked="1"/>
        <c:majorTickMark val="out"/>
        <c:minorTickMark val="none"/>
        <c:tickLblPos val="nextTo"/>
        <c:crossAx val="2083410480"/>
        <c:crossesAt val="75"/>
        <c:crossBetween val="midCat"/>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de-DE"/>
    </a:p>
  </c:txPr>
  <c:externalData r:id="rId3">
    <c:autoUpdate val="0"/>
  </c:externalData>
</c:chartSpace>
</file>

<file path=ppt/charts/chart4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Tabelle1!$B$1</c:f>
              <c:strCache>
                <c:ptCount val="1"/>
                <c:pt idx="0">
                  <c:v>Datenreihe 1</c:v>
                </c:pt>
              </c:strCache>
            </c:strRef>
          </c:tx>
          <c:spPr>
            <a:solidFill>
              <a:schemeClr val="tx1"/>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mn-lt"/>
                    <a:ea typeface="+mn-ea"/>
                    <a:cs typeface="+mn-cs"/>
                  </a:defRPr>
                </a:pPr>
                <a:endParaRPr lang="de-DE"/>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Tabelle1!$A$2:$A$17</c:f>
              <c:strCache>
                <c:ptCount val="16"/>
                <c:pt idx="0">
                  <c:v>Infrastrukturinvestitionen</c:v>
                </c:pt>
                <c:pt idx="1">
                  <c:v>Finanzielle Förderung</c:v>
                </c:pt>
                <c:pt idx="2">
                  <c:v>Bürokratieabbau</c:v>
                </c:pt>
                <c:pt idx="3">
                  <c:v>Schutz von Wasserressourcen</c:v>
                </c:pt>
                <c:pt idx="4">
                  <c:v>Verbundsysteme schaffen</c:v>
                </c:pt>
                <c:pt idx="5">
                  <c:v>Bürger/-innen sensibilisieren</c:v>
                </c:pt>
                <c:pt idx="6">
                  <c:v>Fachkräftegewinnung</c:v>
                </c:pt>
                <c:pt idx="7">
                  <c:v>Unterstützung durch Politik</c:v>
                </c:pt>
                <c:pt idx="8">
                  <c:v>Trinkwasserneuerschließung</c:v>
                </c:pt>
                <c:pt idx="9">
                  <c:v>Speicherkapazitäten erhöhen</c:v>
                </c:pt>
                <c:pt idx="10">
                  <c:v>Wasserpreis anpassen</c:v>
                </c:pt>
                <c:pt idx="11">
                  <c:v>Vorrang der öffentlichen Wasserversorgung</c:v>
                </c:pt>
                <c:pt idx="12">
                  <c:v>Öffentlichkeitsarbeit</c:v>
                </c:pt>
                <c:pt idx="13">
                  <c:v>Redundanzen</c:v>
                </c:pt>
                <c:pt idx="14">
                  <c:v>Sonstiges</c:v>
                </c:pt>
                <c:pt idx="15">
                  <c:v>Keine Angabe</c:v>
                </c:pt>
              </c:strCache>
            </c:strRef>
          </c:cat>
          <c:val>
            <c:numRef>
              <c:f>Tabelle1!$B$2:$B$17</c:f>
              <c:numCache>
                <c:formatCode>General</c:formatCode>
                <c:ptCount val="16"/>
                <c:pt idx="0">
                  <c:v>23.3</c:v>
                </c:pt>
                <c:pt idx="1">
                  <c:v>18.899999999999999</c:v>
                </c:pt>
                <c:pt idx="2">
                  <c:v>16.3</c:v>
                </c:pt>
                <c:pt idx="3">
                  <c:v>14.1</c:v>
                </c:pt>
                <c:pt idx="4">
                  <c:v>12.8</c:v>
                </c:pt>
                <c:pt idx="5">
                  <c:v>10.6</c:v>
                </c:pt>
                <c:pt idx="6">
                  <c:v>9.3000000000000007</c:v>
                </c:pt>
                <c:pt idx="7">
                  <c:v>9.3000000000000007</c:v>
                </c:pt>
                <c:pt idx="8">
                  <c:v>7</c:v>
                </c:pt>
                <c:pt idx="9">
                  <c:v>5.7</c:v>
                </c:pt>
                <c:pt idx="10">
                  <c:v>5.3</c:v>
                </c:pt>
                <c:pt idx="11">
                  <c:v>4.4000000000000004</c:v>
                </c:pt>
                <c:pt idx="12">
                  <c:v>3.1</c:v>
                </c:pt>
                <c:pt idx="13">
                  <c:v>3.1</c:v>
                </c:pt>
                <c:pt idx="14">
                  <c:v>10.1</c:v>
                </c:pt>
                <c:pt idx="15">
                  <c:v>35.200000000000003</c:v>
                </c:pt>
              </c:numCache>
            </c:numRef>
          </c:val>
          <c:extLst>
            <c:ext xmlns:c16="http://schemas.microsoft.com/office/drawing/2014/chart" uri="{C3380CC4-5D6E-409C-BE32-E72D297353CC}">
              <c16:uniqueId val="{00000002-9E8A-4143-98A1-C45DCEFC0FBA}"/>
            </c:ext>
          </c:extLst>
        </c:ser>
        <c:dLbls>
          <c:showLegendKey val="0"/>
          <c:showVal val="0"/>
          <c:showCatName val="0"/>
          <c:showSerName val="0"/>
          <c:showPercent val="0"/>
          <c:showBubbleSize val="0"/>
        </c:dLbls>
        <c:gapWidth val="125"/>
        <c:axId val="1232722847"/>
        <c:axId val="1232721407"/>
      </c:barChart>
      <c:scatterChart>
        <c:scatterStyle val="smoothMarker"/>
        <c:varyColors val="0"/>
        <c:ser>
          <c:idx val="1"/>
          <c:order val="1"/>
          <c:tx>
            <c:strRef>
              <c:f>Tabelle1!$C$1</c:f>
              <c:strCache>
                <c:ptCount val="1"/>
                <c:pt idx="0">
                  <c:v>Spalte1</c:v>
                </c:pt>
              </c:strCache>
            </c:strRef>
          </c:tx>
          <c:spPr>
            <a:ln w="6350" cap="rnd">
              <a:solidFill>
                <a:schemeClr val="tx1">
                  <a:lumMod val="20000"/>
                  <a:lumOff val="80000"/>
                </a:schemeClr>
              </a:solidFill>
              <a:round/>
            </a:ln>
            <a:effectLst/>
          </c:spPr>
          <c:marker>
            <c:symbol val="square"/>
            <c:size val="3"/>
            <c:spPr>
              <a:solidFill>
                <a:schemeClr val="tx1">
                  <a:lumMod val="20000"/>
                  <a:lumOff val="80000"/>
                </a:schemeClr>
              </a:solidFill>
              <a:ln w="9525">
                <a:noFill/>
              </a:ln>
              <a:effectLst/>
            </c:spPr>
          </c:marker>
          <c:xVal>
            <c:numRef>
              <c:f>Tabelle1!$C$2:$C$17</c:f>
              <c:numCache>
                <c:formatCode>General</c:formatCode>
                <c:ptCount val="16"/>
                <c:pt idx="0">
                  <c:v>18.7</c:v>
                </c:pt>
                <c:pt idx="1">
                  <c:v>20.100000000000001</c:v>
                </c:pt>
                <c:pt idx="2">
                  <c:v>14.6</c:v>
                </c:pt>
                <c:pt idx="3">
                  <c:v>4.0999999999999996</c:v>
                </c:pt>
                <c:pt idx="4">
                  <c:v>11</c:v>
                </c:pt>
                <c:pt idx="5">
                  <c:v>5.9</c:v>
                </c:pt>
                <c:pt idx="6">
                  <c:v>8.6999999999999993</c:v>
                </c:pt>
                <c:pt idx="7">
                  <c:v>5.9</c:v>
                </c:pt>
                <c:pt idx="8">
                  <c:v>4.5999999999999996</c:v>
                </c:pt>
                <c:pt idx="9">
                  <c:v>3.7</c:v>
                </c:pt>
                <c:pt idx="10">
                  <c:v>3.2</c:v>
                </c:pt>
                <c:pt idx="11">
                  <c:v>2.7</c:v>
                </c:pt>
                <c:pt idx="12">
                  <c:v>2.2999999999999998</c:v>
                </c:pt>
                <c:pt idx="13">
                  <c:v>1.8</c:v>
                </c:pt>
                <c:pt idx="14">
                  <c:v>18.3</c:v>
                </c:pt>
                <c:pt idx="15">
                  <c:v>54.8</c:v>
                </c:pt>
              </c:numCache>
            </c:numRef>
          </c:xVal>
          <c:yVal>
            <c:numRef>
              <c:f>Tabelle1!$D$2:$D$17</c:f>
              <c:numCache>
                <c:formatCode>0.0</c:formatCode>
                <c:ptCount val="16"/>
                <c:pt idx="0">
                  <c:v>2.5</c:v>
                </c:pt>
                <c:pt idx="1">
                  <c:v>7.1</c:v>
                </c:pt>
                <c:pt idx="2">
                  <c:v>11.8</c:v>
                </c:pt>
                <c:pt idx="3">
                  <c:v>16.5</c:v>
                </c:pt>
                <c:pt idx="4">
                  <c:v>21.2</c:v>
                </c:pt>
                <c:pt idx="5">
                  <c:v>25.9</c:v>
                </c:pt>
                <c:pt idx="6">
                  <c:v>30.599999999999998</c:v>
                </c:pt>
                <c:pt idx="7">
                  <c:v>35.299999999999997</c:v>
                </c:pt>
                <c:pt idx="8">
                  <c:v>40</c:v>
                </c:pt>
                <c:pt idx="9">
                  <c:v>44.7</c:v>
                </c:pt>
                <c:pt idx="10">
                  <c:v>49.400000000000006</c:v>
                </c:pt>
                <c:pt idx="11">
                  <c:v>54.100000000000009</c:v>
                </c:pt>
                <c:pt idx="12">
                  <c:v>58.800000000000011</c:v>
                </c:pt>
                <c:pt idx="13">
                  <c:v>63.500000000000014</c:v>
                </c:pt>
                <c:pt idx="14">
                  <c:v>68.200000000000017</c:v>
                </c:pt>
                <c:pt idx="15">
                  <c:v>72.90000000000002</c:v>
                </c:pt>
              </c:numCache>
            </c:numRef>
          </c:yVal>
          <c:smooth val="1"/>
          <c:extLst>
            <c:ext xmlns:c16="http://schemas.microsoft.com/office/drawing/2014/chart" uri="{C3380CC4-5D6E-409C-BE32-E72D297353CC}">
              <c16:uniqueId val="{00000003-9E8A-4143-98A1-C45DCEFC0FBA}"/>
            </c:ext>
          </c:extLst>
        </c:ser>
        <c:dLbls>
          <c:showLegendKey val="0"/>
          <c:showVal val="0"/>
          <c:showCatName val="0"/>
          <c:showSerName val="0"/>
          <c:showPercent val="0"/>
          <c:showBubbleSize val="0"/>
        </c:dLbls>
        <c:axId val="2083408080"/>
        <c:axId val="2083410480"/>
      </c:scatterChart>
      <c:catAx>
        <c:axId val="1232722847"/>
        <c:scaling>
          <c:orientation val="maxMin"/>
        </c:scaling>
        <c:delete val="0"/>
        <c:axPos val="l"/>
        <c:numFmt formatCode="General" sourceLinked="1"/>
        <c:majorTickMark val="none"/>
        <c:minorTickMark val="none"/>
        <c:tickLblPos val="nextTo"/>
        <c:spPr>
          <a:noFill/>
          <a:ln w="9525" cap="flat" cmpd="sng" algn="ctr">
            <a:noFill/>
            <a:round/>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de-DE"/>
          </a:p>
        </c:txPr>
        <c:crossAx val="1232721407"/>
        <c:crosses val="autoZero"/>
        <c:auto val="1"/>
        <c:lblAlgn val="ctr"/>
        <c:lblOffset val="100"/>
        <c:noMultiLvlLbl val="0"/>
      </c:catAx>
      <c:valAx>
        <c:axId val="1232721407"/>
        <c:scaling>
          <c:orientation val="minMax"/>
        </c:scaling>
        <c:delete val="1"/>
        <c:axPos val="t"/>
        <c:numFmt formatCode="General" sourceLinked="1"/>
        <c:majorTickMark val="out"/>
        <c:minorTickMark val="none"/>
        <c:tickLblPos val="nextTo"/>
        <c:crossAx val="1232722847"/>
        <c:crosses val="autoZero"/>
        <c:crossBetween val="between"/>
      </c:valAx>
      <c:valAx>
        <c:axId val="2083410480"/>
        <c:scaling>
          <c:orientation val="maxMin"/>
          <c:max val="75"/>
          <c:min val="0"/>
        </c:scaling>
        <c:delete val="1"/>
        <c:axPos val="r"/>
        <c:numFmt formatCode="0.0" sourceLinked="1"/>
        <c:majorTickMark val="out"/>
        <c:minorTickMark val="none"/>
        <c:tickLblPos val="nextTo"/>
        <c:crossAx val="2083408080"/>
        <c:crosses val="max"/>
        <c:crossBetween val="midCat"/>
      </c:valAx>
      <c:valAx>
        <c:axId val="2083408080"/>
        <c:scaling>
          <c:orientation val="minMax"/>
        </c:scaling>
        <c:delete val="1"/>
        <c:axPos val="t"/>
        <c:numFmt formatCode="General" sourceLinked="1"/>
        <c:majorTickMark val="out"/>
        <c:minorTickMark val="none"/>
        <c:tickLblPos val="nextTo"/>
        <c:crossAx val="2083410480"/>
        <c:crossesAt val="75"/>
        <c:crossBetween val="midCat"/>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de-DE"/>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b="0" i="0">
                <a:latin typeface="Arial" panose="020B0604020202020204" pitchFamily="34" charset="0"/>
              </a:defRPr>
            </a:lvl1pPr>
          </a:lstStyle>
          <a:p>
            <a:endParaRPr lang="de-DE" dirty="0"/>
          </a:p>
        </p:txBody>
      </p:sp>
      <p:sp>
        <p:nvSpPr>
          <p:cNvPr id="3" name="Datumsplatzhalt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b="0" i="0">
                <a:latin typeface="Arial" panose="020B0604020202020204" pitchFamily="34" charset="0"/>
              </a:defRPr>
            </a:lvl1pPr>
          </a:lstStyle>
          <a:p>
            <a:fld id="{0258E289-0B18-9A4D-AD54-BDD34D31C56D}" type="datetimeFigureOut">
              <a:rPr lang="de-DE" smtClean="0"/>
              <a:pPr/>
              <a:t>23.07.2026</a:t>
            </a:fld>
            <a:endParaRPr lang="de-DE" dirty="0"/>
          </a:p>
        </p:txBody>
      </p:sp>
      <p:sp>
        <p:nvSpPr>
          <p:cNvPr id="4" name="Folienbildplatzhalt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e-DE" dirty="0"/>
          </a:p>
        </p:txBody>
      </p:sp>
      <p:sp>
        <p:nvSpPr>
          <p:cNvPr id="5" name="Notizenplatzhal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ußzeilenplatzhalt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b="0" i="0">
                <a:latin typeface="Arial" panose="020B0604020202020204" pitchFamily="34" charset="0"/>
              </a:defRPr>
            </a:lvl1pPr>
          </a:lstStyle>
          <a:p>
            <a:endParaRPr lang="de-DE" dirty="0"/>
          </a:p>
        </p:txBody>
      </p:sp>
      <p:sp>
        <p:nvSpPr>
          <p:cNvPr id="7" name="Foliennummernplatzhalt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b="0" i="0">
                <a:latin typeface="Arial" panose="020B0604020202020204" pitchFamily="34" charset="0"/>
              </a:defRPr>
            </a:lvl1pPr>
          </a:lstStyle>
          <a:p>
            <a:fld id="{6A685C8A-7F41-BA4D-A8E2-0F4379973A81}" type="slidenum">
              <a:rPr lang="de-DE" smtClean="0"/>
              <a:pPr/>
              <a:t>‹#›</a:t>
            </a:fld>
            <a:endParaRPr lang="de-DE" dirty="0"/>
          </a:p>
        </p:txBody>
      </p:sp>
    </p:spTree>
    <p:extLst>
      <p:ext uri="{BB962C8B-B14F-4D97-AF65-F5344CB8AC3E}">
        <p14:creationId xmlns:p14="http://schemas.microsoft.com/office/powerpoint/2010/main" val="623916242"/>
      </p:ext>
    </p:extLst>
  </p:cSld>
  <p:clrMap bg1="lt1" tx1="dk1" bg2="lt2" tx2="dk2" accent1="accent1" accent2="accent2" accent3="accent3" accent4="accent4" accent5="accent5" accent6="accent6" hlink="hlink" folHlink="folHlink"/>
  <p:notesStyle>
    <a:lvl1pPr marL="0" algn="l" defTabSz="685800" rtl="0" eaLnBrk="1" latinLnBrk="0" hangingPunct="1">
      <a:defRPr sz="900" b="0" i="0" kern="1200">
        <a:solidFill>
          <a:schemeClr val="tx1"/>
        </a:solidFill>
        <a:latin typeface="Arial" panose="020B0604020202020204" pitchFamily="34" charset="0"/>
        <a:ea typeface="+mn-ea"/>
        <a:cs typeface="+mn-cs"/>
      </a:defRPr>
    </a:lvl1pPr>
    <a:lvl2pPr marL="342900" algn="l" defTabSz="685800" rtl="0" eaLnBrk="1" latinLnBrk="0" hangingPunct="1">
      <a:defRPr sz="900" b="0" i="0" kern="1200">
        <a:solidFill>
          <a:schemeClr val="tx1"/>
        </a:solidFill>
        <a:latin typeface="Arial" panose="020B0604020202020204" pitchFamily="34" charset="0"/>
        <a:ea typeface="+mn-ea"/>
        <a:cs typeface="+mn-cs"/>
      </a:defRPr>
    </a:lvl2pPr>
    <a:lvl3pPr marL="685800" algn="l" defTabSz="685800" rtl="0" eaLnBrk="1" latinLnBrk="0" hangingPunct="1">
      <a:defRPr sz="900" b="0" i="0" kern="1200">
        <a:solidFill>
          <a:schemeClr val="tx1"/>
        </a:solidFill>
        <a:latin typeface="Arial" panose="020B0604020202020204" pitchFamily="34" charset="0"/>
        <a:ea typeface="+mn-ea"/>
        <a:cs typeface="+mn-cs"/>
      </a:defRPr>
    </a:lvl3pPr>
    <a:lvl4pPr marL="1028700" algn="l" defTabSz="685800" rtl="0" eaLnBrk="1" latinLnBrk="0" hangingPunct="1">
      <a:defRPr sz="900" b="0" i="0" kern="1200">
        <a:solidFill>
          <a:schemeClr val="tx1"/>
        </a:solidFill>
        <a:latin typeface="Arial" panose="020B0604020202020204" pitchFamily="34" charset="0"/>
        <a:ea typeface="+mn-ea"/>
        <a:cs typeface="+mn-cs"/>
      </a:defRPr>
    </a:lvl4pPr>
    <a:lvl5pPr marL="1371600" algn="l" defTabSz="685800" rtl="0" eaLnBrk="1" latinLnBrk="0" hangingPunct="1">
      <a:defRPr sz="900" b="0" i="0" kern="1200">
        <a:solidFill>
          <a:schemeClr val="tx1"/>
        </a:solidFill>
        <a:latin typeface="Arial" panose="020B0604020202020204" pitchFamily="34" charset="0"/>
        <a:ea typeface="+mn-ea"/>
        <a:cs typeface="+mn-cs"/>
      </a:defRPr>
    </a:lvl5pPr>
    <a:lvl6pPr marL="1714500" algn="l" defTabSz="685800" rtl="0" eaLnBrk="1" latinLnBrk="0" hangingPunct="1">
      <a:defRPr sz="900" kern="1200">
        <a:solidFill>
          <a:schemeClr val="tx1"/>
        </a:solidFill>
        <a:latin typeface="+mn-lt"/>
        <a:ea typeface="+mn-ea"/>
        <a:cs typeface="+mn-cs"/>
      </a:defRPr>
    </a:lvl6pPr>
    <a:lvl7pPr marL="2057400" algn="l" defTabSz="685800" rtl="0" eaLnBrk="1" latinLnBrk="0" hangingPunct="1">
      <a:defRPr sz="900" kern="1200">
        <a:solidFill>
          <a:schemeClr val="tx1"/>
        </a:solidFill>
        <a:latin typeface="+mn-lt"/>
        <a:ea typeface="+mn-ea"/>
        <a:cs typeface="+mn-cs"/>
      </a:defRPr>
    </a:lvl7pPr>
    <a:lvl8pPr marL="2400300" algn="l" defTabSz="685800" rtl="0" eaLnBrk="1" latinLnBrk="0" hangingPunct="1">
      <a:defRPr sz="900" kern="1200">
        <a:solidFill>
          <a:schemeClr val="tx1"/>
        </a:solidFill>
        <a:latin typeface="+mn-lt"/>
        <a:ea typeface="+mn-ea"/>
        <a:cs typeface="+mn-cs"/>
      </a:defRPr>
    </a:lvl8pPr>
    <a:lvl9pPr marL="2743200" algn="l" defTabSz="685800" rtl="0" eaLnBrk="1" latinLnBrk="0" hangingPunct="1">
      <a:defRPr sz="9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txBody>
          <a:bodyPr/>
          <a:lstStyle/>
          <a:p>
            <a:endParaRPr lang="de-DE" dirty="0"/>
          </a:p>
        </p:txBody>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6A685C8A-7F41-BA4D-A8E2-0F4379973A81}" type="slidenum">
              <a:rPr lang="de-DE" smtClean="0"/>
              <a:pPr/>
              <a:t>8</a:t>
            </a:fld>
            <a:endParaRPr lang="de-DE" dirty="0"/>
          </a:p>
        </p:txBody>
      </p:sp>
    </p:spTree>
    <p:extLst>
      <p:ext uri="{BB962C8B-B14F-4D97-AF65-F5344CB8AC3E}">
        <p14:creationId xmlns:p14="http://schemas.microsoft.com/office/powerpoint/2010/main" val="988035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785000-B1DB-393C-95CD-B942256DAFA5}"/>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75C42BFF-7BC9-FF8D-7E08-413EFFE0705C}"/>
              </a:ext>
            </a:extLst>
          </p:cNvPr>
          <p:cNvSpPr>
            <a:spLocks noGrp="1" noRot="1" noChangeAspect="1"/>
          </p:cNvSpPr>
          <p:nvPr>
            <p:ph type="sldImg"/>
          </p:nvPr>
        </p:nvSpPr>
        <p:spPr/>
        <p:txBody>
          <a:bodyPr/>
          <a:lstStyle/>
          <a:p>
            <a:endParaRPr lang="de-DE" dirty="0"/>
          </a:p>
        </p:txBody>
      </p:sp>
      <p:sp>
        <p:nvSpPr>
          <p:cNvPr id="3" name="Notizenplatzhalter 2">
            <a:extLst>
              <a:ext uri="{FF2B5EF4-FFF2-40B4-BE49-F238E27FC236}">
                <a16:creationId xmlns:a16="http://schemas.microsoft.com/office/drawing/2014/main" id="{C268CFCF-3DF8-8395-B71B-AD82F78E08D4}"/>
              </a:ext>
            </a:extLst>
          </p:cNvPr>
          <p:cNvSpPr>
            <a:spLocks noGrp="1"/>
          </p:cNvSpPr>
          <p:nvPr>
            <p:ph type="body" idx="1"/>
          </p:nvPr>
        </p:nvSpPr>
        <p:spPr/>
        <p:txBody>
          <a:bodyPr/>
          <a:lstStyle/>
          <a:p>
            <a:endParaRPr lang="de-DE" dirty="0"/>
          </a:p>
        </p:txBody>
      </p:sp>
      <p:sp>
        <p:nvSpPr>
          <p:cNvPr id="4" name="Foliennummernplatzhalter 3">
            <a:extLst>
              <a:ext uri="{FF2B5EF4-FFF2-40B4-BE49-F238E27FC236}">
                <a16:creationId xmlns:a16="http://schemas.microsoft.com/office/drawing/2014/main" id="{98652874-AFB9-881A-EC8F-BE4AF279D915}"/>
              </a:ext>
            </a:extLst>
          </p:cNvPr>
          <p:cNvSpPr>
            <a:spLocks noGrp="1"/>
          </p:cNvSpPr>
          <p:nvPr>
            <p:ph type="sldNum" sz="quarter" idx="5"/>
          </p:nvPr>
        </p:nvSpPr>
        <p:spPr/>
        <p:txBody>
          <a:bodyPr/>
          <a:lstStyle/>
          <a:p>
            <a:fld id="{6A685C8A-7F41-BA4D-A8E2-0F4379973A81}" type="slidenum">
              <a:rPr lang="de-DE" smtClean="0"/>
              <a:pPr/>
              <a:t>11</a:t>
            </a:fld>
            <a:endParaRPr lang="de-DE" dirty="0"/>
          </a:p>
        </p:txBody>
      </p:sp>
    </p:spTree>
    <p:extLst>
      <p:ext uri="{BB962C8B-B14F-4D97-AF65-F5344CB8AC3E}">
        <p14:creationId xmlns:p14="http://schemas.microsoft.com/office/powerpoint/2010/main" val="273910341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txBody>
          <a:bodyPr/>
          <a:lstStyle/>
          <a:p>
            <a:endParaRPr lang="de-DE" dirty="0"/>
          </a:p>
        </p:txBody>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6A685C8A-7F41-BA4D-A8E2-0F4379973A81}" type="slidenum">
              <a:rPr lang="de-DE" smtClean="0"/>
              <a:pPr/>
              <a:t>17</a:t>
            </a:fld>
            <a:endParaRPr lang="de-DE" dirty="0"/>
          </a:p>
        </p:txBody>
      </p:sp>
    </p:spTree>
    <p:extLst>
      <p:ext uri="{BB962C8B-B14F-4D97-AF65-F5344CB8AC3E}">
        <p14:creationId xmlns:p14="http://schemas.microsoft.com/office/powerpoint/2010/main" val="407067393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txBody>
          <a:bodyPr/>
          <a:lstStyle/>
          <a:p>
            <a:endParaRPr lang="de-DE" dirty="0"/>
          </a:p>
        </p:txBody>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6A685C8A-7F41-BA4D-A8E2-0F4379973A81}" type="slidenum">
              <a:rPr lang="de-DE" smtClean="0"/>
              <a:pPr/>
              <a:t>35</a:t>
            </a:fld>
            <a:endParaRPr lang="de-DE" dirty="0"/>
          </a:p>
        </p:txBody>
      </p:sp>
    </p:spTree>
    <p:extLst>
      <p:ext uri="{BB962C8B-B14F-4D97-AF65-F5344CB8AC3E}">
        <p14:creationId xmlns:p14="http://schemas.microsoft.com/office/powerpoint/2010/main" val="46957313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sv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sv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sv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sv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sv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elfolie">
    <p:spTree>
      <p:nvGrpSpPr>
        <p:cNvPr id="1" name=""/>
        <p:cNvGrpSpPr/>
        <p:nvPr/>
      </p:nvGrpSpPr>
      <p:grpSpPr>
        <a:xfrm>
          <a:off x="0" y="0"/>
          <a:ext cx="0" cy="0"/>
          <a:chOff x="0" y="0"/>
          <a:chExt cx="0" cy="0"/>
        </a:xfrm>
      </p:grpSpPr>
      <p:pic>
        <p:nvPicPr>
          <p:cNvPr id="19" name="Grafik 18">
            <a:extLst>
              <a:ext uri="{FF2B5EF4-FFF2-40B4-BE49-F238E27FC236}">
                <a16:creationId xmlns:a16="http://schemas.microsoft.com/office/drawing/2014/main" id="{5606F301-8CAA-8DA5-BABD-F5D5556D3A21}"/>
              </a:ext>
            </a:extLst>
          </p:cNvPr>
          <p:cNvPicPr>
            <a:picLocks noChangeAspect="1"/>
          </p:cNvPicPr>
          <p:nvPr userDrawn="1"/>
        </p:nvPicPr>
        <p:blipFill rotWithShape="1">
          <a:blip r:embed="rId2"/>
          <a:srcRect t="26806" b="8592"/>
          <a:stretch/>
        </p:blipFill>
        <p:spPr>
          <a:xfrm>
            <a:off x="0" y="1131214"/>
            <a:ext cx="9144000" cy="4012285"/>
          </a:xfrm>
          <a:custGeom>
            <a:avLst/>
            <a:gdLst>
              <a:gd name="connsiteX0" fmla="*/ 0 w 9144000"/>
              <a:gd name="connsiteY0" fmla="*/ 0 h 4012285"/>
              <a:gd name="connsiteX1" fmla="*/ 9144000 w 9144000"/>
              <a:gd name="connsiteY1" fmla="*/ 0 h 4012285"/>
              <a:gd name="connsiteX2" fmla="*/ 9144000 w 9144000"/>
              <a:gd name="connsiteY2" fmla="*/ 3 h 4012285"/>
              <a:gd name="connsiteX3" fmla="*/ 7560938 w 9144000"/>
              <a:gd name="connsiteY3" fmla="*/ 3 h 4012285"/>
              <a:gd name="connsiteX4" fmla="*/ 7862437 w 9144000"/>
              <a:gd name="connsiteY4" fmla="*/ 301502 h 4012285"/>
              <a:gd name="connsiteX5" fmla="*/ 7901817 w 9144000"/>
              <a:gd name="connsiteY5" fmla="*/ 301502 h 4012285"/>
              <a:gd name="connsiteX6" fmla="*/ 8076794 w 9144000"/>
              <a:gd name="connsiteY6" fmla="*/ 301502 h 4012285"/>
              <a:gd name="connsiteX7" fmla="*/ 8116174 w 9144000"/>
              <a:gd name="connsiteY7" fmla="*/ 301502 h 4012285"/>
              <a:gd name="connsiteX8" fmla="*/ 9144000 w 9144000"/>
              <a:gd name="connsiteY8" fmla="*/ 301502 h 4012285"/>
              <a:gd name="connsiteX9" fmla="*/ 9144000 w 9144000"/>
              <a:gd name="connsiteY9" fmla="*/ 3866436 h 4012285"/>
              <a:gd name="connsiteX10" fmla="*/ 9131300 w 9144000"/>
              <a:gd name="connsiteY10" fmla="*/ 3866436 h 4012285"/>
              <a:gd name="connsiteX11" fmla="*/ 9046655 w 9144000"/>
              <a:gd name="connsiteY11" fmla="*/ 3866436 h 4012285"/>
              <a:gd name="connsiteX12" fmla="*/ 9027605 w 9144000"/>
              <a:gd name="connsiteY12" fmla="*/ 3866436 h 4012285"/>
              <a:gd name="connsiteX13" fmla="*/ 7980362 w 9144000"/>
              <a:gd name="connsiteY13" fmla="*/ 3866436 h 4012285"/>
              <a:gd name="connsiteX14" fmla="*/ 7961312 w 9144000"/>
              <a:gd name="connsiteY14" fmla="*/ 3866436 h 4012285"/>
              <a:gd name="connsiteX15" fmla="*/ 7876667 w 9144000"/>
              <a:gd name="connsiteY15" fmla="*/ 3866436 h 4012285"/>
              <a:gd name="connsiteX16" fmla="*/ 7857617 w 9144000"/>
              <a:gd name="connsiteY16" fmla="*/ 3866436 h 4012285"/>
              <a:gd name="connsiteX17" fmla="*/ 7711768 w 9144000"/>
              <a:gd name="connsiteY17" fmla="*/ 4012285 h 4012285"/>
              <a:gd name="connsiteX18" fmla="*/ 0 w 9144000"/>
              <a:gd name="connsiteY18" fmla="*/ 4012285 h 40122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44000" h="4012285">
                <a:moveTo>
                  <a:pt x="0" y="0"/>
                </a:moveTo>
                <a:lnTo>
                  <a:pt x="9144000" y="0"/>
                </a:lnTo>
                <a:lnTo>
                  <a:pt x="9144000" y="3"/>
                </a:lnTo>
                <a:lnTo>
                  <a:pt x="7560938" y="3"/>
                </a:lnTo>
                <a:lnTo>
                  <a:pt x="7862437" y="301502"/>
                </a:lnTo>
                <a:lnTo>
                  <a:pt x="7901817" y="301502"/>
                </a:lnTo>
                <a:lnTo>
                  <a:pt x="8076794" y="301502"/>
                </a:lnTo>
                <a:lnTo>
                  <a:pt x="8116174" y="301502"/>
                </a:lnTo>
                <a:lnTo>
                  <a:pt x="9144000" y="301502"/>
                </a:lnTo>
                <a:lnTo>
                  <a:pt x="9144000" y="3866436"/>
                </a:lnTo>
                <a:lnTo>
                  <a:pt x="9131300" y="3866436"/>
                </a:lnTo>
                <a:lnTo>
                  <a:pt x="9046655" y="3866436"/>
                </a:lnTo>
                <a:lnTo>
                  <a:pt x="9027605" y="3866436"/>
                </a:lnTo>
                <a:lnTo>
                  <a:pt x="7980362" y="3866436"/>
                </a:lnTo>
                <a:lnTo>
                  <a:pt x="7961312" y="3866436"/>
                </a:lnTo>
                <a:lnTo>
                  <a:pt x="7876667" y="3866436"/>
                </a:lnTo>
                <a:lnTo>
                  <a:pt x="7857617" y="3866436"/>
                </a:lnTo>
                <a:lnTo>
                  <a:pt x="7711768" y="4012285"/>
                </a:lnTo>
                <a:lnTo>
                  <a:pt x="0" y="4012285"/>
                </a:lnTo>
                <a:close/>
              </a:path>
            </a:pathLst>
          </a:custGeom>
        </p:spPr>
      </p:pic>
      <p:sp>
        <p:nvSpPr>
          <p:cNvPr id="7" name="Freihandform 6">
            <a:extLst>
              <a:ext uri="{FF2B5EF4-FFF2-40B4-BE49-F238E27FC236}">
                <a16:creationId xmlns:a16="http://schemas.microsoft.com/office/drawing/2014/main" id="{E6CE6EB4-489C-86A4-24FD-433782A569A2}"/>
              </a:ext>
            </a:extLst>
          </p:cNvPr>
          <p:cNvSpPr/>
          <p:nvPr userDrawn="1"/>
        </p:nvSpPr>
        <p:spPr>
          <a:xfrm flipV="1">
            <a:off x="421384" y="1131213"/>
            <a:ext cx="7433999" cy="2268000"/>
          </a:xfrm>
          <a:custGeom>
            <a:avLst/>
            <a:gdLst>
              <a:gd name="connsiteX0" fmla="*/ 0 w 7433999"/>
              <a:gd name="connsiteY0" fmla="*/ 2268000 h 2268000"/>
              <a:gd name="connsiteX1" fmla="*/ 7433999 w 7433999"/>
              <a:gd name="connsiteY1" fmla="*/ 2268000 h 2268000"/>
              <a:gd name="connsiteX2" fmla="*/ 7433999 w 7433999"/>
              <a:gd name="connsiteY2" fmla="*/ 2267996 h 2268000"/>
              <a:gd name="connsiteX3" fmla="*/ 7139554 w 7433999"/>
              <a:gd name="connsiteY3" fmla="*/ 2267996 h 2268000"/>
              <a:gd name="connsiteX4" fmla="*/ 7433999 w 7433999"/>
              <a:gd name="connsiteY4" fmla="*/ 1973551 h 2268000"/>
              <a:gd name="connsiteX5" fmla="*/ 7433999 w 7433999"/>
              <a:gd name="connsiteY5" fmla="*/ 202101 h 2268000"/>
              <a:gd name="connsiteX6" fmla="*/ 7231898 w 7433999"/>
              <a:gd name="connsiteY6" fmla="*/ 0 h 2268000"/>
              <a:gd name="connsiteX7" fmla="*/ 0 w 7433999"/>
              <a:gd name="connsiteY7" fmla="*/ 0 h 226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433999" h="2268000">
                <a:moveTo>
                  <a:pt x="0" y="2268000"/>
                </a:moveTo>
                <a:lnTo>
                  <a:pt x="7433999" y="2268000"/>
                </a:lnTo>
                <a:lnTo>
                  <a:pt x="7433999" y="2267996"/>
                </a:lnTo>
                <a:lnTo>
                  <a:pt x="7139554" y="2267996"/>
                </a:lnTo>
                <a:lnTo>
                  <a:pt x="7433999" y="1973551"/>
                </a:lnTo>
                <a:lnTo>
                  <a:pt x="7433999" y="202101"/>
                </a:lnTo>
                <a:cubicBezTo>
                  <a:pt x="7433999" y="90484"/>
                  <a:pt x="7343515" y="0"/>
                  <a:pt x="7231898" y="0"/>
                </a:cubicBezTo>
                <a:lnTo>
                  <a:pt x="0" y="0"/>
                </a:lnTo>
                <a:close/>
              </a:path>
            </a:pathLst>
          </a:cu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de-DE" dirty="0"/>
          </a:p>
        </p:txBody>
      </p:sp>
      <p:sp>
        <p:nvSpPr>
          <p:cNvPr id="15" name="Title Placeholder 1">
            <a:extLst>
              <a:ext uri="{FF2B5EF4-FFF2-40B4-BE49-F238E27FC236}">
                <a16:creationId xmlns:a16="http://schemas.microsoft.com/office/drawing/2014/main" id="{196E6EC4-471C-0603-994B-7AAA3CBB9EE1}"/>
              </a:ext>
            </a:extLst>
          </p:cNvPr>
          <p:cNvSpPr>
            <a:spLocks noGrp="1"/>
          </p:cNvSpPr>
          <p:nvPr>
            <p:ph type="title" hasCustomPrompt="1"/>
          </p:nvPr>
        </p:nvSpPr>
        <p:spPr>
          <a:xfrm>
            <a:off x="421385" y="1432717"/>
            <a:ext cx="7433999" cy="1357446"/>
          </a:xfrm>
          <a:prstGeom prst="rect">
            <a:avLst/>
          </a:prstGeom>
        </p:spPr>
        <p:txBody>
          <a:bodyPr vert="horz" lIns="270000" tIns="45720" rIns="270000" bIns="45720" rtlCol="0" anchor="b" anchorCtr="0">
            <a:normAutofit/>
          </a:bodyPr>
          <a:lstStyle>
            <a:lvl1pPr>
              <a:defRPr sz="3600"/>
            </a:lvl1pPr>
          </a:lstStyle>
          <a:p>
            <a:r>
              <a:rPr lang="de-DE" dirty="0"/>
              <a:t>Präsentationstitel in Arial 36 Pt</a:t>
            </a:r>
            <a:endParaRPr lang="en-US" dirty="0"/>
          </a:p>
        </p:txBody>
      </p:sp>
      <p:pic>
        <p:nvPicPr>
          <p:cNvPr id="17" name="Grafik 16">
            <a:extLst>
              <a:ext uri="{FF2B5EF4-FFF2-40B4-BE49-F238E27FC236}">
                <a16:creationId xmlns:a16="http://schemas.microsoft.com/office/drawing/2014/main" id="{C3C8D1F2-C057-BAF8-7A32-2734B8591AC7}"/>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626065" y="1230565"/>
            <a:ext cx="100800" cy="100800"/>
          </a:xfrm>
          <a:prstGeom prst="rect">
            <a:avLst/>
          </a:prstGeom>
        </p:spPr>
      </p:pic>
      <p:sp>
        <p:nvSpPr>
          <p:cNvPr id="18" name="Textfeld 17">
            <a:extLst>
              <a:ext uri="{FF2B5EF4-FFF2-40B4-BE49-F238E27FC236}">
                <a16:creationId xmlns:a16="http://schemas.microsoft.com/office/drawing/2014/main" id="{940B8DBD-90D7-20A8-AE65-0701CE82680D}"/>
              </a:ext>
            </a:extLst>
          </p:cNvPr>
          <p:cNvSpPr txBox="1"/>
          <p:nvPr userDrawn="1"/>
        </p:nvSpPr>
        <p:spPr>
          <a:xfrm>
            <a:off x="799535" y="1212979"/>
            <a:ext cx="2226470" cy="161552"/>
          </a:xfrm>
          <a:prstGeom prst="rect">
            <a:avLst/>
          </a:prstGeom>
          <a:noFill/>
        </p:spPr>
        <p:txBody>
          <a:bodyPr wrap="square" lIns="0" tIns="0" rIns="0" bIns="0" rtlCol="0">
            <a:noAutofit/>
          </a:bodyPr>
          <a:lstStyle/>
          <a:p>
            <a:r>
              <a:rPr lang="de-DE" sz="800" dirty="0">
                <a:solidFill>
                  <a:schemeClr val="bg1"/>
                </a:solidFill>
              </a:rPr>
              <a:t>www.dvgw.de</a:t>
            </a:r>
          </a:p>
        </p:txBody>
      </p:sp>
      <p:sp>
        <p:nvSpPr>
          <p:cNvPr id="21" name="Textplatzhalter 20">
            <a:extLst>
              <a:ext uri="{FF2B5EF4-FFF2-40B4-BE49-F238E27FC236}">
                <a16:creationId xmlns:a16="http://schemas.microsoft.com/office/drawing/2014/main" id="{C8CE5483-6441-546C-58F4-DA13A387A616}"/>
              </a:ext>
            </a:extLst>
          </p:cNvPr>
          <p:cNvSpPr>
            <a:spLocks noGrp="1"/>
          </p:cNvSpPr>
          <p:nvPr>
            <p:ph type="body" sz="quarter" idx="10" hasCustomPrompt="1"/>
          </p:nvPr>
        </p:nvSpPr>
        <p:spPr>
          <a:xfrm>
            <a:off x="420688" y="4356000"/>
            <a:ext cx="7452000" cy="612000"/>
          </a:xfrm>
          <a:prstGeom prst="rect">
            <a:avLst/>
          </a:prstGeom>
        </p:spPr>
        <p:txBody>
          <a:bodyPr wrap="square" lIns="270000" tIns="0" rIns="270000" bIns="270000" anchor="t" anchorCtr="0"/>
          <a:lstStyle>
            <a:lvl1pPr>
              <a:spcBef>
                <a:spcPts val="0"/>
              </a:spcBef>
              <a:defRPr>
                <a:solidFill>
                  <a:schemeClr val="tx1"/>
                </a:solidFill>
              </a:defRPr>
            </a:lvl1pPr>
          </a:lstStyle>
          <a:p>
            <a:pPr lvl="0"/>
            <a:r>
              <a:rPr lang="de-DE" dirty="0"/>
              <a:t>Vortragende Person, Arial 20 Pt</a:t>
            </a:r>
          </a:p>
        </p:txBody>
      </p:sp>
      <p:pic>
        <p:nvPicPr>
          <p:cNvPr id="23" name="Grafik 22">
            <a:extLst>
              <a:ext uri="{FF2B5EF4-FFF2-40B4-BE49-F238E27FC236}">
                <a16:creationId xmlns:a16="http://schemas.microsoft.com/office/drawing/2014/main" id="{1B00F318-D128-151D-FBD7-62397B2173D4}"/>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a:off x="7862255" y="149612"/>
            <a:ext cx="1152000" cy="1009274"/>
          </a:xfrm>
          <a:prstGeom prst="rect">
            <a:avLst/>
          </a:prstGeom>
        </p:spPr>
      </p:pic>
      <p:sp>
        <p:nvSpPr>
          <p:cNvPr id="4" name="Textplatzhalter 20">
            <a:extLst>
              <a:ext uri="{FF2B5EF4-FFF2-40B4-BE49-F238E27FC236}">
                <a16:creationId xmlns:a16="http://schemas.microsoft.com/office/drawing/2014/main" id="{F69F3767-9439-AFA3-CCC8-AF867F36ABF6}"/>
              </a:ext>
            </a:extLst>
          </p:cNvPr>
          <p:cNvSpPr>
            <a:spLocks noGrp="1"/>
          </p:cNvSpPr>
          <p:nvPr>
            <p:ph type="body" sz="quarter" idx="11" hasCustomPrompt="1"/>
          </p:nvPr>
        </p:nvSpPr>
        <p:spPr>
          <a:xfrm>
            <a:off x="420689" y="2787082"/>
            <a:ext cx="7433999" cy="612000"/>
          </a:xfrm>
          <a:prstGeom prst="rect">
            <a:avLst/>
          </a:prstGeom>
        </p:spPr>
        <p:txBody>
          <a:bodyPr wrap="square" lIns="270000" tIns="46800" rIns="270000" bIns="270000" anchor="t" anchorCtr="0"/>
          <a:lstStyle>
            <a:lvl1pPr>
              <a:spcBef>
                <a:spcPts val="0"/>
              </a:spcBef>
              <a:defRPr>
                <a:solidFill>
                  <a:schemeClr val="bg1"/>
                </a:solidFill>
              </a:defRPr>
            </a:lvl1pPr>
          </a:lstStyle>
          <a:p>
            <a:pPr lvl="0"/>
            <a:r>
              <a:rPr lang="de-DE" dirty="0"/>
              <a:t>Optionaler Untertitel, Arial 20 Pt</a:t>
            </a:r>
          </a:p>
        </p:txBody>
      </p:sp>
    </p:spTree>
    <p:extLst>
      <p:ext uri="{BB962C8B-B14F-4D97-AF65-F5344CB8AC3E}">
        <p14:creationId xmlns:p14="http://schemas.microsoft.com/office/powerpoint/2010/main" val="2925905693"/>
      </p:ext>
    </p:extLst>
  </p:cSld>
  <p:clrMapOvr>
    <a:masterClrMapping/>
  </p:clrMapOvr>
  <p:extLst>
    <p:ext uri="{DCECCB84-F9BA-43D5-87BE-67443E8EF086}">
      <p15:sldGuideLst xmlns:p15="http://schemas.microsoft.com/office/powerpoint/2012/main">
        <p15:guide id="1" orient="horz" pos="1620" userDrawn="1">
          <p15:clr>
            <a:srgbClr val="FBAE40"/>
          </p15:clr>
        </p15:guide>
        <p15:guide id="2" pos="288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el und Inhalt">
    <p:spTree>
      <p:nvGrpSpPr>
        <p:cNvPr id="1" name=""/>
        <p:cNvGrpSpPr/>
        <p:nvPr/>
      </p:nvGrpSpPr>
      <p:grpSpPr>
        <a:xfrm>
          <a:off x="0" y="0"/>
          <a:ext cx="0" cy="0"/>
          <a:chOff x="0" y="0"/>
          <a:chExt cx="0" cy="0"/>
        </a:xfrm>
      </p:grpSpPr>
      <p:sp>
        <p:nvSpPr>
          <p:cNvPr id="3" name="Footer Placeholder 4">
            <a:extLst>
              <a:ext uri="{FF2B5EF4-FFF2-40B4-BE49-F238E27FC236}">
                <a16:creationId xmlns:a16="http://schemas.microsoft.com/office/drawing/2014/main" id="{6D0109EF-4FCA-4F84-9EC2-E1EBDEA14EEB}"/>
              </a:ext>
            </a:extLst>
          </p:cNvPr>
          <p:cNvSpPr>
            <a:spLocks noGrp="1"/>
          </p:cNvSpPr>
          <p:nvPr>
            <p:ph type="ftr" sz="quarter" idx="3"/>
          </p:nvPr>
        </p:nvSpPr>
        <p:spPr>
          <a:xfrm>
            <a:off x="612000" y="4997817"/>
            <a:ext cx="6480000" cy="144000"/>
          </a:xfrm>
          <a:prstGeom prst="rect">
            <a:avLst/>
          </a:prstGeom>
        </p:spPr>
        <p:txBody>
          <a:bodyPr vert="horz" lIns="0" tIns="0" rIns="0" bIns="0" rtlCol="0" anchor="t" anchorCtr="0"/>
          <a:lstStyle>
            <a:lvl1pPr algn="l">
              <a:defRPr sz="700" b="0" i="0">
                <a:solidFill>
                  <a:schemeClr val="tx1">
                    <a:alpha val="60000"/>
                  </a:schemeClr>
                </a:solidFill>
                <a:latin typeface="Arial" panose="020B0604020202020204" pitchFamily="34" charset="0"/>
              </a:defRPr>
            </a:lvl1pPr>
          </a:lstStyle>
          <a:p>
            <a:r>
              <a:rPr lang="de-DE" dirty="0"/>
              <a:t>Juli 2026</a:t>
            </a:r>
          </a:p>
        </p:txBody>
      </p:sp>
      <p:sp>
        <p:nvSpPr>
          <p:cNvPr id="4" name="Slide Number Placeholder 5">
            <a:extLst>
              <a:ext uri="{FF2B5EF4-FFF2-40B4-BE49-F238E27FC236}">
                <a16:creationId xmlns:a16="http://schemas.microsoft.com/office/drawing/2014/main" id="{8858E93F-D969-A3C5-7587-BDB8746A7480}"/>
              </a:ext>
            </a:extLst>
          </p:cNvPr>
          <p:cNvSpPr>
            <a:spLocks noGrp="1"/>
          </p:cNvSpPr>
          <p:nvPr>
            <p:ph type="sldNum" sz="quarter" idx="4"/>
          </p:nvPr>
        </p:nvSpPr>
        <p:spPr>
          <a:xfrm>
            <a:off x="360000" y="4998336"/>
            <a:ext cx="252000" cy="144000"/>
          </a:xfrm>
          <a:prstGeom prst="rect">
            <a:avLst/>
          </a:prstGeom>
        </p:spPr>
        <p:txBody>
          <a:bodyPr vert="horz" lIns="0" tIns="0" rIns="0" bIns="0" rtlCol="0" anchor="t" anchorCtr="0"/>
          <a:lstStyle>
            <a:lvl1pPr algn="l">
              <a:defRPr sz="700" b="0" i="0">
                <a:solidFill>
                  <a:schemeClr val="tx1">
                    <a:alpha val="60000"/>
                  </a:schemeClr>
                </a:solidFill>
                <a:latin typeface="Arial" panose="020B0604020202020204" pitchFamily="34" charset="0"/>
              </a:defRPr>
            </a:lvl1pPr>
          </a:lstStyle>
          <a:p>
            <a:fld id="{DB2B21CB-63E8-C249-B8AC-5FF3FD754265}" type="slidenum">
              <a:rPr lang="de-DE" smtClean="0"/>
              <a:pPr/>
              <a:t>‹#›</a:t>
            </a:fld>
            <a:endParaRPr lang="de-DE" dirty="0"/>
          </a:p>
        </p:txBody>
      </p:sp>
      <p:sp>
        <p:nvSpPr>
          <p:cNvPr id="15" name="Title 1">
            <a:extLst>
              <a:ext uri="{FF2B5EF4-FFF2-40B4-BE49-F238E27FC236}">
                <a16:creationId xmlns:a16="http://schemas.microsoft.com/office/drawing/2014/main" id="{CBC237F8-420E-A19A-CD8F-DD75AFBE9BE7}"/>
              </a:ext>
            </a:extLst>
          </p:cNvPr>
          <p:cNvSpPr>
            <a:spLocks noGrp="1"/>
          </p:cNvSpPr>
          <p:nvPr>
            <p:ph type="title" hasCustomPrompt="1"/>
          </p:nvPr>
        </p:nvSpPr>
        <p:spPr>
          <a:xfrm>
            <a:off x="360001" y="0"/>
            <a:ext cx="7343999" cy="719999"/>
          </a:xfrm>
          <a:prstGeom prst="rect">
            <a:avLst/>
          </a:prstGeom>
        </p:spPr>
        <p:txBody>
          <a:bodyPr lIns="0" tIns="0" rIns="0" bIns="90000" anchor="b" anchorCtr="0">
            <a:normAutofit/>
          </a:bodyPr>
          <a:lstStyle>
            <a:lvl1pPr>
              <a:defRPr sz="2000"/>
            </a:lvl1pPr>
          </a:lstStyle>
          <a:p>
            <a:r>
              <a:rPr lang="de-DE" dirty="0"/>
              <a:t>Titel, Arial fett 20 </a:t>
            </a:r>
            <a:r>
              <a:rPr lang="de-DE" dirty="0" err="1"/>
              <a:t>pt</a:t>
            </a:r>
            <a:endParaRPr lang="en-US" dirty="0"/>
          </a:p>
        </p:txBody>
      </p:sp>
      <p:sp>
        <p:nvSpPr>
          <p:cNvPr id="2" name="Textplatzhalter 15">
            <a:extLst>
              <a:ext uri="{FF2B5EF4-FFF2-40B4-BE49-F238E27FC236}">
                <a16:creationId xmlns:a16="http://schemas.microsoft.com/office/drawing/2014/main" id="{5271B63B-BF9F-2967-CFA7-3CC18A94A3DA}"/>
              </a:ext>
            </a:extLst>
          </p:cNvPr>
          <p:cNvSpPr>
            <a:spLocks noGrp="1"/>
          </p:cNvSpPr>
          <p:nvPr>
            <p:ph type="body" sz="quarter" idx="13" hasCustomPrompt="1"/>
          </p:nvPr>
        </p:nvSpPr>
        <p:spPr>
          <a:xfrm>
            <a:off x="360000" y="973138"/>
            <a:ext cx="8388000" cy="3780000"/>
          </a:xfrm>
          <a:prstGeom prst="rect">
            <a:avLst/>
          </a:prstGeom>
        </p:spPr>
        <p:txBody>
          <a:bodyPr lIns="0" tIns="0" rIns="0">
            <a:normAutofit/>
          </a:bodyPr>
          <a:lstStyle>
            <a:lvl1pPr marL="216000" indent="-216000">
              <a:lnSpc>
                <a:spcPct val="120000"/>
              </a:lnSpc>
              <a:buFontTx/>
              <a:buBlip>
                <a:blip>
                  <a:extLst>
                    <a:ext uri="{96DAC541-7B7A-43D3-8B79-37D633B846F1}">
                      <asvg:svgBlip xmlns:asvg="http://schemas.microsoft.com/office/drawing/2016/SVG/main" r:embed="rId2"/>
                    </a:ext>
                  </a:extLst>
                </a:blip>
              </a:buBlip>
              <a:defRPr sz="1800">
                <a:solidFill>
                  <a:schemeClr val="tx1"/>
                </a:solidFill>
              </a:defRPr>
            </a:lvl1pPr>
            <a:lvl2pPr marL="396000" indent="-216000">
              <a:lnSpc>
                <a:spcPct val="120000"/>
              </a:lnSpc>
              <a:buSzPct val="100000"/>
              <a:buFontTx/>
              <a:buBlip>
                <a:blip>
                  <a:extLst>
                    <a:ext uri="{96DAC541-7B7A-43D3-8B79-37D633B846F1}">
                      <asvg:svgBlip xmlns:asvg="http://schemas.microsoft.com/office/drawing/2016/SVG/main" r:embed="rId3"/>
                    </a:ext>
                  </a:extLst>
                </a:blip>
              </a:buBlip>
              <a:defRPr sz="1800">
                <a:solidFill>
                  <a:schemeClr val="tx1"/>
                </a:solidFill>
              </a:defRPr>
            </a:lvl2pPr>
            <a:lvl3pPr marL="612000" indent="-216000">
              <a:lnSpc>
                <a:spcPct val="120000"/>
              </a:lnSpc>
              <a:buSzPct val="120000"/>
              <a:buFont typeface="Arial" panose="020B0604020202020204" pitchFamily="34" charset="0"/>
              <a:buChar char="•"/>
              <a:defRPr>
                <a:solidFill>
                  <a:schemeClr val="tx1"/>
                </a:solidFill>
              </a:defRPr>
            </a:lvl3pPr>
            <a:lvl4pPr marL="864000" indent="-216000">
              <a:lnSpc>
                <a:spcPct val="120000"/>
              </a:lnSpc>
              <a:buSzPct val="100000"/>
              <a:buFont typeface="Symbol" pitchFamily="2" charset="2"/>
              <a:buChar char="-"/>
              <a:defRPr sz="1500">
                <a:solidFill>
                  <a:schemeClr val="tx1"/>
                </a:solidFill>
              </a:defRPr>
            </a:lvl4pPr>
            <a:lvl5pPr marL="1080000" indent="-216000">
              <a:lnSpc>
                <a:spcPct val="120000"/>
              </a:lnSpc>
              <a:buSzPct val="100000"/>
              <a:buFont typeface="Courier New" panose="02070309020205020404" pitchFamily="49" charset="0"/>
              <a:buChar char="o"/>
              <a:defRPr sz="1500">
                <a:solidFill>
                  <a:schemeClr val="tx1"/>
                </a:solidFill>
              </a:defRPr>
            </a:lvl5pPr>
          </a:lstStyle>
          <a:p>
            <a:pPr lvl="0"/>
            <a:r>
              <a:rPr lang="de-DE" dirty="0"/>
              <a:t>Mastertextformat bearbeiten, Arial 18 </a:t>
            </a:r>
            <a:r>
              <a:rPr lang="de-DE" dirty="0" err="1"/>
              <a:t>pt</a:t>
            </a:r>
            <a:endParaRPr lang="de-DE" dirty="0"/>
          </a:p>
          <a:p>
            <a:pPr lvl="1"/>
            <a:r>
              <a:rPr lang="de-DE" dirty="0"/>
              <a:t>Zweite Ebene, Arial 18 </a:t>
            </a:r>
            <a:r>
              <a:rPr lang="de-DE" dirty="0" err="1"/>
              <a:t>pt</a:t>
            </a:r>
            <a:endParaRPr lang="de-DE" dirty="0"/>
          </a:p>
          <a:p>
            <a:pPr lvl="2"/>
            <a:r>
              <a:rPr lang="de-DE" dirty="0"/>
              <a:t>Dritte Ebene, Arial 15 </a:t>
            </a:r>
            <a:r>
              <a:rPr lang="de-DE" dirty="0" err="1"/>
              <a:t>pt</a:t>
            </a:r>
            <a:endParaRPr lang="de-DE" dirty="0"/>
          </a:p>
          <a:p>
            <a:pPr lvl="3"/>
            <a:r>
              <a:rPr lang="de-DE" dirty="0"/>
              <a:t>Vierte Ebene, Arial 15 </a:t>
            </a:r>
            <a:r>
              <a:rPr lang="de-DE" dirty="0" err="1"/>
              <a:t>pt</a:t>
            </a:r>
            <a:endParaRPr lang="de-DE" dirty="0"/>
          </a:p>
          <a:p>
            <a:pPr lvl="4"/>
            <a:r>
              <a:rPr lang="de-DE" dirty="0"/>
              <a:t>Fünfte Ebene, Arial 15 </a:t>
            </a:r>
            <a:r>
              <a:rPr lang="de-DE" dirty="0" err="1"/>
              <a:t>pt</a:t>
            </a:r>
            <a:endParaRPr lang="de-DE" dirty="0"/>
          </a:p>
        </p:txBody>
      </p:sp>
    </p:spTree>
    <p:extLst>
      <p:ext uri="{BB962C8B-B14F-4D97-AF65-F5344CB8AC3E}">
        <p14:creationId xmlns:p14="http://schemas.microsoft.com/office/powerpoint/2010/main" val="195292428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el lang und Inhalt">
    <p:spTree>
      <p:nvGrpSpPr>
        <p:cNvPr id="1" name=""/>
        <p:cNvGrpSpPr/>
        <p:nvPr/>
      </p:nvGrpSpPr>
      <p:grpSpPr>
        <a:xfrm>
          <a:off x="0" y="0"/>
          <a:ext cx="0" cy="0"/>
          <a:chOff x="0" y="0"/>
          <a:chExt cx="0" cy="0"/>
        </a:xfrm>
      </p:grpSpPr>
      <p:sp>
        <p:nvSpPr>
          <p:cNvPr id="3" name="Footer Placeholder 4">
            <a:extLst>
              <a:ext uri="{FF2B5EF4-FFF2-40B4-BE49-F238E27FC236}">
                <a16:creationId xmlns:a16="http://schemas.microsoft.com/office/drawing/2014/main" id="{6D0109EF-4FCA-4F84-9EC2-E1EBDEA14EEB}"/>
              </a:ext>
            </a:extLst>
          </p:cNvPr>
          <p:cNvSpPr>
            <a:spLocks noGrp="1"/>
          </p:cNvSpPr>
          <p:nvPr>
            <p:ph type="ftr" sz="quarter" idx="3"/>
          </p:nvPr>
        </p:nvSpPr>
        <p:spPr>
          <a:xfrm>
            <a:off x="612000" y="4997817"/>
            <a:ext cx="6480000" cy="144000"/>
          </a:xfrm>
          <a:prstGeom prst="rect">
            <a:avLst/>
          </a:prstGeom>
        </p:spPr>
        <p:txBody>
          <a:bodyPr vert="horz" lIns="0" tIns="0" rIns="0" bIns="0" rtlCol="0" anchor="t" anchorCtr="0"/>
          <a:lstStyle>
            <a:lvl1pPr algn="l">
              <a:defRPr sz="700" b="0" i="0">
                <a:solidFill>
                  <a:schemeClr val="tx1">
                    <a:alpha val="60000"/>
                  </a:schemeClr>
                </a:solidFill>
                <a:latin typeface="Arial" panose="020B0604020202020204" pitchFamily="34" charset="0"/>
              </a:defRPr>
            </a:lvl1pPr>
          </a:lstStyle>
          <a:p>
            <a:r>
              <a:rPr lang="de-DE" dirty="0"/>
              <a:t>Juli 2026</a:t>
            </a:r>
          </a:p>
        </p:txBody>
      </p:sp>
      <p:sp>
        <p:nvSpPr>
          <p:cNvPr id="4" name="Slide Number Placeholder 5">
            <a:extLst>
              <a:ext uri="{FF2B5EF4-FFF2-40B4-BE49-F238E27FC236}">
                <a16:creationId xmlns:a16="http://schemas.microsoft.com/office/drawing/2014/main" id="{8858E93F-D969-A3C5-7587-BDB8746A7480}"/>
              </a:ext>
            </a:extLst>
          </p:cNvPr>
          <p:cNvSpPr>
            <a:spLocks noGrp="1"/>
          </p:cNvSpPr>
          <p:nvPr>
            <p:ph type="sldNum" sz="quarter" idx="4"/>
          </p:nvPr>
        </p:nvSpPr>
        <p:spPr>
          <a:xfrm>
            <a:off x="360000" y="4998336"/>
            <a:ext cx="252000" cy="144000"/>
          </a:xfrm>
          <a:prstGeom prst="rect">
            <a:avLst/>
          </a:prstGeom>
        </p:spPr>
        <p:txBody>
          <a:bodyPr vert="horz" lIns="0" tIns="0" rIns="0" bIns="0" rtlCol="0" anchor="t" anchorCtr="0"/>
          <a:lstStyle>
            <a:lvl1pPr algn="l">
              <a:defRPr sz="700" b="0" i="0">
                <a:solidFill>
                  <a:schemeClr val="tx1">
                    <a:alpha val="60000"/>
                  </a:schemeClr>
                </a:solidFill>
                <a:latin typeface="Arial" panose="020B0604020202020204" pitchFamily="34" charset="0"/>
              </a:defRPr>
            </a:lvl1pPr>
          </a:lstStyle>
          <a:p>
            <a:fld id="{DB2B21CB-63E8-C249-B8AC-5FF3FD754265}" type="slidenum">
              <a:rPr lang="de-DE" smtClean="0"/>
              <a:pPr/>
              <a:t>‹#›</a:t>
            </a:fld>
            <a:endParaRPr lang="de-DE" dirty="0"/>
          </a:p>
        </p:txBody>
      </p:sp>
      <p:sp>
        <p:nvSpPr>
          <p:cNvPr id="15" name="Title 1">
            <a:extLst>
              <a:ext uri="{FF2B5EF4-FFF2-40B4-BE49-F238E27FC236}">
                <a16:creationId xmlns:a16="http://schemas.microsoft.com/office/drawing/2014/main" id="{CBC237F8-420E-A19A-CD8F-DD75AFBE9BE7}"/>
              </a:ext>
            </a:extLst>
          </p:cNvPr>
          <p:cNvSpPr>
            <a:spLocks noGrp="1"/>
          </p:cNvSpPr>
          <p:nvPr>
            <p:ph type="title" hasCustomPrompt="1"/>
          </p:nvPr>
        </p:nvSpPr>
        <p:spPr>
          <a:xfrm>
            <a:off x="360001" y="0"/>
            <a:ext cx="7343999" cy="719999"/>
          </a:xfrm>
          <a:prstGeom prst="rect">
            <a:avLst/>
          </a:prstGeom>
        </p:spPr>
        <p:txBody>
          <a:bodyPr lIns="0" tIns="0" rIns="0" bIns="90000" anchor="b" anchorCtr="0">
            <a:normAutofit/>
          </a:bodyPr>
          <a:lstStyle>
            <a:lvl1pPr>
              <a:defRPr sz="1700"/>
            </a:lvl1pPr>
          </a:lstStyle>
          <a:p>
            <a:r>
              <a:rPr lang="de-DE" dirty="0"/>
              <a:t>Beispielfolie mit einem sehr langen Titel, welcher über zwei Zeilen läuft, Arial fett 17 </a:t>
            </a:r>
            <a:r>
              <a:rPr lang="de-DE" dirty="0" err="1"/>
              <a:t>pt</a:t>
            </a:r>
            <a:endParaRPr lang="en-US" dirty="0"/>
          </a:p>
        </p:txBody>
      </p:sp>
      <p:sp>
        <p:nvSpPr>
          <p:cNvPr id="5" name="Textplatzhalter 15">
            <a:extLst>
              <a:ext uri="{FF2B5EF4-FFF2-40B4-BE49-F238E27FC236}">
                <a16:creationId xmlns:a16="http://schemas.microsoft.com/office/drawing/2014/main" id="{A9301A0F-359A-02E1-2A1A-4200A396747B}"/>
              </a:ext>
            </a:extLst>
          </p:cNvPr>
          <p:cNvSpPr>
            <a:spLocks noGrp="1"/>
          </p:cNvSpPr>
          <p:nvPr>
            <p:ph type="body" sz="quarter" idx="13" hasCustomPrompt="1"/>
          </p:nvPr>
        </p:nvSpPr>
        <p:spPr>
          <a:xfrm>
            <a:off x="360000" y="973138"/>
            <a:ext cx="8388000" cy="3780000"/>
          </a:xfrm>
          <a:prstGeom prst="rect">
            <a:avLst/>
          </a:prstGeom>
        </p:spPr>
        <p:txBody>
          <a:bodyPr lIns="0" tIns="0" rIns="0">
            <a:normAutofit/>
          </a:bodyPr>
          <a:lstStyle>
            <a:lvl1pPr marL="216000" indent="-216000">
              <a:lnSpc>
                <a:spcPct val="120000"/>
              </a:lnSpc>
              <a:buFontTx/>
              <a:buBlip>
                <a:blip>
                  <a:extLst>
                    <a:ext uri="{96DAC541-7B7A-43D3-8B79-37D633B846F1}">
                      <asvg:svgBlip xmlns:asvg="http://schemas.microsoft.com/office/drawing/2016/SVG/main" r:embed="rId2"/>
                    </a:ext>
                  </a:extLst>
                </a:blip>
              </a:buBlip>
              <a:defRPr sz="1800">
                <a:solidFill>
                  <a:schemeClr val="tx1"/>
                </a:solidFill>
              </a:defRPr>
            </a:lvl1pPr>
            <a:lvl2pPr marL="396000" indent="-216000">
              <a:lnSpc>
                <a:spcPct val="120000"/>
              </a:lnSpc>
              <a:buSzPct val="100000"/>
              <a:buFontTx/>
              <a:buBlip>
                <a:blip>
                  <a:extLst>
                    <a:ext uri="{96DAC541-7B7A-43D3-8B79-37D633B846F1}">
                      <asvg:svgBlip xmlns:asvg="http://schemas.microsoft.com/office/drawing/2016/SVG/main" r:embed="rId3"/>
                    </a:ext>
                  </a:extLst>
                </a:blip>
              </a:buBlip>
              <a:defRPr sz="1800">
                <a:solidFill>
                  <a:schemeClr val="tx1"/>
                </a:solidFill>
              </a:defRPr>
            </a:lvl2pPr>
            <a:lvl3pPr marL="612000" indent="-216000">
              <a:lnSpc>
                <a:spcPct val="120000"/>
              </a:lnSpc>
              <a:buSzPct val="120000"/>
              <a:buFont typeface="Arial" panose="020B0604020202020204" pitchFamily="34" charset="0"/>
              <a:buChar char="•"/>
              <a:defRPr>
                <a:solidFill>
                  <a:schemeClr val="tx1"/>
                </a:solidFill>
              </a:defRPr>
            </a:lvl3pPr>
            <a:lvl4pPr marL="864000" indent="-216000">
              <a:lnSpc>
                <a:spcPct val="120000"/>
              </a:lnSpc>
              <a:buSzPct val="100000"/>
              <a:buFont typeface="Symbol" pitchFamily="2" charset="2"/>
              <a:buChar char="-"/>
              <a:defRPr sz="1500">
                <a:solidFill>
                  <a:schemeClr val="tx1"/>
                </a:solidFill>
              </a:defRPr>
            </a:lvl4pPr>
            <a:lvl5pPr marL="1080000" indent="-216000">
              <a:lnSpc>
                <a:spcPct val="120000"/>
              </a:lnSpc>
              <a:buSzPct val="100000"/>
              <a:buFont typeface="Courier New" panose="02070309020205020404" pitchFamily="49" charset="0"/>
              <a:buChar char="o"/>
              <a:defRPr sz="1500">
                <a:solidFill>
                  <a:schemeClr val="tx1"/>
                </a:solidFill>
              </a:defRPr>
            </a:lvl5pPr>
          </a:lstStyle>
          <a:p>
            <a:pPr lvl="0"/>
            <a:r>
              <a:rPr lang="de-DE" dirty="0"/>
              <a:t>Mastertextformat bearbeiten, Arial 18 </a:t>
            </a:r>
            <a:r>
              <a:rPr lang="de-DE" dirty="0" err="1"/>
              <a:t>pt</a:t>
            </a:r>
            <a:endParaRPr lang="de-DE" dirty="0"/>
          </a:p>
          <a:p>
            <a:pPr lvl="1"/>
            <a:r>
              <a:rPr lang="de-DE" dirty="0"/>
              <a:t>Zweite Ebene, Arial 18 </a:t>
            </a:r>
            <a:r>
              <a:rPr lang="de-DE" dirty="0" err="1"/>
              <a:t>pt</a:t>
            </a:r>
            <a:endParaRPr lang="de-DE" dirty="0"/>
          </a:p>
          <a:p>
            <a:pPr lvl="2"/>
            <a:r>
              <a:rPr lang="de-DE" dirty="0"/>
              <a:t>Dritte Ebene, Arial 15 </a:t>
            </a:r>
            <a:r>
              <a:rPr lang="de-DE" dirty="0" err="1"/>
              <a:t>pt</a:t>
            </a:r>
            <a:endParaRPr lang="de-DE" dirty="0"/>
          </a:p>
          <a:p>
            <a:pPr lvl="3"/>
            <a:r>
              <a:rPr lang="de-DE" dirty="0"/>
              <a:t>Vierte Ebene, Arial 15 </a:t>
            </a:r>
            <a:r>
              <a:rPr lang="de-DE" dirty="0" err="1"/>
              <a:t>pt</a:t>
            </a:r>
            <a:endParaRPr lang="de-DE" dirty="0"/>
          </a:p>
          <a:p>
            <a:pPr lvl="4"/>
            <a:r>
              <a:rPr lang="de-DE" dirty="0"/>
              <a:t>Fünfte Ebene, Arial 15 </a:t>
            </a:r>
            <a:r>
              <a:rPr lang="de-DE" dirty="0" err="1"/>
              <a:t>pt</a:t>
            </a:r>
            <a:endParaRPr lang="de-DE" dirty="0"/>
          </a:p>
        </p:txBody>
      </p:sp>
    </p:spTree>
    <p:extLst>
      <p:ext uri="{BB962C8B-B14F-4D97-AF65-F5344CB8AC3E}">
        <p14:creationId xmlns:p14="http://schemas.microsoft.com/office/powerpoint/2010/main" val="23308422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el und Inhalt ohne Kante unten">
    <p:spTree>
      <p:nvGrpSpPr>
        <p:cNvPr id="1" name=""/>
        <p:cNvGrpSpPr/>
        <p:nvPr/>
      </p:nvGrpSpPr>
      <p:grpSpPr>
        <a:xfrm>
          <a:off x="0" y="0"/>
          <a:ext cx="0" cy="0"/>
          <a:chOff x="0" y="0"/>
          <a:chExt cx="0" cy="0"/>
        </a:xfrm>
      </p:grpSpPr>
      <p:sp>
        <p:nvSpPr>
          <p:cNvPr id="3" name="Footer Placeholder 4">
            <a:extLst>
              <a:ext uri="{FF2B5EF4-FFF2-40B4-BE49-F238E27FC236}">
                <a16:creationId xmlns:a16="http://schemas.microsoft.com/office/drawing/2014/main" id="{6D0109EF-4FCA-4F84-9EC2-E1EBDEA14EEB}"/>
              </a:ext>
            </a:extLst>
          </p:cNvPr>
          <p:cNvSpPr>
            <a:spLocks noGrp="1"/>
          </p:cNvSpPr>
          <p:nvPr>
            <p:ph type="ftr" sz="quarter" idx="3"/>
          </p:nvPr>
        </p:nvSpPr>
        <p:spPr>
          <a:xfrm>
            <a:off x="612000" y="4997817"/>
            <a:ext cx="6480000" cy="144000"/>
          </a:xfrm>
          <a:prstGeom prst="rect">
            <a:avLst/>
          </a:prstGeom>
        </p:spPr>
        <p:txBody>
          <a:bodyPr vert="horz" lIns="0" tIns="0" rIns="0" bIns="0" rtlCol="0" anchor="t" anchorCtr="0"/>
          <a:lstStyle>
            <a:lvl1pPr algn="l">
              <a:defRPr sz="700" b="0" i="0">
                <a:solidFill>
                  <a:schemeClr val="tx1">
                    <a:alpha val="60000"/>
                  </a:schemeClr>
                </a:solidFill>
                <a:latin typeface="Arial" panose="020B0604020202020204" pitchFamily="34" charset="0"/>
              </a:defRPr>
            </a:lvl1pPr>
          </a:lstStyle>
          <a:p>
            <a:r>
              <a:rPr lang="de-DE" dirty="0"/>
              <a:t>Juli 2026</a:t>
            </a:r>
          </a:p>
        </p:txBody>
      </p:sp>
      <p:sp>
        <p:nvSpPr>
          <p:cNvPr id="4" name="Slide Number Placeholder 5">
            <a:extLst>
              <a:ext uri="{FF2B5EF4-FFF2-40B4-BE49-F238E27FC236}">
                <a16:creationId xmlns:a16="http://schemas.microsoft.com/office/drawing/2014/main" id="{8858E93F-D969-A3C5-7587-BDB8746A7480}"/>
              </a:ext>
            </a:extLst>
          </p:cNvPr>
          <p:cNvSpPr>
            <a:spLocks noGrp="1"/>
          </p:cNvSpPr>
          <p:nvPr>
            <p:ph type="sldNum" sz="quarter" idx="4"/>
          </p:nvPr>
        </p:nvSpPr>
        <p:spPr>
          <a:xfrm>
            <a:off x="360000" y="4998336"/>
            <a:ext cx="252000" cy="144000"/>
          </a:xfrm>
          <a:prstGeom prst="rect">
            <a:avLst/>
          </a:prstGeom>
        </p:spPr>
        <p:txBody>
          <a:bodyPr vert="horz" lIns="0" tIns="0" rIns="0" bIns="0" rtlCol="0" anchor="t" anchorCtr="0"/>
          <a:lstStyle>
            <a:lvl1pPr algn="l">
              <a:defRPr sz="700" b="0" i="0">
                <a:solidFill>
                  <a:schemeClr val="tx1">
                    <a:alpha val="60000"/>
                  </a:schemeClr>
                </a:solidFill>
                <a:latin typeface="Arial" panose="020B0604020202020204" pitchFamily="34" charset="0"/>
              </a:defRPr>
            </a:lvl1pPr>
          </a:lstStyle>
          <a:p>
            <a:fld id="{DB2B21CB-63E8-C249-B8AC-5FF3FD754265}" type="slidenum">
              <a:rPr lang="de-DE" smtClean="0"/>
              <a:pPr/>
              <a:t>‹#›</a:t>
            </a:fld>
            <a:endParaRPr lang="de-DE" dirty="0"/>
          </a:p>
        </p:txBody>
      </p:sp>
      <p:sp>
        <p:nvSpPr>
          <p:cNvPr id="15" name="Title 1">
            <a:extLst>
              <a:ext uri="{FF2B5EF4-FFF2-40B4-BE49-F238E27FC236}">
                <a16:creationId xmlns:a16="http://schemas.microsoft.com/office/drawing/2014/main" id="{CBC237F8-420E-A19A-CD8F-DD75AFBE9BE7}"/>
              </a:ext>
            </a:extLst>
          </p:cNvPr>
          <p:cNvSpPr>
            <a:spLocks noGrp="1"/>
          </p:cNvSpPr>
          <p:nvPr>
            <p:ph type="title" hasCustomPrompt="1"/>
          </p:nvPr>
        </p:nvSpPr>
        <p:spPr>
          <a:xfrm>
            <a:off x="360001" y="0"/>
            <a:ext cx="7343999" cy="719999"/>
          </a:xfrm>
          <a:prstGeom prst="rect">
            <a:avLst/>
          </a:prstGeom>
        </p:spPr>
        <p:txBody>
          <a:bodyPr lIns="0" tIns="0" rIns="0" bIns="90000" anchor="b" anchorCtr="0">
            <a:normAutofit/>
          </a:bodyPr>
          <a:lstStyle>
            <a:lvl1pPr>
              <a:defRPr sz="2000"/>
            </a:lvl1pPr>
          </a:lstStyle>
          <a:p>
            <a:r>
              <a:rPr lang="de-DE" dirty="0"/>
              <a:t>Titel, Arial fett 20 </a:t>
            </a:r>
            <a:r>
              <a:rPr lang="de-DE" dirty="0" err="1"/>
              <a:t>pt</a:t>
            </a:r>
            <a:endParaRPr lang="en-US" dirty="0"/>
          </a:p>
        </p:txBody>
      </p:sp>
      <p:sp>
        <p:nvSpPr>
          <p:cNvPr id="6" name="Textplatzhalter 15">
            <a:extLst>
              <a:ext uri="{FF2B5EF4-FFF2-40B4-BE49-F238E27FC236}">
                <a16:creationId xmlns:a16="http://schemas.microsoft.com/office/drawing/2014/main" id="{62247F9B-32BF-D675-DDDF-E8A1EEE61389}"/>
              </a:ext>
            </a:extLst>
          </p:cNvPr>
          <p:cNvSpPr>
            <a:spLocks noGrp="1"/>
          </p:cNvSpPr>
          <p:nvPr>
            <p:ph type="body" sz="quarter" idx="13" hasCustomPrompt="1"/>
          </p:nvPr>
        </p:nvSpPr>
        <p:spPr>
          <a:xfrm>
            <a:off x="360000" y="973138"/>
            <a:ext cx="8388000" cy="3780000"/>
          </a:xfrm>
          <a:prstGeom prst="rect">
            <a:avLst/>
          </a:prstGeom>
        </p:spPr>
        <p:txBody>
          <a:bodyPr lIns="0" tIns="0" rIns="0">
            <a:normAutofit/>
          </a:bodyPr>
          <a:lstStyle>
            <a:lvl1pPr marL="216000" indent="-216000">
              <a:lnSpc>
                <a:spcPct val="120000"/>
              </a:lnSpc>
              <a:buFontTx/>
              <a:buBlip>
                <a:blip>
                  <a:extLst>
                    <a:ext uri="{96DAC541-7B7A-43D3-8B79-37D633B846F1}">
                      <asvg:svgBlip xmlns:asvg="http://schemas.microsoft.com/office/drawing/2016/SVG/main" r:embed="rId2"/>
                    </a:ext>
                  </a:extLst>
                </a:blip>
              </a:buBlip>
              <a:defRPr sz="1800">
                <a:solidFill>
                  <a:schemeClr val="tx1"/>
                </a:solidFill>
              </a:defRPr>
            </a:lvl1pPr>
            <a:lvl2pPr marL="396000" indent="-216000">
              <a:lnSpc>
                <a:spcPct val="120000"/>
              </a:lnSpc>
              <a:buSzPct val="100000"/>
              <a:buFontTx/>
              <a:buBlip>
                <a:blip>
                  <a:extLst>
                    <a:ext uri="{96DAC541-7B7A-43D3-8B79-37D633B846F1}">
                      <asvg:svgBlip xmlns:asvg="http://schemas.microsoft.com/office/drawing/2016/SVG/main" r:embed="rId3"/>
                    </a:ext>
                  </a:extLst>
                </a:blip>
              </a:buBlip>
              <a:defRPr sz="1800">
                <a:solidFill>
                  <a:schemeClr val="tx1"/>
                </a:solidFill>
              </a:defRPr>
            </a:lvl2pPr>
            <a:lvl3pPr marL="612000" indent="-216000">
              <a:lnSpc>
                <a:spcPct val="120000"/>
              </a:lnSpc>
              <a:buSzPct val="120000"/>
              <a:buFont typeface="Arial" panose="020B0604020202020204" pitchFamily="34" charset="0"/>
              <a:buChar char="•"/>
              <a:defRPr>
                <a:solidFill>
                  <a:schemeClr val="tx1"/>
                </a:solidFill>
              </a:defRPr>
            </a:lvl3pPr>
            <a:lvl4pPr marL="864000" indent="-216000">
              <a:lnSpc>
                <a:spcPct val="120000"/>
              </a:lnSpc>
              <a:buSzPct val="100000"/>
              <a:buFont typeface="Symbol" pitchFamily="2" charset="2"/>
              <a:buChar char="-"/>
              <a:defRPr sz="1500">
                <a:solidFill>
                  <a:schemeClr val="tx1"/>
                </a:solidFill>
              </a:defRPr>
            </a:lvl4pPr>
            <a:lvl5pPr marL="1080000" indent="-216000">
              <a:lnSpc>
                <a:spcPct val="120000"/>
              </a:lnSpc>
              <a:buSzPct val="100000"/>
              <a:buFont typeface="Courier New" panose="02070309020205020404" pitchFamily="49" charset="0"/>
              <a:buChar char="o"/>
              <a:defRPr sz="1500">
                <a:solidFill>
                  <a:schemeClr val="tx1"/>
                </a:solidFill>
              </a:defRPr>
            </a:lvl5pPr>
          </a:lstStyle>
          <a:p>
            <a:pPr lvl="0"/>
            <a:r>
              <a:rPr lang="de-DE" dirty="0"/>
              <a:t>Mastertextformat bearbeiten, Arial 18 </a:t>
            </a:r>
            <a:r>
              <a:rPr lang="de-DE" dirty="0" err="1"/>
              <a:t>pt</a:t>
            </a:r>
            <a:endParaRPr lang="de-DE" dirty="0"/>
          </a:p>
          <a:p>
            <a:pPr lvl="1"/>
            <a:r>
              <a:rPr lang="de-DE" dirty="0"/>
              <a:t>Zweite Ebene, Arial 18 </a:t>
            </a:r>
            <a:r>
              <a:rPr lang="de-DE" dirty="0" err="1"/>
              <a:t>pt</a:t>
            </a:r>
            <a:endParaRPr lang="de-DE" dirty="0"/>
          </a:p>
          <a:p>
            <a:pPr lvl="2"/>
            <a:r>
              <a:rPr lang="de-DE" dirty="0"/>
              <a:t>Dritte Ebene, Arial 15 </a:t>
            </a:r>
            <a:r>
              <a:rPr lang="de-DE" dirty="0" err="1"/>
              <a:t>pt</a:t>
            </a:r>
            <a:endParaRPr lang="de-DE" dirty="0"/>
          </a:p>
          <a:p>
            <a:pPr lvl="3"/>
            <a:r>
              <a:rPr lang="de-DE" dirty="0"/>
              <a:t>Vierte Ebene, Arial 15 </a:t>
            </a:r>
            <a:r>
              <a:rPr lang="de-DE" dirty="0" err="1"/>
              <a:t>pt</a:t>
            </a:r>
            <a:endParaRPr lang="de-DE" dirty="0"/>
          </a:p>
          <a:p>
            <a:pPr lvl="4"/>
            <a:r>
              <a:rPr lang="de-DE" dirty="0"/>
              <a:t>Fünfte Ebene, Arial 15 </a:t>
            </a:r>
            <a:r>
              <a:rPr lang="de-DE" dirty="0" err="1"/>
              <a:t>pt</a:t>
            </a:r>
            <a:endParaRPr lang="de-DE" dirty="0"/>
          </a:p>
        </p:txBody>
      </p:sp>
      <p:sp>
        <p:nvSpPr>
          <p:cNvPr id="7" name="Rechteck 6">
            <a:extLst>
              <a:ext uri="{FF2B5EF4-FFF2-40B4-BE49-F238E27FC236}">
                <a16:creationId xmlns:a16="http://schemas.microsoft.com/office/drawing/2014/main" id="{E4B6F4BD-10ED-A499-4B25-32163530E5C5}"/>
              </a:ext>
            </a:extLst>
          </p:cNvPr>
          <p:cNvSpPr/>
          <p:nvPr userDrawn="1"/>
        </p:nvSpPr>
        <p:spPr>
          <a:xfrm>
            <a:off x="7456602" y="4911365"/>
            <a:ext cx="1687398" cy="232135"/>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b="0" i="0" dirty="0">
              <a:latin typeface="Arial" panose="020B0604020202020204" pitchFamily="34" charset="0"/>
            </a:endParaRPr>
          </a:p>
        </p:txBody>
      </p:sp>
    </p:spTree>
    <p:extLst>
      <p:ext uri="{BB962C8B-B14F-4D97-AF65-F5344CB8AC3E}">
        <p14:creationId xmlns:p14="http://schemas.microsoft.com/office/powerpoint/2010/main" val="399588434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el lang und Inhalt ohne Kante unten">
    <p:spTree>
      <p:nvGrpSpPr>
        <p:cNvPr id="1" name=""/>
        <p:cNvGrpSpPr/>
        <p:nvPr/>
      </p:nvGrpSpPr>
      <p:grpSpPr>
        <a:xfrm>
          <a:off x="0" y="0"/>
          <a:ext cx="0" cy="0"/>
          <a:chOff x="0" y="0"/>
          <a:chExt cx="0" cy="0"/>
        </a:xfrm>
      </p:grpSpPr>
      <p:sp>
        <p:nvSpPr>
          <p:cNvPr id="3" name="Footer Placeholder 4">
            <a:extLst>
              <a:ext uri="{FF2B5EF4-FFF2-40B4-BE49-F238E27FC236}">
                <a16:creationId xmlns:a16="http://schemas.microsoft.com/office/drawing/2014/main" id="{6D0109EF-4FCA-4F84-9EC2-E1EBDEA14EEB}"/>
              </a:ext>
            </a:extLst>
          </p:cNvPr>
          <p:cNvSpPr>
            <a:spLocks noGrp="1"/>
          </p:cNvSpPr>
          <p:nvPr>
            <p:ph type="ftr" sz="quarter" idx="3"/>
          </p:nvPr>
        </p:nvSpPr>
        <p:spPr>
          <a:xfrm>
            <a:off x="612000" y="4997817"/>
            <a:ext cx="6480000" cy="144000"/>
          </a:xfrm>
          <a:prstGeom prst="rect">
            <a:avLst/>
          </a:prstGeom>
        </p:spPr>
        <p:txBody>
          <a:bodyPr vert="horz" lIns="0" tIns="0" rIns="0" bIns="0" rtlCol="0" anchor="t" anchorCtr="0"/>
          <a:lstStyle>
            <a:lvl1pPr algn="l">
              <a:defRPr sz="700" b="0" i="0">
                <a:solidFill>
                  <a:schemeClr val="tx1">
                    <a:alpha val="60000"/>
                  </a:schemeClr>
                </a:solidFill>
                <a:latin typeface="Arial" panose="020B0604020202020204" pitchFamily="34" charset="0"/>
              </a:defRPr>
            </a:lvl1pPr>
          </a:lstStyle>
          <a:p>
            <a:r>
              <a:rPr lang="de-DE" dirty="0"/>
              <a:t>Juli 2026</a:t>
            </a:r>
          </a:p>
        </p:txBody>
      </p:sp>
      <p:sp>
        <p:nvSpPr>
          <p:cNvPr id="4" name="Slide Number Placeholder 5">
            <a:extLst>
              <a:ext uri="{FF2B5EF4-FFF2-40B4-BE49-F238E27FC236}">
                <a16:creationId xmlns:a16="http://schemas.microsoft.com/office/drawing/2014/main" id="{8858E93F-D969-A3C5-7587-BDB8746A7480}"/>
              </a:ext>
            </a:extLst>
          </p:cNvPr>
          <p:cNvSpPr>
            <a:spLocks noGrp="1"/>
          </p:cNvSpPr>
          <p:nvPr>
            <p:ph type="sldNum" sz="quarter" idx="4"/>
          </p:nvPr>
        </p:nvSpPr>
        <p:spPr>
          <a:xfrm>
            <a:off x="360000" y="4998336"/>
            <a:ext cx="252000" cy="144000"/>
          </a:xfrm>
          <a:prstGeom prst="rect">
            <a:avLst/>
          </a:prstGeom>
        </p:spPr>
        <p:txBody>
          <a:bodyPr vert="horz" lIns="0" tIns="0" rIns="0" bIns="0" rtlCol="0" anchor="t" anchorCtr="0"/>
          <a:lstStyle>
            <a:lvl1pPr algn="l">
              <a:defRPr sz="700" b="0" i="0">
                <a:solidFill>
                  <a:schemeClr val="tx1">
                    <a:alpha val="60000"/>
                  </a:schemeClr>
                </a:solidFill>
                <a:latin typeface="Arial" panose="020B0604020202020204" pitchFamily="34" charset="0"/>
              </a:defRPr>
            </a:lvl1pPr>
          </a:lstStyle>
          <a:p>
            <a:fld id="{DB2B21CB-63E8-C249-B8AC-5FF3FD754265}" type="slidenum">
              <a:rPr lang="de-DE" smtClean="0"/>
              <a:pPr/>
              <a:t>‹#›</a:t>
            </a:fld>
            <a:endParaRPr lang="de-DE" dirty="0"/>
          </a:p>
        </p:txBody>
      </p:sp>
      <p:sp>
        <p:nvSpPr>
          <p:cNvPr id="15" name="Title 1">
            <a:extLst>
              <a:ext uri="{FF2B5EF4-FFF2-40B4-BE49-F238E27FC236}">
                <a16:creationId xmlns:a16="http://schemas.microsoft.com/office/drawing/2014/main" id="{CBC237F8-420E-A19A-CD8F-DD75AFBE9BE7}"/>
              </a:ext>
            </a:extLst>
          </p:cNvPr>
          <p:cNvSpPr>
            <a:spLocks noGrp="1"/>
          </p:cNvSpPr>
          <p:nvPr>
            <p:ph type="title" hasCustomPrompt="1"/>
          </p:nvPr>
        </p:nvSpPr>
        <p:spPr>
          <a:xfrm>
            <a:off x="360001" y="0"/>
            <a:ext cx="7343999" cy="719999"/>
          </a:xfrm>
          <a:prstGeom prst="rect">
            <a:avLst/>
          </a:prstGeom>
        </p:spPr>
        <p:txBody>
          <a:bodyPr lIns="0" tIns="0" rIns="0" bIns="90000" anchor="b" anchorCtr="0">
            <a:normAutofit/>
          </a:bodyPr>
          <a:lstStyle>
            <a:lvl1pPr>
              <a:defRPr sz="1700"/>
            </a:lvl1pPr>
          </a:lstStyle>
          <a:p>
            <a:r>
              <a:rPr lang="de-DE" dirty="0"/>
              <a:t>Beispielfolie mit einem sehr langen Titel, welcher über zwei Zeilen läuft, Arial fett 17 </a:t>
            </a:r>
            <a:r>
              <a:rPr lang="de-DE" dirty="0" err="1"/>
              <a:t>pt</a:t>
            </a:r>
            <a:endParaRPr lang="en-US" dirty="0"/>
          </a:p>
        </p:txBody>
      </p:sp>
      <p:sp>
        <p:nvSpPr>
          <p:cNvPr id="5" name="Textplatzhalter 15">
            <a:extLst>
              <a:ext uri="{FF2B5EF4-FFF2-40B4-BE49-F238E27FC236}">
                <a16:creationId xmlns:a16="http://schemas.microsoft.com/office/drawing/2014/main" id="{D2257CEE-B96A-9706-C07E-F8785A35558F}"/>
              </a:ext>
            </a:extLst>
          </p:cNvPr>
          <p:cNvSpPr>
            <a:spLocks noGrp="1"/>
          </p:cNvSpPr>
          <p:nvPr>
            <p:ph type="body" sz="quarter" idx="13" hasCustomPrompt="1"/>
          </p:nvPr>
        </p:nvSpPr>
        <p:spPr>
          <a:xfrm>
            <a:off x="360000" y="973138"/>
            <a:ext cx="8388000" cy="3780000"/>
          </a:xfrm>
          <a:prstGeom prst="rect">
            <a:avLst/>
          </a:prstGeom>
        </p:spPr>
        <p:txBody>
          <a:bodyPr lIns="0" tIns="0" rIns="0">
            <a:normAutofit/>
          </a:bodyPr>
          <a:lstStyle>
            <a:lvl1pPr marL="216000" indent="-216000">
              <a:lnSpc>
                <a:spcPct val="120000"/>
              </a:lnSpc>
              <a:buFontTx/>
              <a:buBlip>
                <a:blip>
                  <a:extLst>
                    <a:ext uri="{96DAC541-7B7A-43D3-8B79-37D633B846F1}">
                      <asvg:svgBlip xmlns:asvg="http://schemas.microsoft.com/office/drawing/2016/SVG/main" r:embed="rId2"/>
                    </a:ext>
                  </a:extLst>
                </a:blip>
              </a:buBlip>
              <a:defRPr sz="1800">
                <a:solidFill>
                  <a:schemeClr val="tx1"/>
                </a:solidFill>
              </a:defRPr>
            </a:lvl1pPr>
            <a:lvl2pPr marL="396000" indent="-216000">
              <a:lnSpc>
                <a:spcPct val="120000"/>
              </a:lnSpc>
              <a:buSzPct val="100000"/>
              <a:buFontTx/>
              <a:buBlip>
                <a:blip>
                  <a:extLst>
                    <a:ext uri="{96DAC541-7B7A-43D3-8B79-37D633B846F1}">
                      <asvg:svgBlip xmlns:asvg="http://schemas.microsoft.com/office/drawing/2016/SVG/main" r:embed="rId3"/>
                    </a:ext>
                  </a:extLst>
                </a:blip>
              </a:buBlip>
              <a:defRPr sz="1800">
                <a:solidFill>
                  <a:schemeClr val="tx1"/>
                </a:solidFill>
              </a:defRPr>
            </a:lvl2pPr>
            <a:lvl3pPr marL="612000" indent="-216000">
              <a:lnSpc>
                <a:spcPct val="120000"/>
              </a:lnSpc>
              <a:buSzPct val="120000"/>
              <a:buFont typeface="Arial" panose="020B0604020202020204" pitchFamily="34" charset="0"/>
              <a:buChar char="•"/>
              <a:defRPr>
                <a:solidFill>
                  <a:schemeClr val="tx1"/>
                </a:solidFill>
              </a:defRPr>
            </a:lvl3pPr>
            <a:lvl4pPr marL="864000" indent="-216000">
              <a:lnSpc>
                <a:spcPct val="120000"/>
              </a:lnSpc>
              <a:buSzPct val="100000"/>
              <a:buFont typeface="Symbol" pitchFamily="2" charset="2"/>
              <a:buChar char="-"/>
              <a:defRPr sz="1500">
                <a:solidFill>
                  <a:schemeClr val="tx1"/>
                </a:solidFill>
              </a:defRPr>
            </a:lvl4pPr>
            <a:lvl5pPr marL="1080000" indent="-216000">
              <a:lnSpc>
                <a:spcPct val="120000"/>
              </a:lnSpc>
              <a:buSzPct val="100000"/>
              <a:buFont typeface="Courier New" panose="02070309020205020404" pitchFamily="49" charset="0"/>
              <a:buChar char="o"/>
              <a:defRPr sz="1500">
                <a:solidFill>
                  <a:schemeClr val="tx1"/>
                </a:solidFill>
              </a:defRPr>
            </a:lvl5pPr>
          </a:lstStyle>
          <a:p>
            <a:pPr lvl="0"/>
            <a:r>
              <a:rPr lang="de-DE" dirty="0"/>
              <a:t>Mastertextformat bearbeiten, Arial 18 </a:t>
            </a:r>
            <a:r>
              <a:rPr lang="de-DE" dirty="0" err="1"/>
              <a:t>pt</a:t>
            </a:r>
            <a:endParaRPr lang="de-DE" dirty="0"/>
          </a:p>
          <a:p>
            <a:pPr lvl="1"/>
            <a:r>
              <a:rPr lang="de-DE" dirty="0"/>
              <a:t>Zweite Ebene, Arial 18 </a:t>
            </a:r>
            <a:r>
              <a:rPr lang="de-DE" dirty="0" err="1"/>
              <a:t>pt</a:t>
            </a:r>
            <a:endParaRPr lang="de-DE" dirty="0"/>
          </a:p>
          <a:p>
            <a:pPr lvl="2"/>
            <a:r>
              <a:rPr lang="de-DE" dirty="0"/>
              <a:t>Dritte Ebene, Arial 15 </a:t>
            </a:r>
            <a:r>
              <a:rPr lang="de-DE" dirty="0" err="1"/>
              <a:t>pt</a:t>
            </a:r>
            <a:endParaRPr lang="de-DE" dirty="0"/>
          </a:p>
          <a:p>
            <a:pPr lvl="3"/>
            <a:r>
              <a:rPr lang="de-DE" dirty="0"/>
              <a:t>Vierte Ebene, Arial 15 </a:t>
            </a:r>
            <a:r>
              <a:rPr lang="de-DE" dirty="0" err="1"/>
              <a:t>pt</a:t>
            </a:r>
            <a:endParaRPr lang="de-DE" dirty="0"/>
          </a:p>
          <a:p>
            <a:pPr lvl="4"/>
            <a:r>
              <a:rPr lang="de-DE" dirty="0"/>
              <a:t>Fünfte Ebene, Arial 15 </a:t>
            </a:r>
            <a:r>
              <a:rPr lang="de-DE" dirty="0" err="1"/>
              <a:t>pt</a:t>
            </a:r>
            <a:endParaRPr lang="de-DE" dirty="0"/>
          </a:p>
        </p:txBody>
      </p:sp>
      <p:sp>
        <p:nvSpPr>
          <p:cNvPr id="6" name="Rechteck 5">
            <a:extLst>
              <a:ext uri="{FF2B5EF4-FFF2-40B4-BE49-F238E27FC236}">
                <a16:creationId xmlns:a16="http://schemas.microsoft.com/office/drawing/2014/main" id="{E89E1EDC-AAD1-D378-45AD-53BA2B996780}"/>
              </a:ext>
            </a:extLst>
          </p:cNvPr>
          <p:cNvSpPr/>
          <p:nvPr userDrawn="1"/>
        </p:nvSpPr>
        <p:spPr>
          <a:xfrm>
            <a:off x="7456602" y="4911365"/>
            <a:ext cx="1687398" cy="232135"/>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b="0" i="0" dirty="0">
              <a:latin typeface="Arial" panose="020B0604020202020204" pitchFamily="34" charset="0"/>
            </a:endParaRPr>
          </a:p>
        </p:txBody>
      </p:sp>
    </p:spTree>
    <p:extLst>
      <p:ext uri="{BB962C8B-B14F-4D97-AF65-F5344CB8AC3E}">
        <p14:creationId xmlns:p14="http://schemas.microsoft.com/office/powerpoint/2010/main" val="209649461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el und Bild">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60000" y="0"/>
            <a:ext cx="7344000" cy="719999"/>
          </a:xfrm>
          <a:prstGeom prst="rect">
            <a:avLst/>
          </a:prstGeom>
        </p:spPr>
        <p:txBody>
          <a:bodyPr lIns="0" tIns="0" rIns="0" bIns="90000" anchor="b" anchorCtr="0">
            <a:normAutofit/>
          </a:bodyPr>
          <a:lstStyle>
            <a:lvl1pPr>
              <a:defRPr sz="2000"/>
            </a:lvl1pPr>
          </a:lstStyle>
          <a:p>
            <a:r>
              <a:rPr lang="de-DE" dirty="0"/>
              <a:t>Titel, Arial fett 20 </a:t>
            </a:r>
            <a:r>
              <a:rPr lang="de-DE" dirty="0" err="1"/>
              <a:t>pt</a:t>
            </a:r>
            <a:endParaRPr lang="en-US" dirty="0"/>
          </a:p>
        </p:txBody>
      </p:sp>
      <p:sp>
        <p:nvSpPr>
          <p:cNvPr id="10" name="Bildplatzhalter 7">
            <a:extLst>
              <a:ext uri="{FF2B5EF4-FFF2-40B4-BE49-F238E27FC236}">
                <a16:creationId xmlns:a16="http://schemas.microsoft.com/office/drawing/2014/main" id="{227D3B32-AF6C-E8AF-58EC-762E0BE60069}"/>
              </a:ext>
            </a:extLst>
          </p:cNvPr>
          <p:cNvSpPr>
            <a:spLocks noGrp="1"/>
          </p:cNvSpPr>
          <p:nvPr>
            <p:ph type="pic" sz="quarter" idx="14" hasCustomPrompt="1"/>
          </p:nvPr>
        </p:nvSpPr>
        <p:spPr>
          <a:xfrm>
            <a:off x="360000" y="972000"/>
            <a:ext cx="8388000" cy="3312000"/>
          </a:xfrm>
          <a:prstGeom prst="rect">
            <a:avLst/>
          </a:prstGeom>
        </p:spPr>
        <p:txBody>
          <a:bodyPr anchor="ctr"/>
          <a:lstStyle>
            <a:lvl1pPr algn="ctr">
              <a:defRPr>
                <a:solidFill>
                  <a:schemeClr val="tx1"/>
                </a:solidFill>
              </a:defRPr>
            </a:lvl1pPr>
          </a:lstStyle>
          <a:p>
            <a:r>
              <a:rPr lang="de-DE" dirty="0"/>
              <a:t>Bild durch Klick auf das Symbol hinzufügen</a:t>
            </a:r>
            <a:br>
              <a:rPr lang="de-DE" dirty="0"/>
            </a:br>
            <a:br>
              <a:rPr lang="de-DE" dirty="0"/>
            </a:br>
            <a:br>
              <a:rPr lang="de-DE" dirty="0"/>
            </a:br>
            <a:endParaRPr lang="de-DE" dirty="0"/>
          </a:p>
        </p:txBody>
      </p:sp>
      <p:sp>
        <p:nvSpPr>
          <p:cNvPr id="14" name="Textplatzhalter 15">
            <a:extLst>
              <a:ext uri="{FF2B5EF4-FFF2-40B4-BE49-F238E27FC236}">
                <a16:creationId xmlns:a16="http://schemas.microsoft.com/office/drawing/2014/main" id="{2CE33AEE-3878-4C63-BB39-350C548E8DD2}"/>
              </a:ext>
            </a:extLst>
          </p:cNvPr>
          <p:cNvSpPr>
            <a:spLocks noGrp="1"/>
          </p:cNvSpPr>
          <p:nvPr>
            <p:ph type="body" sz="quarter" idx="13"/>
          </p:nvPr>
        </p:nvSpPr>
        <p:spPr>
          <a:xfrm>
            <a:off x="360001" y="4392000"/>
            <a:ext cx="8387999" cy="360000"/>
          </a:xfrm>
          <a:prstGeom prst="rect">
            <a:avLst/>
          </a:prstGeom>
        </p:spPr>
        <p:txBody>
          <a:bodyPr lIns="0" tIns="0" rIns="0">
            <a:normAutofit/>
          </a:bodyPr>
          <a:lstStyle>
            <a:lvl1pPr marL="0" indent="0">
              <a:spcBef>
                <a:spcPts val="0"/>
              </a:spcBef>
              <a:buFont typeface="Arial" panose="020B0604020202020204" pitchFamily="34" charset="0"/>
              <a:buNone/>
              <a:defRPr sz="1800" b="1">
                <a:solidFill>
                  <a:schemeClr val="tx1"/>
                </a:solidFill>
              </a:defRPr>
            </a:lvl1pPr>
            <a:lvl2pPr marL="360000" indent="-180000">
              <a:defRPr sz="1800">
                <a:solidFill>
                  <a:schemeClr val="tx1"/>
                </a:solidFill>
              </a:defRPr>
            </a:lvl2pPr>
            <a:lvl3pPr marL="540000" indent="-180000">
              <a:defRPr>
                <a:solidFill>
                  <a:schemeClr val="tx1"/>
                </a:solidFill>
              </a:defRPr>
            </a:lvl3pPr>
            <a:lvl4pPr marL="720000" indent="-180000">
              <a:buFont typeface="Symbol" pitchFamily="2" charset="2"/>
              <a:buChar char="-"/>
              <a:defRPr sz="1500">
                <a:solidFill>
                  <a:schemeClr val="tx1"/>
                </a:solidFill>
              </a:defRPr>
            </a:lvl4pPr>
            <a:lvl5pPr marL="900000" indent="-180000">
              <a:buFont typeface="Arial" panose="020B0604020202020204" pitchFamily="34" charset="0"/>
              <a:buChar char="»"/>
              <a:defRPr sz="1500">
                <a:solidFill>
                  <a:schemeClr val="tx1"/>
                </a:solidFill>
              </a:defRPr>
            </a:lvl5pPr>
          </a:lstStyle>
          <a:p>
            <a:pPr lvl="0"/>
            <a:r>
              <a:rPr lang="de-DE"/>
              <a:t>Mastertextformat bearbeiten</a:t>
            </a:r>
          </a:p>
        </p:txBody>
      </p:sp>
      <p:sp>
        <p:nvSpPr>
          <p:cNvPr id="3" name="Footer Placeholder 4">
            <a:extLst>
              <a:ext uri="{FF2B5EF4-FFF2-40B4-BE49-F238E27FC236}">
                <a16:creationId xmlns:a16="http://schemas.microsoft.com/office/drawing/2014/main" id="{1D8D37D6-13EB-0CAB-51FC-128167C92B1A}"/>
              </a:ext>
            </a:extLst>
          </p:cNvPr>
          <p:cNvSpPr>
            <a:spLocks noGrp="1"/>
          </p:cNvSpPr>
          <p:nvPr>
            <p:ph type="ftr" sz="quarter" idx="3"/>
          </p:nvPr>
        </p:nvSpPr>
        <p:spPr>
          <a:xfrm>
            <a:off x="612000" y="4997817"/>
            <a:ext cx="6480000" cy="144000"/>
          </a:xfrm>
          <a:prstGeom prst="rect">
            <a:avLst/>
          </a:prstGeom>
        </p:spPr>
        <p:txBody>
          <a:bodyPr vert="horz" lIns="0" tIns="0" rIns="0" bIns="0" rtlCol="0" anchor="t" anchorCtr="0"/>
          <a:lstStyle>
            <a:lvl1pPr algn="l">
              <a:defRPr sz="700" b="0" i="0">
                <a:solidFill>
                  <a:schemeClr val="tx1">
                    <a:alpha val="60000"/>
                  </a:schemeClr>
                </a:solidFill>
                <a:latin typeface="Arial" panose="020B0604020202020204" pitchFamily="34" charset="0"/>
              </a:defRPr>
            </a:lvl1pPr>
          </a:lstStyle>
          <a:p>
            <a:r>
              <a:rPr lang="de-DE" dirty="0"/>
              <a:t>Juli 2026</a:t>
            </a:r>
          </a:p>
        </p:txBody>
      </p:sp>
      <p:sp>
        <p:nvSpPr>
          <p:cNvPr id="5" name="Slide Number Placeholder 5">
            <a:extLst>
              <a:ext uri="{FF2B5EF4-FFF2-40B4-BE49-F238E27FC236}">
                <a16:creationId xmlns:a16="http://schemas.microsoft.com/office/drawing/2014/main" id="{1CCF2537-895D-40F6-F9BD-BD97863D794A}"/>
              </a:ext>
            </a:extLst>
          </p:cNvPr>
          <p:cNvSpPr>
            <a:spLocks noGrp="1"/>
          </p:cNvSpPr>
          <p:nvPr>
            <p:ph type="sldNum" sz="quarter" idx="4"/>
          </p:nvPr>
        </p:nvSpPr>
        <p:spPr>
          <a:xfrm>
            <a:off x="360000" y="4998336"/>
            <a:ext cx="252000" cy="144000"/>
          </a:xfrm>
          <a:prstGeom prst="rect">
            <a:avLst/>
          </a:prstGeom>
        </p:spPr>
        <p:txBody>
          <a:bodyPr vert="horz" lIns="0" tIns="0" rIns="0" bIns="0" rtlCol="0" anchor="t" anchorCtr="0"/>
          <a:lstStyle>
            <a:lvl1pPr algn="l">
              <a:defRPr sz="700" b="0" i="0">
                <a:solidFill>
                  <a:schemeClr val="tx1">
                    <a:alpha val="60000"/>
                  </a:schemeClr>
                </a:solidFill>
                <a:latin typeface="Arial" panose="020B0604020202020204" pitchFamily="34" charset="0"/>
              </a:defRPr>
            </a:lvl1pPr>
          </a:lstStyle>
          <a:p>
            <a:fld id="{DB2B21CB-63E8-C249-B8AC-5FF3FD754265}" type="slidenum">
              <a:rPr lang="de-DE" smtClean="0"/>
              <a:pPr/>
              <a:t>‹#›</a:t>
            </a:fld>
            <a:endParaRPr lang="de-DE" dirty="0"/>
          </a:p>
        </p:txBody>
      </p:sp>
    </p:spTree>
    <p:extLst>
      <p:ext uri="{BB962C8B-B14F-4D97-AF65-F5344CB8AC3E}">
        <p14:creationId xmlns:p14="http://schemas.microsoft.com/office/powerpoint/2010/main" val="8413809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el und zwei Inhalt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60000" y="0"/>
            <a:ext cx="7344000" cy="719999"/>
          </a:xfrm>
          <a:prstGeom prst="rect">
            <a:avLst/>
          </a:prstGeom>
        </p:spPr>
        <p:txBody>
          <a:bodyPr lIns="0" tIns="0" rIns="0" bIns="90000" anchor="b" anchorCtr="0">
            <a:normAutofit/>
          </a:bodyPr>
          <a:lstStyle>
            <a:lvl1pPr>
              <a:defRPr sz="2000"/>
            </a:lvl1pPr>
          </a:lstStyle>
          <a:p>
            <a:r>
              <a:rPr lang="de-DE" dirty="0"/>
              <a:t>Titel, Arial fett 20 </a:t>
            </a:r>
            <a:r>
              <a:rPr lang="de-DE" dirty="0" err="1"/>
              <a:t>pt</a:t>
            </a:r>
            <a:endParaRPr lang="en-US" dirty="0"/>
          </a:p>
        </p:txBody>
      </p:sp>
      <p:sp>
        <p:nvSpPr>
          <p:cNvPr id="14" name="Textplatzhalter 15">
            <a:extLst>
              <a:ext uri="{FF2B5EF4-FFF2-40B4-BE49-F238E27FC236}">
                <a16:creationId xmlns:a16="http://schemas.microsoft.com/office/drawing/2014/main" id="{2CE33AEE-3878-4C63-BB39-350C548E8DD2}"/>
              </a:ext>
            </a:extLst>
          </p:cNvPr>
          <p:cNvSpPr>
            <a:spLocks noGrp="1"/>
          </p:cNvSpPr>
          <p:nvPr>
            <p:ph type="body" sz="quarter" idx="13"/>
          </p:nvPr>
        </p:nvSpPr>
        <p:spPr>
          <a:xfrm>
            <a:off x="360001" y="971999"/>
            <a:ext cx="4103999" cy="432000"/>
          </a:xfrm>
          <a:prstGeom prst="rect">
            <a:avLst/>
          </a:prstGeom>
          <a:solidFill>
            <a:schemeClr val="accent2">
              <a:alpha val="30000"/>
            </a:schemeClr>
          </a:solidFill>
        </p:spPr>
        <p:txBody>
          <a:bodyPr lIns="90000" tIns="90000" rIns="90000" bIns="90000"/>
          <a:lstStyle>
            <a:lvl1pPr marL="0" indent="0" algn="ctr">
              <a:spcBef>
                <a:spcPts val="0"/>
              </a:spcBef>
              <a:buFont typeface="Arial" panose="020B0604020202020204" pitchFamily="34" charset="0"/>
              <a:buNone/>
              <a:defRPr sz="1800" b="1">
                <a:solidFill>
                  <a:schemeClr val="tx1"/>
                </a:solidFill>
              </a:defRPr>
            </a:lvl1pPr>
            <a:lvl2pPr marL="360000" indent="-180000">
              <a:defRPr sz="1800">
                <a:solidFill>
                  <a:schemeClr val="tx1"/>
                </a:solidFill>
              </a:defRPr>
            </a:lvl2pPr>
            <a:lvl3pPr marL="540000" indent="-180000">
              <a:defRPr>
                <a:solidFill>
                  <a:schemeClr val="tx1"/>
                </a:solidFill>
              </a:defRPr>
            </a:lvl3pPr>
            <a:lvl4pPr marL="720000" indent="-180000">
              <a:buFont typeface="Symbol" pitchFamily="2" charset="2"/>
              <a:buChar char="-"/>
              <a:defRPr sz="1500">
                <a:solidFill>
                  <a:schemeClr val="tx1"/>
                </a:solidFill>
              </a:defRPr>
            </a:lvl4pPr>
            <a:lvl5pPr marL="900000" indent="-180000">
              <a:buFont typeface="Arial" panose="020B0604020202020204" pitchFamily="34" charset="0"/>
              <a:buChar char="»"/>
              <a:defRPr sz="1500">
                <a:solidFill>
                  <a:schemeClr val="tx1"/>
                </a:solidFill>
              </a:defRPr>
            </a:lvl5pPr>
          </a:lstStyle>
          <a:p>
            <a:pPr lvl="0"/>
            <a:r>
              <a:rPr lang="de-DE"/>
              <a:t>Mastertextformat bearbeiten</a:t>
            </a:r>
          </a:p>
        </p:txBody>
      </p:sp>
      <p:sp>
        <p:nvSpPr>
          <p:cNvPr id="3" name="Content Placeholder 2">
            <a:extLst>
              <a:ext uri="{FF2B5EF4-FFF2-40B4-BE49-F238E27FC236}">
                <a16:creationId xmlns:a16="http://schemas.microsoft.com/office/drawing/2014/main" id="{08589A94-2497-0D88-0CCF-215E75C92809}"/>
              </a:ext>
            </a:extLst>
          </p:cNvPr>
          <p:cNvSpPr>
            <a:spLocks noGrp="1"/>
          </p:cNvSpPr>
          <p:nvPr>
            <p:ph sz="half" idx="1" hasCustomPrompt="1"/>
          </p:nvPr>
        </p:nvSpPr>
        <p:spPr>
          <a:xfrm>
            <a:off x="360000" y="1547998"/>
            <a:ext cx="4104000" cy="3204000"/>
          </a:xfrm>
          <a:prstGeom prst="rect">
            <a:avLst/>
          </a:prstGeom>
        </p:spPr>
        <p:txBody>
          <a:bodyPr anchor="ctr"/>
          <a:lstStyle>
            <a:lvl1pPr algn="ct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de-DE" dirty="0"/>
              <a:t>Medien durch Klick auf das Symbol einfügen </a:t>
            </a:r>
          </a:p>
          <a:p>
            <a:pPr lvl="0"/>
            <a:endParaRPr lang="de-DE" dirty="0"/>
          </a:p>
          <a:p>
            <a:pPr lvl="0"/>
            <a:endParaRPr lang="de-DE" dirty="0"/>
          </a:p>
          <a:p>
            <a:pPr lvl="0"/>
            <a:endParaRPr lang="de-DE" dirty="0"/>
          </a:p>
          <a:p>
            <a:pPr lvl="0"/>
            <a:endParaRPr lang="en-US" dirty="0"/>
          </a:p>
        </p:txBody>
      </p:sp>
      <p:sp>
        <p:nvSpPr>
          <p:cNvPr id="7" name="Content Placeholder 3">
            <a:extLst>
              <a:ext uri="{FF2B5EF4-FFF2-40B4-BE49-F238E27FC236}">
                <a16:creationId xmlns:a16="http://schemas.microsoft.com/office/drawing/2014/main" id="{F284A2AF-C1BE-6B54-F5AE-EC3DDA5E5CB2}"/>
              </a:ext>
            </a:extLst>
          </p:cNvPr>
          <p:cNvSpPr>
            <a:spLocks noGrp="1"/>
          </p:cNvSpPr>
          <p:nvPr>
            <p:ph sz="half" idx="2" hasCustomPrompt="1"/>
          </p:nvPr>
        </p:nvSpPr>
        <p:spPr>
          <a:xfrm>
            <a:off x="4644000" y="1547998"/>
            <a:ext cx="4104000" cy="3204000"/>
          </a:xfrm>
          <a:prstGeom prst="rect">
            <a:avLst/>
          </a:prstGeom>
        </p:spPr>
        <p:txBody>
          <a:bodyPr anchor="ctr"/>
          <a:lstStyle>
            <a:lvl1pPr algn="ctr">
              <a:defRPr>
                <a:solidFill>
                  <a:schemeClr val="tx1"/>
                </a:solidFill>
              </a:defRPr>
            </a:lvl1pPr>
          </a:lstStyle>
          <a:p>
            <a:pPr lvl="0"/>
            <a:r>
              <a:rPr lang="de-DE" dirty="0"/>
              <a:t>Medien durch Klick auf das Symbol einfügen </a:t>
            </a:r>
          </a:p>
          <a:p>
            <a:pPr lvl="0"/>
            <a:endParaRPr lang="de-DE" dirty="0"/>
          </a:p>
          <a:p>
            <a:pPr lvl="0"/>
            <a:endParaRPr lang="de-DE" dirty="0"/>
          </a:p>
          <a:p>
            <a:pPr lvl="0"/>
            <a:endParaRPr lang="de-DE" dirty="0"/>
          </a:p>
          <a:p>
            <a:pPr lvl="0"/>
            <a:endParaRPr lang="en-US" dirty="0"/>
          </a:p>
        </p:txBody>
      </p:sp>
      <p:sp>
        <p:nvSpPr>
          <p:cNvPr id="8" name="Textplatzhalter 15">
            <a:extLst>
              <a:ext uri="{FF2B5EF4-FFF2-40B4-BE49-F238E27FC236}">
                <a16:creationId xmlns:a16="http://schemas.microsoft.com/office/drawing/2014/main" id="{19D57DEC-26E2-8D9E-EA74-A6EE125EBBD0}"/>
              </a:ext>
            </a:extLst>
          </p:cNvPr>
          <p:cNvSpPr>
            <a:spLocks noGrp="1"/>
          </p:cNvSpPr>
          <p:nvPr>
            <p:ph type="body" sz="quarter" idx="14"/>
          </p:nvPr>
        </p:nvSpPr>
        <p:spPr>
          <a:xfrm>
            <a:off x="4639770" y="971999"/>
            <a:ext cx="4103999" cy="432000"/>
          </a:xfrm>
          <a:prstGeom prst="rect">
            <a:avLst/>
          </a:prstGeom>
          <a:solidFill>
            <a:schemeClr val="accent2">
              <a:alpha val="30000"/>
            </a:schemeClr>
          </a:solidFill>
        </p:spPr>
        <p:txBody>
          <a:bodyPr lIns="90000" tIns="90000" rIns="90000" bIns="90000"/>
          <a:lstStyle>
            <a:lvl1pPr marL="0" indent="0" algn="ctr">
              <a:spcBef>
                <a:spcPts val="0"/>
              </a:spcBef>
              <a:buFont typeface="Arial" panose="020B0604020202020204" pitchFamily="34" charset="0"/>
              <a:buNone/>
              <a:defRPr sz="1800" b="1">
                <a:solidFill>
                  <a:schemeClr val="tx1"/>
                </a:solidFill>
              </a:defRPr>
            </a:lvl1pPr>
            <a:lvl2pPr marL="360000" indent="-180000">
              <a:defRPr sz="1800">
                <a:solidFill>
                  <a:schemeClr val="tx1"/>
                </a:solidFill>
              </a:defRPr>
            </a:lvl2pPr>
            <a:lvl3pPr marL="540000" indent="-180000">
              <a:defRPr>
                <a:solidFill>
                  <a:schemeClr val="tx1"/>
                </a:solidFill>
              </a:defRPr>
            </a:lvl3pPr>
            <a:lvl4pPr marL="720000" indent="-180000">
              <a:buFont typeface="Symbol" pitchFamily="2" charset="2"/>
              <a:buChar char="-"/>
              <a:defRPr sz="1500">
                <a:solidFill>
                  <a:schemeClr val="tx1"/>
                </a:solidFill>
              </a:defRPr>
            </a:lvl4pPr>
            <a:lvl5pPr marL="900000" indent="-180000">
              <a:buFont typeface="Arial" panose="020B0604020202020204" pitchFamily="34" charset="0"/>
              <a:buChar char="»"/>
              <a:defRPr sz="1500">
                <a:solidFill>
                  <a:schemeClr val="tx1"/>
                </a:solidFill>
              </a:defRPr>
            </a:lvl5pPr>
          </a:lstStyle>
          <a:p>
            <a:pPr lvl="0"/>
            <a:r>
              <a:rPr lang="de-DE"/>
              <a:t>Mastertextformat bearbeiten</a:t>
            </a:r>
          </a:p>
        </p:txBody>
      </p:sp>
      <p:sp>
        <p:nvSpPr>
          <p:cNvPr id="5" name="Footer Placeholder 4">
            <a:extLst>
              <a:ext uri="{FF2B5EF4-FFF2-40B4-BE49-F238E27FC236}">
                <a16:creationId xmlns:a16="http://schemas.microsoft.com/office/drawing/2014/main" id="{9483BBD4-80A5-A837-B528-9CA122FC067E}"/>
              </a:ext>
            </a:extLst>
          </p:cNvPr>
          <p:cNvSpPr>
            <a:spLocks noGrp="1"/>
          </p:cNvSpPr>
          <p:nvPr>
            <p:ph type="ftr" sz="quarter" idx="3"/>
          </p:nvPr>
        </p:nvSpPr>
        <p:spPr>
          <a:xfrm>
            <a:off x="612000" y="4997817"/>
            <a:ext cx="6480000" cy="144000"/>
          </a:xfrm>
          <a:prstGeom prst="rect">
            <a:avLst/>
          </a:prstGeom>
        </p:spPr>
        <p:txBody>
          <a:bodyPr vert="horz" lIns="0" tIns="0" rIns="0" bIns="0" rtlCol="0" anchor="t" anchorCtr="0"/>
          <a:lstStyle>
            <a:lvl1pPr algn="l">
              <a:defRPr sz="700" b="0" i="0">
                <a:solidFill>
                  <a:schemeClr val="tx1">
                    <a:alpha val="60000"/>
                  </a:schemeClr>
                </a:solidFill>
                <a:latin typeface="Arial" panose="020B0604020202020204" pitchFamily="34" charset="0"/>
              </a:defRPr>
            </a:lvl1pPr>
          </a:lstStyle>
          <a:p>
            <a:r>
              <a:rPr lang="de-DE" dirty="0"/>
              <a:t>Juli 2026</a:t>
            </a:r>
          </a:p>
        </p:txBody>
      </p:sp>
      <p:sp>
        <p:nvSpPr>
          <p:cNvPr id="6" name="Slide Number Placeholder 5">
            <a:extLst>
              <a:ext uri="{FF2B5EF4-FFF2-40B4-BE49-F238E27FC236}">
                <a16:creationId xmlns:a16="http://schemas.microsoft.com/office/drawing/2014/main" id="{A0369CC2-D86E-9573-EF29-A54EA8D439CA}"/>
              </a:ext>
            </a:extLst>
          </p:cNvPr>
          <p:cNvSpPr>
            <a:spLocks noGrp="1"/>
          </p:cNvSpPr>
          <p:nvPr>
            <p:ph type="sldNum" sz="quarter" idx="4"/>
          </p:nvPr>
        </p:nvSpPr>
        <p:spPr>
          <a:xfrm>
            <a:off x="360000" y="4998336"/>
            <a:ext cx="252000" cy="144000"/>
          </a:xfrm>
          <a:prstGeom prst="rect">
            <a:avLst/>
          </a:prstGeom>
        </p:spPr>
        <p:txBody>
          <a:bodyPr vert="horz" lIns="0" tIns="0" rIns="0" bIns="0" rtlCol="0" anchor="t" anchorCtr="0"/>
          <a:lstStyle>
            <a:lvl1pPr algn="l">
              <a:defRPr sz="700" b="0" i="0">
                <a:solidFill>
                  <a:schemeClr val="tx1">
                    <a:alpha val="60000"/>
                  </a:schemeClr>
                </a:solidFill>
                <a:latin typeface="Arial" panose="020B0604020202020204" pitchFamily="34" charset="0"/>
              </a:defRPr>
            </a:lvl1pPr>
          </a:lstStyle>
          <a:p>
            <a:fld id="{DB2B21CB-63E8-C249-B8AC-5FF3FD754265}" type="slidenum">
              <a:rPr lang="de-DE" smtClean="0"/>
              <a:pPr/>
              <a:t>‹#›</a:t>
            </a:fld>
            <a:endParaRPr lang="de-DE" dirty="0"/>
          </a:p>
        </p:txBody>
      </p:sp>
    </p:spTree>
    <p:extLst>
      <p:ext uri="{BB962C8B-B14F-4D97-AF65-F5344CB8AC3E}">
        <p14:creationId xmlns:p14="http://schemas.microsoft.com/office/powerpoint/2010/main" val="3670897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el und Inhalt mit Überschrift, Liste, Bild">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60000" y="0"/>
            <a:ext cx="7344000" cy="719999"/>
          </a:xfrm>
          <a:prstGeom prst="rect">
            <a:avLst/>
          </a:prstGeom>
        </p:spPr>
        <p:txBody>
          <a:bodyPr lIns="0" tIns="0" rIns="0" bIns="90000" anchor="b" anchorCtr="0">
            <a:normAutofit/>
          </a:bodyPr>
          <a:lstStyle>
            <a:lvl1pPr>
              <a:defRPr sz="2000"/>
            </a:lvl1pPr>
          </a:lstStyle>
          <a:p>
            <a:r>
              <a:rPr lang="de-DE" dirty="0"/>
              <a:t>Titel, Arial fett 20 </a:t>
            </a:r>
            <a:r>
              <a:rPr lang="de-DE" dirty="0" err="1"/>
              <a:t>pt</a:t>
            </a:r>
            <a:endParaRPr lang="en-US" dirty="0"/>
          </a:p>
        </p:txBody>
      </p:sp>
      <p:sp>
        <p:nvSpPr>
          <p:cNvPr id="14" name="Textplatzhalter 15">
            <a:extLst>
              <a:ext uri="{FF2B5EF4-FFF2-40B4-BE49-F238E27FC236}">
                <a16:creationId xmlns:a16="http://schemas.microsoft.com/office/drawing/2014/main" id="{2CE33AEE-3878-4C63-BB39-350C548E8DD2}"/>
              </a:ext>
            </a:extLst>
          </p:cNvPr>
          <p:cNvSpPr>
            <a:spLocks noGrp="1"/>
          </p:cNvSpPr>
          <p:nvPr>
            <p:ph type="body" sz="quarter" idx="13"/>
          </p:nvPr>
        </p:nvSpPr>
        <p:spPr>
          <a:xfrm>
            <a:off x="360001" y="971999"/>
            <a:ext cx="4103999" cy="432000"/>
          </a:xfrm>
          <a:prstGeom prst="rect">
            <a:avLst/>
          </a:prstGeom>
          <a:solidFill>
            <a:schemeClr val="accent2">
              <a:alpha val="30000"/>
            </a:schemeClr>
          </a:solidFill>
        </p:spPr>
        <p:txBody>
          <a:bodyPr lIns="90000" tIns="90000" rIns="90000" bIns="90000"/>
          <a:lstStyle>
            <a:lvl1pPr marL="0" indent="0" algn="ctr">
              <a:spcBef>
                <a:spcPts val="0"/>
              </a:spcBef>
              <a:buFont typeface="Arial" panose="020B0604020202020204" pitchFamily="34" charset="0"/>
              <a:buNone/>
              <a:defRPr sz="1800" b="1">
                <a:solidFill>
                  <a:schemeClr val="tx1"/>
                </a:solidFill>
              </a:defRPr>
            </a:lvl1pPr>
            <a:lvl2pPr marL="360000" indent="-180000">
              <a:defRPr sz="1800">
                <a:solidFill>
                  <a:schemeClr val="tx1"/>
                </a:solidFill>
              </a:defRPr>
            </a:lvl2pPr>
            <a:lvl3pPr marL="540000" indent="-180000">
              <a:defRPr>
                <a:solidFill>
                  <a:schemeClr val="tx1"/>
                </a:solidFill>
              </a:defRPr>
            </a:lvl3pPr>
            <a:lvl4pPr marL="720000" indent="-180000">
              <a:buFont typeface="Symbol" pitchFamily="2" charset="2"/>
              <a:buChar char="-"/>
              <a:defRPr sz="1500">
                <a:solidFill>
                  <a:schemeClr val="tx1"/>
                </a:solidFill>
              </a:defRPr>
            </a:lvl4pPr>
            <a:lvl5pPr marL="900000" indent="-180000">
              <a:buFont typeface="Arial" panose="020B0604020202020204" pitchFamily="34" charset="0"/>
              <a:buChar char="»"/>
              <a:defRPr sz="1500">
                <a:solidFill>
                  <a:schemeClr val="tx1"/>
                </a:solidFill>
              </a:defRPr>
            </a:lvl5pPr>
          </a:lstStyle>
          <a:p>
            <a:pPr lvl="0"/>
            <a:r>
              <a:rPr lang="de-DE"/>
              <a:t>Mastertextformat bearbeiten</a:t>
            </a:r>
          </a:p>
        </p:txBody>
      </p:sp>
      <p:sp>
        <p:nvSpPr>
          <p:cNvPr id="7" name="Content Placeholder 3">
            <a:extLst>
              <a:ext uri="{FF2B5EF4-FFF2-40B4-BE49-F238E27FC236}">
                <a16:creationId xmlns:a16="http://schemas.microsoft.com/office/drawing/2014/main" id="{F284A2AF-C1BE-6B54-F5AE-EC3DDA5E5CB2}"/>
              </a:ext>
            </a:extLst>
          </p:cNvPr>
          <p:cNvSpPr>
            <a:spLocks noGrp="1"/>
          </p:cNvSpPr>
          <p:nvPr>
            <p:ph sz="half" idx="2" hasCustomPrompt="1"/>
          </p:nvPr>
        </p:nvSpPr>
        <p:spPr>
          <a:xfrm>
            <a:off x="4644000" y="971999"/>
            <a:ext cx="4104000" cy="3779999"/>
          </a:xfrm>
          <a:prstGeom prst="rect">
            <a:avLst/>
          </a:prstGeom>
        </p:spPr>
        <p:txBody>
          <a:bodyPr anchor="ctr"/>
          <a:lstStyle>
            <a:lvl1pPr algn="ctr">
              <a:defRPr>
                <a:solidFill>
                  <a:schemeClr val="tx1"/>
                </a:solidFill>
              </a:defRPr>
            </a:lvl1pPr>
          </a:lstStyle>
          <a:p>
            <a:pPr lvl="0"/>
            <a:r>
              <a:rPr lang="de-DE" dirty="0"/>
              <a:t>Medien durch Klick auf das Symbol einfügen </a:t>
            </a:r>
          </a:p>
          <a:p>
            <a:pPr lvl="0"/>
            <a:endParaRPr lang="de-DE" dirty="0"/>
          </a:p>
          <a:p>
            <a:pPr lvl="0"/>
            <a:endParaRPr lang="de-DE" dirty="0"/>
          </a:p>
          <a:p>
            <a:pPr lvl="0"/>
            <a:endParaRPr lang="de-DE" dirty="0"/>
          </a:p>
          <a:p>
            <a:pPr lvl="0"/>
            <a:endParaRPr lang="en-US" dirty="0"/>
          </a:p>
        </p:txBody>
      </p:sp>
      <p:sp>
        <p:nvSpPr>
          <p:cNvPr id="15" name="Textplatzhalter 15">
            <a:extLst>
              <a:ext uri="{FF2B5EF4-FFF2-40B4-BE49-F238E27FC236}">
                <a16:creationId xmlns:a16="http://schemas.microsoft.com/office/drawing/2014/main" id="{E9ADC006-9D81-420A-A623-44561A62D33C}"/>
              </a:ext>
            </a:extLst>
          </p:cNvPr>
          <p:cNvSpPr>
            <a:spLocks noGrp="1"/>
          </p:cNvSpPr>
          <p:nvPr>
            <p:ph type="body" sz="quarter" idx="14" hasCustomPrompt="1"/>
          </p:nvPr>
        </p:nvSpPr>
        <p:spPr>
          <a:xfrm>
            <a:off x="360000" y="1547998"/>
            <a:ext cx="4103999" cy="3204000"/>
          </a:xfrm>
          <a:prstGeom prst="rect">
            <a:avLst/>
          </a:prstGeom>
        </p:spPr>
        <p:txBody>
          <a:bodyPr lIns="0" tIns="0" rIns="0">
            <a:normAutofit/>
          </a:bodyPr>
          <a:lstStyle>
            <a:lvl1pPr marL="180000" indent="-180000">
              <a:buFont typeface="Arial" panose="020B0604020202020204" pitchFamily="34" charset="0"/>
              <a:buChar char="•"/>
              <a:defRPr sz="1500">
                <a:solidFill>
                  <a:schemeClr val="tx1"/>
                </a:solidFill>
              </a:defRPr>
            </a:lvl1pPr>
            <a:lvl2pPr marL="360000" indent="-180000">
              <a:defRPr sz="1500">
                <a:solidFill>
                  <a:schemeClr val="tx1"/>
                </a:solidFill>
              </a:defRPr>
            </a:lvl2pPr>
            <a:lvl3pPr marL="540000" indent="-180000">
              <a:defRPr sz="1500">
                <a:solidFill>
                  <a:schemeClr val="tx1"/>
                </a:solidFill>
              </a:defRPr>
            </a:lvl3pPr>
            <a:lvl4pPr marL="720000" indent="-180000">
              <a:buFont typeface="Symbol" pitchFamily="2" charset="2"/>
              <a:buChar char="-"/>
              <a:defRPr sz="1500">
                <a:solidFill>
                  <a:schemeClr val="tx1"/>
                </a:solidFill>
              </a:defRPr>
            </a:lvl4pPr>
            <a:lvl5pPr marL="900000" indent="-180000">
              <a:buFont typeface="Arial" panose="020B0604020202020204" pitchFamily="34" charset="0"/>
              <a:buChar char="»"/>
              <a:defRPr sz="1500">
                <a:solidFill>
                  <a:schemeClr val="tx1"/>
                </a:solidFill>
              </a:defRPr>
            </a:lvl5pPr>
          </a:lstStyle>
          <a:p>
            <a:pPr lvl="0"/>
            <a:r>
              <a:rPr lang="de-DE" dirty="0"/>
              <a:t>Aufzählung, Arial 15 </a:t>
            </a:r>
            <a:r>
              <a:rPr lang="de-DE" dirty="0" err="1"/>
              <a:t>pt</a:t>
            </a:r>
            <a:endParaRPr lang="de-DE" dirty="0"/>
          </a:p>
        </p:txBody>
      </p:sp>
      <p:sp>
        <p:nvSpPr>
          <p:cNvPr id="3" name="Footer Placeholder 4">
            <a:extLst>
              <a:ext uri="{FF2B5EF4-FFF2-40B4-BE49-F238E27FC236}">
                <a16:creationId xmlns:a16="http://schemas.microsoft.com/office/drawing/2014/main" id="{D6556BA9-2049-A2F0-0814-E6970A7EAE3F}"/>
              </a:ext>
            </a:extLst>
          </p:cNvPr>
          <p:cNvSpPr>
            <a:spLocks noGrp="1"/>
          </p:cNvSpPr>
          <p:nvPr>
            <p:ph type="ftr" sz="quarter" idx="3"/>
          </p:nvPr>
        </p:nvSpPr>
        <p:spPr>
          <a:xfrm>
            <a:off x="612000" y="4997817"/>
            <a:ext cx="6480000" cy="144000"/>
          </a:xfrm>
          <a:prstGeom prst="rect">
            <a:avLst/>
          </a:prstGeom>
        </p:spPr>
        <p:txBody>
          <a:bodyPr vert="horz" lIns="0" tIns="0" rIns="0" bIns="0" rtlCol="0" anchor="t" anchorCtr="0"/>
          <a:lstStyle>
            <a:lvl1pPr algn="l">
              <a:defRPr sz="700" b="0" i="0">
                <a:solidFill>
                  <a:schemeClr val="tx1">
                    <a:alpha val="60000"/>
                  </a:schemeClr>
                </a:solidFill>
                <a:latin typeface="Arial" panose="020B0604020202020204" pitchFamily="34" charset="0"/>
              </a:defRPr>
            </a:lvl1pPr>
          </a:lstStyle>
          <a:p>
            <a:r>
              <a:rPr lang="de-DE" dirty="0"/>
              <a:t>Juli 2026</a:t>
            </a:r>
          </a:p>
        </p:txBody>
      </p:sp>
      <p:sp>
        <p:nvSpPr>
          <p:cNvPr id="5" name="Slide Number Placeholder 5">
            <a:extLst>
              <a:ext uri="{FF2B5EF4-FFF2-40B4-BE49-F238E27FC236}">
                <a16:creationId xmlns:a16="http://schemas.microsoft.com/office/drawing/2014/main" id="{E468C635-F010-FF61-46FA-EF283A856E08}"/>
              </a:ext>
            </a:extLst>
          </p:cNvPr>
          <p:cNvSpPr>
            <a:spLocks noGrp="1"/>
          </p:cNvSpPr>
          <p:nvPr>
            <p:ph type="sldNum" sz="quarter" idx="4"/>
          </p:nvPr>
        </p:nvSpPr>
        <p:spPr>
          <a:xfrm>
            <a:off x="360000" y="4998336"/>
            <a:ext cx="252000" cy="144000"/>
          </a:xfrm>
          <a:prstGeom prst="rect">
            <a:avLst/>
          </a:prstGeom>
        </p:spPr>
        <p:txBody>
          <a:bodyPr vert="horz" lIns="0" tIns="0" rIns="0" bIns="0" rtlCol="0" anchor="t" anchorCtr="0"/>
          <a:lstStyle>
            <a:lvl1pPr algn="l">
              <a:defRPr sz="700" b="0" i="0">
                <a:solidFill>
                  <a:schemeClr val="tx1">
                    <a:alpha val="60000"/>
                  </a:schemeClr>
                </a:solidFill>
                <a:latin typeface="Arial" panose="020B0604020202020204" pitchFamily="34" charset="0"/>
              </a:defRPr>
            </a:lvl1pPr>
          </a:lstStyle>
          <a:p>
            <a:fld id="{DB2B21CB-63E8-C249-B8AC-5FF3FD754265}" type="slidenum">
              <a:rPr lang="de-DE" smtClean="0"/>
              <a:pPr/>
              <a:t>‹#›</a:t>
            </a:fld>
            <a:endParaRPr lang="de-DE" dirty="0"/>
          </a:p>
        </p:txBody>
      </p:sp>
    </p:spTree>
    <p:extLst>
      <p:ext uri="{BB962C8B-B14F-4D97-AF65-F5344CB8AC3E}">
        <p14:creationId xmlns:p14="http://schemas.microsoft.com/office/powerpoint/2010/main" val="74352527"/>
      </p:ext>
    </p:extLst>
  </p:cSld>
  <p:clrMapOvr>
    <a:masterClrMapping/>
  </p:clrMapOvr>
  <p:extLst>
    <p:ext uri="{DCECCB84-F9BA-43D5-87BE-67443E8EF086}">
      <p15:sldGuideLst xmlns:p15="http://schemas.microsoft.com/office/powerpoint/2012/main">
        <p15:guide id="1" orient="horz" pos="1620" userDrawn="1">
          <p15:clr>
            <a:srgbClr val="FBAE40"/>
          </p15:clr>
        </p15:guide>
        <p15:guide id="2" pos="2880" userDrawn="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Vollflächiges Bild und Titel">
    <p:spTree>
      <p:nvGrpSpPr>
        <p:cNvPr id="1" name=""/>
        <p:cNvGrpSpPr/>
        <p:nvPr/>
      </p:nvGrpSpPr>
      <p:grpSpPr>
        <a:xfrm>
          <a:off x="0" y="0"/>
          <a:ext cx="0" cy="0"/>
          <a:chOff x="0" y="0"/>
          <a:chExt cx="0" cy="0"/>
        </a:xfrm>
      </p:grpSpPr>
      <p:sp>
        <p:nvSpPr>
          <p:cNvPr id="41" name="Bildplatzhalter 40">
            <a:extLst>
              <a:ext uri="{FF2B5EF4-FFF2-40B4-BE49-F238E27FC236}">
                <a16:creationId xmlns:a16="http://schemas.microsoft.com/office/drawing/2014/main" id="{0FC8DF54-C8D8-6B67-FC4A-76B8B4AB8341}"/>
              </a:ext>
            </a:extLst>
          </p:cNvPr>
          <p:cNvSpPr>
            <a:spLocks noGrp="1"/>
          </p:cNvSpPr>
          <p:nvPr>
            <p:ph type="pic" sz="quarter" idx="10" hasCustomPrompt="1"/>
          </p:nvPr>
        </p:nvSpPr>
        <p:spPr>
          <a:xfrm>
            <a:off x="0" y="-3174"/>
            <a:ext cx="9144331" cy="5146676"/>
          </a:xfrm>
          <a:custGeom>
            <a:avLst/>
            <a:gdLst>
              <a:gd name="connsiteX0" fmla="*/ 0 w 9144000"/>
              <a:gd name="connsiteY0" fmla="*/ 0 h 5143500"/>
              <a:gd name="connsiteX1" fmla="*/ 9144000 w 9144000"/>
              <a:gd name="connsiteY1" fmla="*/ 0 h 5143500"/>
              <a:gd name="connsiteX2" fmla="*/ 9144000 w 9144000"/>
              <a:gd name="connsiteY2" fmla="*/ 5143500 h 5143500"/>
              <a:gd name="connsiteX3" fmla="*/ 0 w 9144000"/>
              <a:gd name="connsiteY3" fmla="*/ 5143500 h 5143500"/>
              <a:gd name="connsiteX4" fmla="*/ 0 w 9144000"/>
              <a:gd name="connsiteY4" fmla="*/ 0 h 5143500"/>
              <a:gd name="connsiteX0" fmla="*/ 0 w 9144000"/>
              <a:gd name="connsiteY0" fmla="*/ 0 h 5143500"/>
              <a:gd name="connsiteX1" fmla="*/ 9144000 w 9144000"/>
              <a:gd name="connsiteY1" fmla="*/ 0 h 5143500"/>
              <a:gd name="connsiteX2" fmla="*/ 9144000 w 9144000"/>
              <a:gd name="connsiteY2" fmla="*/ 5143500 h 5143500"/>
              <a:gd name="connsiteX3" fmla="*/ 7721600 w 9144000"/>
              <a:gd name="connsiteY3" fmla="*/ 5143500 h 5143500"/>
              <a:gd name="connsiteX4" fmla="*/ 0 w 9144000"/>
              <a:gd name="connsiteY4" fmla="*/ 5143500 h 5143500"/>
              <a:gd name="connsiteX5" fmla="*/ 0 w 9144000"/>
              <a:gd name="connsiteY5" fmla="*/ 0 h 5143500"/>
              <a:gd name="connsiteX0" fmla="*/ 0 w 9153593"/>
              <a:gd name="connsiteY0" fmla="*/ 0 h 5143500"/>
              <a:gd name="connsiteX1" fmla="*/ 9144000 w 9153593"/>
              <a:gd name="connsiteY1" fmla="*/ 0 h 5143500"/>
              <a:gd name="connsiteX2" fmla="*/ 9153525 w 9153593"/>
              <a:gd name="connsiteY2" fmla="*/ 5000625 h 5143500"/>
              <a:gd name="connsiteX3" fmla="*/ 9144000 w 9153593"/>
              <a:gd name="connsiteY3" fmla="*/ 5143500 h 5143500"/>
              <a:gd name="connsiteX4" fmla="*/ 7721600 w 9153593"/>
              <a:gd name="connsiteY4" fmla="*/ 5143500 h 5143500"/>
              <a:gd name="connsiteX5" fmla="*/ 0 w 9153593"/>
              <a:gd name="connsiteY5" fmla="*/ 5143500 h 5143500"/>
              <a:gd name="connsiteX6" fmla="*/ 0 w 9153593"/>
              <a:gd name="connsiteY6" fmla="*/ 0 h 5143500"/>
              <a:gd name="connsiteX0" fmla="*/ 0 w 9144000"/>
              <a:gd name="connsiteY0" fmla="*/ 0 h 5143500"/>
              <a:gd name="connsiteX1" fmla="*/ 9144000 w 9144000"/>
              <a:gd name="connsiteY1" fmla="*/ 0 h 5143500"/>
              <a:gd name="connsiteX2" fmla="*/ 9140825 w 9144000"/>
              <a:gd name="connsiteY2" fmla="*/ 5000625 h 5143500"/>
              <a:gd name="connsiteX3" fmla="*/ 9144000 w 9144000"/>
              <a:gd name="connsiteY3" fmla="*/ 5143500 h 5143500"/>
              <a:gd name="connsiteX4" fmla="*/ 7721600 w 9144000"/>
              <a:gd name="connsiteY4" fmla="*/ 5143500 h 5143500"/>
              <a:gd name="connsiteX5" fmla="*/ 0 w 9144000"/>
              <a:gd name="connsiteY5" fmla="*/ 5143500 h 5143500"/>
              <a:gd name="connsiteX6" fmla="*/ 0 w 9144000"/>
              <a:gd name="connsiteY6" fmla="*/ 0 h 5143500"/>
              <a:gd name="connsiteX0" fmla="*/ 0 w 9144000"/>
              <a:gd name="connsiteY0" fmla="*/ 0 h 5143500"/>
              <a:gd name="connsiteX1" fmla="*/ 9144000 w 9144000"/>
              <a:gd name="connsiteY1" fmla="*/ 0 h 5143500"/>
              <a:gd name="connsiteX2" fmla="*/ 9140825 w 9144000"/>
              <a:gd name="connsiteY2" fmla="*/ 5000625 h 5143500"/>
              <a:gd name="connsiteX3" fmla="*/ 7867650 w 9144000"/>
              <a:gd name="connsiteY3" fmla="*/ 5003800 h 5143500"/>
              <a:gd name="connsiteX4" fmla="*/ 7721600 w 9144000"/>
              <a:gd name="connsiteY4" fmla="*/ 5143500 h 5143500"/>
              <a:gd name="connsiteX5" fmla="*/ 0 w 9144000"/>
              <a:gd name="connsiteY5" fmla="*/ 5143500 h 5143500"/>
              <a:gd name="connsiteX6" fmla="*/ 0 w 9144000"/>
              <a:gd name="connsiteY6" fmla="*/ 0 h 5143500"/>
              <a:gd name="connsiteX0" fmla="*/ 0 w 9144000"/>
              <a:gd name="connsiteY0" fmla="*/ 0 h 5143500"/>
              <a:gd name="connsiteX1" fmla="*/ 9144000 w 9144000"/>
              <a:gd name="connsiteY1" fmla="*/ 0 h 5143500"/>
              <a:gd name="connsiteX2" fmla="*/ 9140825 w 9144000"/>
              <a:gd name="connsiteY2" fmla="*/ 5000625 h 5143500"/>
              <a:gd name="connsiteX3" fmla="*/ 7867650 w 9144000"/>
              <a:gd name="connsiteY3" fmla="*/ 5003800 h 5143500"/>
              <a:gd name="connsiteX4" fmla="*/ 7721600 w 9144000"/>
              <a:gd name="connsiteY4" fmla="*/ 5143500 h 5143500"/>
              <a:gd name="connsiteX5" fmla="*/ 0 w 9144000"/>
              <a:gd name="connsiteY5" fmla="*/ 5143500 h 5143500"/>
              <a:gd name="connsiteX6" fmla="*/ 0 w 9144000"/>
              <a:gd name="connsiteY6" fmla="*/ 0 h 5143500"/>
              <a:gd name="connsiteX0" fmla="*/ 0 w 9144000"/>
              <a:gd name="connsiteY0" fmla="*/ 0 h 5143500"/>
              <a:gd name="connsiteX1" fmla="*/ 9144000 w 9144000"/>
              <a:gd name="connsiteY1" fmla="*/ 0 h 5143500"/>
              <a:gd name="connsiteX2" fmla="*/ 9140825 w 9144000"/>
              <a:gd name="connsiteY2" fmla="*/ 5000625 h 5143500"/>
              <a:gd name="connsiteX3" fmla="*/ 7867650 w 9144000"/>
              <a:gd name="connsiteY3" fmla="*/ 5003800 h 5143500"/>
              <a:gd name="connsiteX4" fmla="*/ 7721600 w 9144000"/>
              <a:gd name="connsiteY4" fmla="*/ 5143500 h 5143500"/>
              <a:gd name="connsiteX5" fmla="*/ 0 w 9144000"/>
              <a:gd name="connsiteY5" fmla="*/ 5143500 h 5143500"/>
              <a:gd name="connsiteX6" fmla="*/ 0 w 9144000"/>
              <a:gd name="connsiteY6" fmla="*/ 0 h 5143500"/>
              <a:gd name="connsiteX0" fmla="*/ 0 w 9144000"/>
              <a:gd name="connsiteY0" fmla="*/ 0 h 5143500"/>
              <a:gd name="connsiteX1" fmla="*/ 9144000 w 9144000"/>
              <a:gd name="connsiteY1" fmla="*/ 0 h 5143500"/>
              <a:gd name="connsiteX2" fmla="*/ 9140825 w 9144000"/>
              <a:gd name="connsiteY2" fmla="*/ 5000625 h 5143500"/>
              <a:gd name="connsiteX3" fmla="*/ 7858125 w 9144000"/>
              <a:gd name="connsiteY3" fmla="*/ 5000625 h 5143500"/>
              <a:gd name="connsiteX4" fmla="*/ 7721600 w 9144000"/>
              <a:gd name="connsiteY4" fmla="*/ 5143500 h 5143500"/>
              <a:gd name="connsiteX5" fmla="*/ 0 w 9144000"/>
              <a:gd name="connsiteY5" fmla="*/ 5143500 h 5143500"/>
              <a:gd name="connsiteX6" fmla="*/ 0 w 9144000"/>
              <a:gd name="connsiteY6" fmla="*/ 0 h 5143500"/>
              <a:gd name="connsiteX0" fmla="*/ 0 w 9144000"/>
              <a:gd name="connsiteY0" fmla="*/ 0 h 5143500"/>
              <a:gd name="connsiteX1" fmla="*/ 9144000 w 9144000"/>
              <a:gd name="connsiteY1" fmla="*/ 0 h 5143500"/>
              <a:gd name="connsiteX2" fmla="*/ 9140825 w 9144000"/>
              <a:gd name="connsiteY2" fmla="*/ 5000625 h 5143500"/>
              <a:gd name="connsiteX3" fmla="*/ 7858125 w 9144000"/>
              <a:gd name="connsiteY3" fmla="*/ 5000625 h 5143500"/>
              <a:gd name="connsiteX4" fmla="*/ 7721600 w 9144000"/>
              <a:gd name="connsiteY4" fmla="*/ 5143500 h 5143500"/>
              <a:gd name="connsiteX5" fmla="*/ 0 w 9144000"/>
              <a:gd name="connsiteY5" fmla="*/ 5143500 h 5143500"/>
              <a:gd name="connsiteX6" fmla="*/ 0 w 9144000"/>
              <a:gd name="connsiteY6" fmla="*/ 0 h 5143500"/>
              <a:gd name="connsiteX0" fmla="*/ 0 w 9144000"/>
              <a:gd name="connsiteY0" fmla="*/ 0 h 5146675"/>
              <a:gd name="connsiteX1" fmla="*/ 9144000 w 9144000"/>
              <a:gd name="connsiteY1" fmla="*/ 0 h 5146675"/>
              <a:gd name="connsiteX2" fmla="*/ 9140825 w 9144000"/>
              <a:gd name="connsiteY2" fmla="*/ 5000625 h 5146675"/>
              <a:gd name="connsiteX3" fmla="*/ 7858125 w 9144000"/>
              <a:gd name="connsiteY3" fmla="*/ 5000625 h 5146675"/>
              <a:gd name="connsiteX4" fmla="*/ 7702550 w 9144000"/>
              <a:gd name="connsiteY4" fmla="*/ 5146675 h 5146675"/>
              <a:gd name="connsiteX5" fmla="*/ 0 w 9144000"/>
              <a:gd name="connsiteY5" fmla="*/ 5143500 h 5146675"/>
              <a:gd name="connsiteX6" fmla="*/ 0 w 9144000"/>
              <a:gd name="connsiteY6" fmla="*/ 0 h 5146675"/>
              <a:gd name="connsiteX0" fmla="*/ 0 w 9144000"/>
              <a:gd name="connsiteY0" fmla="*/ 0 h 5146675"/>
              <a:gd name="connsiteX1" fmla="*/ 9144000 w 9144000"/>
              <a:gd name="connsiteY1" fmla="*/ 0 h 5146675"/>
              <a:gd name="connsiteX2" fmla="*/ 9140825 w 9144000"/>
              <a:gd name="connsiteY2" fmla="*/ 5000625 h 5146675"/>
              <a:gd name="connsiteX3" fmla="*/ 7858125 w 9144000"/>
              <a:gd name="connsiteY3" fmla="*/ 5000625 h 5146675"/>
              <a:gd name="connsiteX4" fmla="*/ 7724775 w 9144000"/>
              <a:gd name="connsiteY4" fmla="*/ 5146675 h 5146675"/>
              <a:gd name="connsiteX5" fmla="*/ 0 w 9144000"/>
              <a:gd name="connsiteY5" fmla="*/ 5143500 h 5146675"/>
              <a:gd name="connsiteX6" fmla="*/ 0 w 9144000"/>
              <a:gd name="connsiteY6" fmla="*/ 0 h 5146675"/>
              <a:gd name="connsiteX0" fmla="*/ 0 w 9144000"/>
              <a:gd name="connsiteY0" fmla="*/ 0 h 5149850"/>
              <a:gd name="connsiteX1" fmla="*/ 9144000 w 9144000"/>
              <a:gd name="connsiteY1" fmla="*/ 0 h 5149850"/>
              <a:gd name="connsiteX2" fmla="*/ 9140825 w 9144000"/>
              <a:gd name="connsiteY2" fmla="*/ 5000625 h 5149850"/>
              <a:gd name="connsiteX3" fmla="*/ 7858125 w 9144000"/>
              <a:gd name="connsiteY3" fmla="*/ 5000625 h 5149850"/>
              <a:gd name="connsiteX4" fmla="*/ 7712075 w 9144000"/>
              <a:gd name="connsiteY4" fmla="*/ 5149850 h 5149850"/>
              <a:gd name="connsiteX5" fmla="*/ 0 w 9144000"/>
              <a:gd name="connsiteY5" fmla="*/ 5143500 h 5149850"/>
              <a:gd name="connsiteX6" fmla="*/ 0 w 9144000"/>
              <a:gd name="connsiteY6" fmla="*/ 0 h 5149850"/>
              <a:gd name="connsiteX0" fmla="*/ 0 w 9144000"/>
              <a:gd name="connsiteY0" fmla="*/ 0 h 5143500"/>
              <a:gd name="connsiteX1" fmla="*/ 9144000 w 9144000"/>
              <a:gd name="connsiteY1" fmla="*/ 0 h 5143500"/>
              <a:gd name="connsiteX2" fmla="*/ 9140825 w 9144000"/>
              <a:gd name="connsiteY2" fmla="*/ 5000625 h 5143500"/>
              <a:gd name="connsiteX3" fmla="*/ 7858125 w 9144000"/>
              <a:gd name="connsiteY3" fmla="*/ 5000625 h 5143500"/>
              <a:gd name="connsiteX4" fmla="*/ 7715250 w 9144000"/>
              <a:gd name="connsiteY4" fmla="*/ 5124450 h 5143500"/>
              <a:gd name="connsiteX5" fmla="*/ 0 w 9144000"/>
              <a:gd name="connsiteY5" fmla="*/ 5143500 h 5143500"/>
              <a:gd name="connsiteX6" fmla="*/ 0 w 9144000"/>
              <a:gd name="connsiteY6" fmla="*/ 0 h 5143500"/>
              <a:gd name="connsiteX0" fmla="*/ 0 w 9144000"/>
              <a:gd name="connsiteY0" fmla="*/ 0 h 5143500"/>
              <a:gd name="connsiteX1" fmla="*/ 9144000 w 9144000"/>
              <a:gd name="connsiteY1" fmla="*/ 0 h 5143500"/>
              <a:gd name="connsiteX2" fmla="*/ 9140825 w 9144000"/>
              <a:gd name="connsiteY2" fmla="*/ 5000625 h 5143500"/>
              <a:gd name="connsiteX3" fmla="*/ 7858125 w 9144000"/>
              <a:gd name="connsiteY3" fmla="*/ 5000625 h 5143500"/>
              <a:gd name="connsiteX4" fmla="*/ 7718425 w 9144000"/>
              <a:gd name="connsiteY4" fmla="*/ 5143500 h 5143500"/>
              <a:gd name="connsiteX5" fmla="*/ 0 w 9144000"/>
              <a:gd name="connsiteY5" fmla="*/ 5143500 h 5143500"/>
              <a:gd name="connsiteX6" fmla="*/ 0 w 9144000"/>
              <a:gd name="connsiteY6" fmla="*/ 0 h 5143500"/>
              <a:gd name="connsiteX0" fmla="*/ 0 w 9144000"/>
              <a:gd name="connsiteY0" fmla="*/ 0 h 5143500"/>
              <a:gd name="connsiteX1" fmla="*/ 7569200 w 9144000"/>
              <a:gd name="connsiteY1" fmla="*/ 31749 h 5143500"/>
              <a:gd name="connsiteX2" fmla="*/ 9144000 w 9144000"/>
              <a:gd name="connsiteY2" fmla="*/ 0 h 5143500"/>
              <a:gd name="connsiteX3" fmla="*/ 9140825 w 9144000"/>
              <a:gd name="connsiteY3" fmla="*/ 5000625 h 5143500"/>
              <a:gd name="connsiteX4" fmla="*/ 7858125 w 9144000"/>
              <a:gd name="connsiteY4" fmla="*/ 5000625 h 5143500"/>
              <a:gd name="connsiteX5" fmla="*/ 7718425 w 9144000"/>
              <a:gd name="connsiteY5" fmla="*/ 5143500 h 5143500"/>
              <a:gd name="connsiteX6" fmla="*/ 0 w 9144000"/>
              <a:gd name="connsiteY6" fmla="*/ 5143500 h 5143500"/>
              <a:gd name="connsiteX7" fmla="*/ 0 w 9144000"/>
              <a:gd name="connsiteY7" fmla="*/ 0 h 5143500"/>
              <a:gd name="connsiteX0" fmla="*/ 0 w 9144000"/>
              <a:gd name="connsiteY0" fmla="*/ 3176 h 5146676"/>
              <a:gd name="connsiteX1" fmla="*/ 7562850 w 9144000"/>
              <a:gd name="connsiteY1" fmla="*/ 0 h 5146676"/>
              <a:gd name="connsiteX2" fmla="*/ 9144000 w 9144000"/>
              <a:gd name="connsiteY2" fmla="*/ 3176 h 5146676"/>
              <a:gd name="connsiteX3" fmla="*/ 9140825 w 9144000"/>
              <a:gd name="connsiteY3" fmla="*/ 5003801 h 5146676"/>
              <a:gd name="connsiteX4" fmla="*/ 7858125 w 9144000"/>
              <a:gd name="connsiteY4" fmla="*/ 5003801 h 5146676"/>
              <a:gd name="connsiteX5" fmla="*/ 7718425 w 9144000"/>
              <a:gd name="connsiteY5" fmla="*/ 5146676 h 5146676"/>
              <a:gd name="connsiteX6" fmla="*/ 0 w 9144000"/>
              <a:gd name="connsiteY6" fmla="*/ 5146676 h 5146676"/>
              <a:gd name="connsiteX7" fmla="*/ 0 w 9144000"/>
              <a:gd name="connsiteY7" fmla="*/ 3176 h 5146676"/>
              <a:gd name="connsiteX0" fmla="*/ 0 w 9256254"/>
              <a:gd name="connsiteY0" fmla="*/ 159484 h 5302984"/>
              <a:gd name="connsiteX1" fmla="*/ 7562850 w 9256254"/>
              <a:gd name="connsiteY1" fmla="*/ 156308 h 5302984"/>
              <a:gd name="connsiteX2" fmla="*/ 9144000 w 9256254"/>
              <a:gd name="connsiteY2" fmla="*/ 159484 h 5302984"/>
              <a:gd name="connsiteX3" fmla="*/ 9124950 w 9256254"/>
              <a:gd name="connsiteY3" fmla="*/ 448408 h 5302984"/>
              <a:gd name="connsiteX4" fmla="*/ 9140825 w 9256254"/>
              <a:gd name="connsiteY4" fmla="*/ 5160109 h 5302984"/>
              <a:gd name="connsiteX5" fmla="*/ 7858125 w 9256254"/>
              <a:gd name="connsiteY5" fmla="*/ 5160109 h 5302984"/>
              <a:gd name="connsiteX6" fmla="*/ 7718425 w 9256254"/>
              <a:gd name="connsiteY6" fmla="*/ 5302984 h 5302984"/>
              <a:gd name="connsiteX7" fmla="*/ 0 w 9256254"/>
              <a:gd name="connsiteY7" fmla="*/ 5302984 h 5302984"/>
              <a:gd name="connsiteX8" fmla="*/ 0 w 9256254"/>
              <a:gd name="connsiteY8" fmla="*/ 159484 h 5302984"/>
              <a:gd name="connsiteX0" fmla="*/ 0 w 9260185"/>
              <a:gd name="connsiteY0" fmla="*/ 157523 h 5301023"/>
              <a:gd name="connsiteX1" fmla="*/ 7562850 w 9260185"/>
              <a:gd name="connsiteY1" fmla="*/ 154347 h 5301023"/>
              <a:gd name="connsiteX2" fmla="*/ 9144000 w 9260185"/>
              <a:gd name="connsiteY2" fmla="*/ 157523 h 5301023"/>
              <a:gd name="connsiteX3" fmla="*/ 9140825 w 9260185"/>
              <a:gd name="connsiteY3" fmla="*/ 449622 h 5301023"/>
              <a:gd name="connsiteX4" fmla="*/ 9140825 w 9260185"/>
              <a:gd name="connsiteY4" fmla="*/ 5158148 h 5301023"/>
              <a:gd name="connsiteX5" fmla="*/ 7858125 w 9260185"/>
              <a:gd name="connsiteY5" fmla="*/ 5158148 h 5301023"/>
              <a:gd name="connsiteX6" fmla="*/ 7718425 w 9260185"/>
              <a:gd name="connsiteY6" fmla="*/ 5301023 h 5301023"/>
              <a:gd name="connsiteX7" fmla="*/ 0 w 9260185"/>
              <a:gd name="connsiteY7" fmla="*/ 5301023 h 5301023"/>
              <a:gd name="connsiteX8" fmla="*/ 0 w 9260185"/>
              <a:gd name="connsiteY8" fmla="*/ 157523 h 5301023"/>
              <a:gd name="connsiteX0" fmla="*/ 0 w 9235722"/>
              <a:gd name="connsiteY0" fmla="*/ 66953 h 5210453"/>
              <a:gd name="connsiteX1" fmla="*/ 7562850 w 9235722"/>
              <a:gd name="connsiteY1" fmla="*/ 63777 h 5210453"/>
              <a:gd name="connsiteX2" fmla="*/ 7858125 w 9235722"/>
              <a:gd name="connsiteY2" fmla="*/ 362228 h 5210453"/>
              <a:gd name="connsiteX3" fmla="*/ 9140825 w 9235722"/>
              <a:gd name="connsiteY3" fmla="*/ 359052 h 5210453"/>
              <a:gd name="connsiteX4" fmla="*/ 9140825 w 9235722"/>
              <a:gd name="connsiteY4" fmla="*/ 5067578 h 5210453"/>
              <a:gd name="connsiteX5" fmla="*/ 7858125 w 9235722"/>
              <a:gd name="connsiteY5" fmla="*/ 5067578 h 5210453"/>
              <a:gd name="connsiteX6" fmla="*/ 7718425 w 9235722"/>
              <a:gd name="connsiteY6" fmla="*/ 5210453 h 5210453"/>
              <a:gd name="connsiteX7" fmla="*/ 0 w 9235722"/>
              <a:gd name="connsiteY7" fmla="*/ 5210453 h 5210453"/>
              <a:gd name="connsiteX8" fmla="*/ 0 w 9235722"/>
              <a:gd name="connsiteY8" fmla="*/ 66953 h 5210453"/>
              <a:gd name="connsiteX0" fmla="*/ 0 w 9235722"/>
              <a:gd name="connsiteY0" fmla="*/ 3176 h 5146676"/>
              <a:gd name="connsiteX1" fmla="*/ 7562850 w 9235722"/>
              <a:gd name="connsiteY1" fmla="*/ 0 h 5146676"/>
              <a:gd name="connsiteX2" fmla="*/ 7858125 w 9235722"/>
              <a:gd name="connsiteY2" fmla="*/ 298451 h 5146676"/>
              <a:gd name="connsiteX3" fmla="*/ 9140825 w 9235722"/>
              <a:gd name="connsiteY3" fmla="*/ 295275 h 5146676"/>
              <a:gd name="connsiteX4" fmla="*/ 9140825 w 9235722"/>
              <a:gd name="connsiteY4" fmla="*/ 5003801 h 5146676"/>
              <a:gd name="connsiteX5" fmla="*/ 7858125 w 9235722"/>
              <a:gd name="connsiteY5" fmla="*/ 5003801 h 5146676"/>
              <a:gd name="connsiteX6" fmla="*/ 7718425 w 9235722"/>
              <a:gd name="connsiteY6" fmla="*/ 5146676 h 5146676"/>
              <a:gd name="connsiteX7" fmla="*/ 0 w 9235722"/>
              <a:gd name="connsiteY7" fmla="*/ 5146676 h 5146676"/>
              <a:gd name="connsiteX8" fmla="*/ 0 w 9235722"/>
              <a:gd name="connsiteY8" fmla="*/ 3176 h 5146676"/>
              <a:gd name="connsiteX0" fmla="*/ 0 w 9235722"/>
              <a:gd name="connsiteY0" fmla="*/ 3176 h 5146676"/>
              <a:gd name="connsiteX1" fmla="*/ 7562850 w 9235722"/>
              <a:gd name="connsiteY1" fmla="*/ 0 h 5146676"/>
              <a:gd name="connsiteX2" fmla="*/ 7858125 w 9235722"/>
              <a:gd name="connsiteY2" fmla="*/ 298451 h 5146676"/>
              <a:gd name="connsiteX3" fmla="*/ 9140825 w 9235722"/>
              <a:gd name="connsiteY3" fmla="*/ 295275 h 5146676"/>
              <a:gd name="connsiteX4" fmla="*/ 9140825 w 9235722"/>
              <a:gd name="connsiteY4" fmla="*/ 5003801 h 5146676"/>
              <a:gd name="connsiteX5" fmla="*/ 7858125 w 9235722"/>
              <a:gd name="connsiteY5" fmla="*/ 5003801 h 5146676"/>
              <a:gd name="connsiteX6" fmla="*/ 7718425 w 9235722"/>
              <a:gd name="connsiteY6" fmla="*/ 5146676 h 5146676"/>
              <a:gd name="connsiteX7" fmla="*/ 0 w 9235722"/>
              <a:gd name="connsiteY7" fmla="*/ 5146676 h 5146676"/>
              <a:gd name="connsiteX8" fmla="*/ 0 w 9235722"/>
              <a:gd name="connsiteY8" fmla="*/ 3176 h 5146676"/>
              <a:gd name="connsiteX0" fmla="*/ 0 w 9235722"/>
              <a:gd name="connsiteY0" fmla="*/ 3176 h 5146676"/>
              <a:gd name="connsiteX1" fmla="*/ 7562850 w 9235722"/>
              <a:gd name="connsiteY1" fmla="*/ 0 h 5146676"/>
              <a:gd name="connsiteX2" fmla="*/ 7858125 w 9235722"/>
              <a:gd name="connsiteY2" fmla="*/ 298451 h 5146676"/>
              <a:gd name="connsiteX3" fmla="*/ 9140825 w 9235722"/>
              <a:gd name="connsiteY3" fmla="*/ 295275 h 5146676"/>
              <a:gd name="connsiteX4" fmla="*/ 9140825 w 9235722"/>
              <a:gd name="connsiteY4" fmla="*/ 5003801 h 5146676"/>
              <a:gd name="connsiteX5" fmla="*/ 7858125 w 9235722"/>
              <a:gd name="connsiteY5" fmla="*/ 5003801 h 5146676"/>
              <a:gd name="connsiteX6" fmla="*/ 7718425 w 9235722"/>
              <a:gd name="connsiteY6" fmla="*/ 5146676 h 5146676"/>
              <a:gd name="connsiteX7" fmla="*/ 0 w 9235722"/>
              <a:gd name="connsiteY7" fmla="*/ 5146676 h 5146676"/>
              <a:gd name="connsiteX8" fmla="*/ 0 w 9235722"/>
              <a:gd name="connsiteY8" fmla="*/ 3176 h 5146676"/>
              <a:gd name="connsiteX0" fmla="*/ 0 w 9235722"/>
              <a:gd name="connsiteY0" fmla="*/ 3176 h 5146676"/>
              <a:gd name="connsiteX1" fmla="*/ 7562850 w 9235722"/>
              <a:gd name="connsiteY1" fmla="*/ 0 h 5146676"/>
              <a:gd name="connsiteX2" fmla="*/ 7867650 w 9235722"/>
              <a:gd name="connsiteY2" fmla="*/ 238126 h 5146676"/>
              <a:gd name="connsiteX3" fmla="*/ 9140825 w 9235722"/>
              <a:gd name="connsiteY3" fmla="*/ 295275 h 5146676"/>
              <a:gd name="connsiteX4" fmla="*/ 9140825 w 9235722"/>
              <a:gd name="connsiteY4" fmla="*/ 5003801 h 5146676"/>
              <a:gd name="connsiteX5" fmla="*/ 7858125 w 9235722"/>
              <a:gd name="connsiteY5" fmla="*/ 5003801 h 5146676"/>
              <a:gd name="connsiteX6" fmla="*/ 7718425 w 9235722"/>
              <a:gd name="connsiteY6" fmla="*/ 5146676 h 5146676"/>
              <a:gd name="connsiteX7" fmla="*/ 0 w 9235722"/>
              <a:gd name="connsiteY7" fmla="*/ 5146676 h 5146676"/>
              <a:gd name="connsiteX8" fmla="*/ 0 w 9235722"/>
              <a:gd name="connsiteY8" fmla="*/ 3176 h 5146676"/>
              <a:gd name="connsiteX0" fmla="*/ 0 w 9235722"/>
              <a:gd name="connsiteY0" fmla="*/ 3176 h 5146676"/>
              <a:gd name="connsiteX1" fmla="*/ 7562850 w 9235722"/>
              <a:gd name="connsiteY1" fmla="*/ 0 h 5146676"/>
              <a:gd name="connsiteX2" fmla="*/ 7848600 w 9235722"/>
              <a:gd name="connsiteY2" fmla="*/ 292101 h 5146676"/>
              <a:gd name="connsiteX3" fmla="*/ 9140825 w 9235722"/>
              <a:gd name="connsiteY3" fmla="*/ 295275 h 5146676"/>
              <a:gd name="connsiteX4" fmla="*/ 9140825 w 9235722"/>
              <a:gd name="connsiteY4" fmla="*/ 5003801 h 5146676"/>
              <a:gd name="connsiteX5" fmla="*/ 7858125 w 9235722"/>
              <a:gd name="connsiteY5" fmla="*/ 5003801 h 5146676"/>
              <a:gd name="connsiteX6" fmla="*/ 7718425 w 9235722"/>
              <a:gd name="connsiteY6" fmla="*/ 5146676 h 5146676"/>
              <a:gd name="connsiteX7" fmla="*/ 0 w 9235722"/>
              <a:gd name="connsiteY7" fmla="*/ 5146676 h 5146676"/>
              <a:gd name="connsiteX8" fmla="*/ 0 w 9235722"/>
              <a:gd name="connsiteY8" fmla="*/ 3176 h 5146676"/>
              <a:gd name="connsiteX0" fmla="*/ 0 w 9235722"/>
              <a:gd name="connsiteY0" fmla="*/ 3176 h 5146676"/>
              <a:gd name="connsiteX1" fmla="*/ 7562850 w 9235722"/>
              <a:gd name="connsiteY1" fmla="*/ 0 h 5146676"/>
              <a:gd name="connsiteX2" fmla="*/ 7848600 w 9235722"/>
              <a:gd name="connsiteY2" fmla="*/ 292101 h 5146676"/>
              <a:gd name="connsiteX3" fmla="*/ 9140825 w 9235722"/>
              <a:gd name="connsiteY3" fmla="*/ 295275 h 5146676"/>
              <a:gd name="connsiteX4" fmla="*/ 9140825 w 9235722"/>
              <a:gd name="connsiteY4" fmla="*/ 5003801 h 5146676"/>
              <a:gd name="connsiteX5" fmla="*/ 7858125 w 9235722"/>
              <a:gd name="connsiteY5" fmla="*/ 5003801 h 5146676"/>
              <a:gd name="connsiteX6" fmla="*/ 7718425 w 9235722"/>
              <a:gd name="connsiteY6" fmla="*/ 5146676 h 5146676"/>
              <a:gd name="connsiteX7" fmla="*/ 0 w 9235722"/>
              <a:gd name="connsiteY7" fmla="*/ 5146676 h 5146676"/>
              <a:gd name="connsiteX8" fmla="*/ 0 w 9235722"/>
              <a:gd name="connsiteY8" fmla="*/ 3176 h 5146676"/>
              <a:gd name="connsiteX0" fmla="*/ 0 w 9235722"/>
              <a:gd name="connsiteY0" fmla="*/ 3176 h 5146676"/>
              <a:gd name="connsiteX1" fmla="*/ 7562850 w 9235722"/>
              <a:gd name="connsiteY1" fmla="*/ 0 h 5146676"/>
              <a:gd name="connsiteX2" fmla="*/ 7848600 w 9235722"/>
              <a:gd name="connsiteY2" fmla="*/ 292101 h 5146676"/>
              <a:gd name="connsiteX3" fmla="*/ 9140825 w 9235722"/>
              <a:gd name="connsiteY3" fmla="*/ 295275 h 5146676"/>
              <a:gd name="connsiteX4" fmla="*/ 9140825 w 9235722"/>
              <a:gd name="connsiteY4" fmla="*/ 5003801 h 5146676"/>
              <a:gd name="connsiteX5" fmla="*/ 7858125 w 9235722"/>
              <a:gd name="connsiteY5" fmla="*/ 5003801 h 5146676"/>
              <a:gd name="connsiteX6" fmla="*/ 7718425 w 9235722"/>
              <a:gd name="connsiteY6" fmla="*/ 5146676 h 5146676"/>
              <a:gd name="connsiteX7" fmla="*/ 0 w 9235722"/>
              <a:gd name="connsiteY7" fmla="*/ 5146676 h 5146676"/>
              <a:gd name="connsiteX8" fmla="*/ 0 w 9235722"/>
              <a:gd name="connsiteY8" fmla="*/ 3176 h 5146676"/>
              <a:gd name="connsiteX0" fmla="*/ 0 w 9235722"/>
              <a:gd name="connsiteY0" fmla="*/ 3176 h 5146676"/>
              <a:gd name="connsiteX1" fmla="*/ 7562850 w 9235722"/>
              <a:gd name="connsiteY1" fmla="*/ 0 h 5146676"/>
              <a:gd name="connsiteX2" fmla="*/ 7937500 w 9235722"/>
              <a:gd name="connsiteY2" fmla="*/ 257176 h 5146676"/>
              <a:gd name="connsiteX3" fmla="*/ 9140825 w 9235722"/>
              <a:gd name="connsiteY3" fmla="*/ 295275 h 5146676"/>
              <a:gd name="connsiteX4" fmla="*/ 9140825 w 9235722"/>
              <a:gd name="connsiteY4" fmla="*/ 5003801 h 5146676"/>
              <a:gd name="connsiteX5" fmla="*/ 7858125 w 9235722"/>
              <a:gd name="connsiteY5" fmla="*/ 5003801 h 5146676"/>
              <a:gd name="connsiteX6" fmla="*/ 7718425 w 9235722"/>
              <a:gd name="connsiteY6" fmla="*/ 5146676 h 5146676"/>
              <a:gd name="connsiteX7" fmla="*/ 0 w 9235722"/>
              <a:gd name="connsiteY7" fmla="*/ 5146676 h 5146676"/>
              <a:gd name="connsiteX8" fmla="*/ 0 w 9235722"/>
              <a:gd name="connsiteY8" fmla="*/ 3176 h 5146676"/>
              <a:gd name="connsiteX0" fmla="*/ 0 w 9235722"/>
              <a:gd name="connsiteY0" fmla="*/ 3176 h 5146676"/>
              <a:gd name="connsiteX1" fmla="*/ 7562850 w 9235722"/>
              <a:gd name="connsiteY1" fmla="*/ 0 h 5146676"/>
              <a:gd name="connsiteX2" fmla="*/ 7858125 w 9235722"/>
              <a:gd name="connsiteY2" fmla="*/ 295276 h 5146676"/>
              <a:gd name="connsiteX3" fmla="*/ 9140825 w 9235722"/>
              <a:gd name="connsiteY3" fmla="*/ 295275 h 5146676"/>
              <a:gd name="connsiteX4" fmla="*/ 9140825 w 9235722"/>
              <a:gd name="connsiteY4" fmla="*/ 5003801 h 5146676"/>
              <a:gd name="connsiteX5" fmla="*/ 7858125 w 9235722"/>
              <a:gd name="connsiteY5" fmla="*/ 5003801 h 5146676"/>
              <a:gd name="connsiteX6" fmla="*/ 7718425 w 9235722"/>
              <a:gd name="connsiteY6" fmla="*/ 5146676 h 5146676"/>
              <a:gd name="connsiteX7" fmla="*/ 0 w 9235722"/>
              <a:gd name="connsiteY7" fmla="*/ 5146676 h 5146676"/>
              <a:gd name="connsiteX8" fmla="*/ 0 w 9235722"/>
              <a:gd name="connsiteY8" fmla="*/ 3176 h 5146676"/>
              <a:gd name="connsiteX0" fmla="*/ 0 w 9145413"/>
              <a:gd name="connsiteY0" fmla="*/ 3176 h 5146676"/>
              <a:gd name="connsiteX1" fmla="*/ 7562850 w 9145413"/>
              <a:gd name="connsiteY1" fmla="*/ 0 h 5146676"/>
              <a:gd name="connsiteX2" fmla="*/ 7858125 w 9145413"/>
              <a:gd name="connsiteY2" fmla="*/ 295276 h 5146676"/>
              <a:gd name="connsiteX3" fmla="*/ 9140825 w 9145413"/>
              <a:gd name="connsiteY3" fmla="*/ 295275 h 5146676"/>
              <a:gd name="connsiteX4" fmla="*/ 9140825 w 9145413"/>
              <a:gd name="connsiteY4" fmla="*/ 5003801 h 5146676"/>
              <a:gd name="connsiteX5" fmla="*/ 7858125 w 9145413"/>
              <a:gd name="connsiteY5" fmla="*/ 5003801 h 5146676"/>
              <a:gd name="connsiteX6" fmla="*/ 7718425 w 9145413"/>
              <a:gd name="connsiteY6" fmla="*/ 5146676 h 5146676"/>
              <a:gd name="connsiteX7" fmla="*/ 0 w 9145413"/>
              <a:gd name="connsiteY7" fmla="*/ 5146676 h 5146676"/>
              <a:gd name="connsiteX8" fmla="*/ 0 w 9145413"/>
              <a:gd name="connsiteY8" fmla="*/ 3176 h 5146676"/>
              <a:gd name="connsiteX0" fmla="*/ 0 w 9145413"/>
              <a:gd name="connsiteY0" fmla="*/ 3176 h 5146676"/>
              <a:gd name="connsiteX1" fmla="*/ 7562850 w 9145413"/>
              <a:gd name="connsiteY1" fmla="*/ 0 h 5146676"/>
              <a:gd name="connsiteX2" fmla="*/ 7858125 w 9145413"/>
              <a:gd name="connsiteY2" fmla="*/ 295276 h 5146676"/>
              <a:gd name="connsiteX3" fmla="*/ 9140825 w 9145413"/>
              <a:gd name="connsiteY3" fmla="*/ 295275 h 5146676"/>
              <a:gd name="connsiteX4" fmla="*/ 9140825 w 9145413"/>
              <a:gd name="connsiteY4" fmla="*/ 5003801 h 5146676"/>
              <a:gd name="connsiteX5" fmla="*/ 7858125 w 9145413"/>
              <a:gd name="connsiteY5" fmla="*/ 5003801 h 5146676"/>
              <a:gd name="connsiteX6" fmla="*/ 7718425 w 9145413"/>
              <a:gd name="connsiteY6" fmla="*/ 5146676 h 5146676"/>
              <a:gd name="connsiteX7" fmla="*/ 0 w 9145413"/>
              <a:gd name="connsiteY7" fmla="*/ 5146676 h 5146676"/>
              <a:gd name="connsiteX8" fmla="*/ 0 w 9145413"/>
              <a:gd name="connsiteY8" fmla="*/ 3176 h 5146676"/>
              <a:gd name="connsiteX0" fmla="*/ 0 w 9140825"/>
              <a:gd name="connsiteY0" fmla="*/ 3176 h 5146676"/>
              <a:gd name="connsiteX1" fmla="*/ 7562850 w 9140825"/>
              <a:gd name="connsiteY1" fmla="*/ 0 h 5146676"/>
              <a:gd name="connsiteX2" fmla="*/ 7858125 w 9140825"/>
              <a:gd name="connsiteY2" fmla="*/ 295276 h 5146676"/>
              <a:gd name="connsiteX3" fmla="*/ 9140825 w 9140825"/>
              <a:gd name="connsiteY3" fmla="*/ 295275 h 5146676"/>
              <a:gd name="connsiteX4" fmla="*/ 8905875 w 9140825"/>
              <a:gd name="connsiteY4" fmla="*/ 5000626 h 5146676"/>
              <a:gd name="connsiteX5" fmla="*/ 7858125 w 9140825"/>
              <a:gd name="connsiteY5" fmla="*/ 5003801 h 5146676"/>
              <a:gd name="connsiteX6" fmla="*/ 7718425 w 9140825"/>
              <a:gd name="connsiteY6" fmla="*/ 5146676 h 5146676"/>
              <a:gd name="connsiteX7" fmla="*/ 0 w 9140825"/>
              <a:gd name="connsiteY7" fmla="*/ 5146676 h 5146676"/>
              <a:gd name="connsiteX8" fmla="*/ 0 w 9140825"/>
              <a:gd name="connsiteY8" fmla="*/ 3176 h 5146676"/>
              <a:gd name="connsiteX0" fmla="*/ 0 w 9150587"/>
              <a:gd name="connsiteY0" fmla="*/ 3176 h 5146676"/>
              <a:gd name="connsiteX1" fmla="*/ 7562850 w 9150587"/>
              <a:gd name="connsiteY1" fmla="*/ 0 h 5146676"/>
              <a:gd name="connsiteX2" fmla="*/ 7858125 w 9150587"/>
              <a:gd name="connsiteY2" fmla="*/ 295276 h 5146676"/>
              <a:gd name="connsiteX3" fmla="*/ 9140825 w 9150587"/>
              <a:gd name="connsiteY3" fmla="*/ 295275 h 5146676"/>
              <a:gd name="connsiteX4" fmla="*/ 9147175 w 9150587"/>
              <a:gd name="connsiteY4" fmla="*/ 5003801 h 5146676"/>
              <a:gd name="connsiteX5" fmla="*/ 7858125 w 9150587"/>
              <a:gd name="connsiteY5" fmla="*/ 5003801 h 5146676"/>
              <a:gd name="connsiteX6" fmla="*/ 7718425 w 9150587"/>
              <a:gd name="connsiteY6" fmla="*/ 5146676 h 5146676"/>
              <a:gd name="connsiteX7" fmla="*/ 0 w 9150587"/>
              <a:gd name="connsiteY7" fmla="*/ 5146676 h 5146676"/>
              <a:gd name="connsiteX8" fmla="*/ 0 w 9150587"/>
              <a:gd name="connsiteY8" fmla="*/ 3176 h 5146676"/>
              <a:gd name="connsiteX0" fmla="*/ 0 w 9147175"/>
              <a:gd name="connsiteY0" fmla="*/ 3176 h 5146676"/>
              <a:gd name="connsiteX1" fmla="*/ 7562850 w 9147175"/>
              <a:gd name="connsiteY1" fmla="*/ 0 h 5146676"/>
              <a:gd name="connsiteX2" fmla="*/ 7858125 w 9147175"/>
              <a:gd name="connsiteY2" fmla="*/ 295276 h 5146676"/>
              <a:gd name="connsiteX3" fmla="*/ 9140825 w 9147175"/>
              <a:gd name="connsiteY3" fmla="*/ 295275 h 5146676"/>
              <a:gd name="connsiteX4" fmla="*/ 9147175 w 9147175"/>
              <a:gd name="connsiteY4" fmla="*/ 5003801 h 5146676"/>
              <a:gd name="connsiteX5" fmla="*/ 7858125 w 9147175"/>
              <a:gd name="connsiteY5" fmla="*/ 5003801 h 5146676"/>
              <a:gd name="connsiteX6" fmla="*/ 7718425 w 9147175"/>
              <a:gd name="connsiteY6" fmla="*/ 5146676 h 5146676"/>
              <a:gd name="connsiteX7" fmla="*/ 0 w 9147175"/>
              <a:gd name="connsiteY7" fmla="*/ 5146676 h 5146676"/>
              <a:gd name="connsiteX8" fmla="*/ 0 w 9147175"/>
              <a:gd name="connsiteY8" fmla="*/ 3176 h 5146676"/>
              <a:gd name="connsiteX0" fmla="*/ 0 w 9147272"/>
              <a:gd name="connsiteY0" fmla="*/ 3176 h 5146676"/>
              <a:gd name="connsiteX1" fmla="*/ 7562850 w 9147272"/>
              <a:gd name="connsiteY1" fmla="*/ 0 h 5146676"/>
              <a:gd name="connsiteX2" fmla="*/ 7858125 w 9147272"/>
              <a:gd name="connsiteY2" fmla="*/ 295276 h 5146676"/>
              <a:gd name="connsiteX3" fmla="*/ 9140825 w 9147272"/>
              <a:gd name="connsiteY3" fmla="*/ 295275 h 5146676"/>
              <a:gd name="connsiteX4" fmla="*/ 9147175 w 9147272"/>
              <a:gd name="connsiteY4" fmla="*/ 5003801 h 5146676"/>
              <a:gd name="connsiteX5" fmla="*/ 7858125 w 9147272"/>
              <a:gd name="connsiteY5" fmla="*/ 5003801 h 5146676"/>
              <a:gd name="connsiteX6" fmla="*/ 7718425 w 9147272"/>
              <a:gd name="connsiteY6" fmla="*/ 5146676 h 5146676"/>
              <a:gd name="connsiteX7" fmla="*/ 0 w 9147272"/>
              <a:gd name="connsiteY7" fmla="*/ 5146676 h 5146676"/>
              <a:gd name="connsiteX8" fmla="*/ 0 w 9147272"/>
              <a:gd name="connsiteY8" fmla="*/ 3176 h 5146676"/>
              <a:gd name="connsiteX0" fmla="*/ 0 w 9147272"/>
              <a:gd name="connsiteY0" fmla="*/ 3176 h 5146676"/>
              <a:gd name="connsiteX1" fmla="*/ 7562850 w 9147272"/>
              <a:gd name="connsiteY1" fmla="*/ 0 h 5146676"/>
              <a:gd name="connsiteX2" fmla="*/ 7858125 w 9147272"/>
              <a:gd name="connsiteY2" fmla="*/ 295276 h 5146676"/>
              <a:gd name="connsiteX3" fmla="*/ 9140825 w 9147272"/>
              <a:gd name="connsiteY3" fmla="*/ 292100 h 5146676"/>
              <a:gd name="connsiteX4" fmla="*/ 9147175 w 9147272"/>
              <a:gd name="connsiteY4" fmla="*/ 5003801 h 5146676"/>
              <a:gd name="connsiteX5" fmla="*/ 7858125 w 9147272"/>
              <a:gd name="connsiteY5" fmla="*/ 5003801 h 5146676"/>
              <a:gd name="connsiteX6" fmla="*/ 7718425 w 9147272"/>
              <a:gd name="connsiteY6" fmla="*/ 5146676 h 5146676"/>
              <a:gd name="connsiteX7" fmla="*/ 0 w 9147272"/>
              <a:gd name="connsiteY7" fmla="*/ 5146676 h 5146676"/>
              <a:gd name="connsiteX8" fmla="*/ 0 w 9147272"/>
              <a:gd name="connsiteY8" fmla="*/ 3176 h 5146676"/>
              <a:gd name="connsiteX0" fmla="*/ 0 w 9147325"/>
              <a:gd name="connsiteY0" fmla="*/ 3176 h 5146676"/>
              <a:gd name="connsiteX1" fmla="*/ 7562850 w 9147325"/>
              <a:gd name="connsiteY1" fmla="*/ 0 h 5146676"/>
              <a:gd name="connsiteX2" fmla="*/ 7858125 w 9147325"/>
              <a:gd name="connsiteY2" fmla="*/ 295276 h 5146676"/>
              <a:gd name="connsiteX3" fmla="*/ 9140825 w 9147325"/>
              <a:gd name="connsiteY3" fmla="*/ 292100 h 5146676"/>
              <a:gd name="connsiteX4" fmla="*/ 9147175 w 9147325"/>
              <a:gd name="connsiteY4" fmla="*/ 5003801 h 5146676"/>
              <a:gd name="connsiteX5" fmla="*/ 7858125 w 9147325"/>
              <a:gd name="connsiteY5" fmla="*/ 5003801 h 5146676"/>
              <a:gd name="connsiteX6" fmla="*/ 7718425 w 9147325"/>
              <a:gd name="connsiteY6" fmla="*/ 5146676 h 5146676"/>
              <a:gd name="connsiteX7" fmla="*/ 0 w 9147325"/>
              <a:gd name="connsiteY7" fmla="*/ 5146676 h 5146676"/>
              <a:gd name="connsiteX8" fmla="*/ 0 w 9147325"/>
              <a:gd name="connsiteY8" fmla="*/ 3176 h 5146676"/>
              <a:gd name="connsiteX0" fmla="*/ 0 w 9140916"/>
              <a:gd name="connsiteY0" fmla="*/ 3176 h 5146676"/>
              <a:gd name="connsiteX1" fmla="*/ 7562850 w 9140916"/>
              <a:gd name="connsiteY1" fmla="*/ 0 h 5146676"/>
              <a:gd name="connsiteX2" fmla="*/ 7858125 w 9140916"/>
              <a:gd name="connsiteY2" fmla="*/ 295276 h 5146676"/>
              <a:gd name="connsiteX3" fmla="*/ 9140825 w 9140916"/>
              <a:gd name="connsiteY3" fmla="*/ 292100 h 5146676"/>
              <a:gd name="connsiteX4" fmla="*/ 9086850 w 9140916"/>
              <a:gd name="connsiteY4" fmla="*/ 5003801 h 5146676"/>
              <a:gd name="connsiteX5" fmla="*/ 7858125 w 9140916"/>
              <a:gd name="connsiteY5" fmla="*/ 5003801 h 5146676"/>
              <a:gd name="connsiteX6" fmla="*/ 7718425 w 9140916"/>
              <a:gd name="connsiteY6" fmla="*/ 5146676 h 5146676"/>
              <a:gd name="connsiteX7" fmla="*/ 0 w 9140916"/>
              <a:gd name="connsiteY7" fmla="*/ 5146676 h 5146676"/>
              <a:gd name="connsiteX8" fmla="*/ 0 w 9140916"/>
              <a:gd name="connsiteY8" fmla="*/ 3176 h 5146676"/>
              <a:gd name="connsiteX0" fmla="*/ 0 w 9144331"/>
              <a:gd name="connsiteY0" fmla="*/ 3176 h 5146676"/>
              <a:gd name="connsiteX1" fmla="*/ 7562850 w 9144331"/>
              <a:gd name="connsiteY1" fmla="*/ 0 h 5146676"/>
              <a:gd name="connsiteX2" fmla="*/ 7858125 w 9144331"/>
              <a:gd name="connsiteY2" fmla="*/ 295276 h 5146676"/>
              <a:gd name="connsiteX3" fmla="*/ 9140825 w 9144331"/>
              <a:gd name="connsiteY3" fmla="*/ 292100 h 5146676"/>
              <a:gd name="connsiteX4" fmla="*/ 9144000 w 9144331"/>
              <a:gd name="connsiteY4" fmla="*/ 5003801 h 5146676"/>
              <a:gd name="connsiteX5" fmla="*/ 7858125 w 9144331"/>
              <a:gd name="connsiteY5" fmla="*/ 5003801 h 5146676"/>
              <a:gd name="connsiteX6" fmla="*/ 7718425 w 9144331"/>
              <a:gd name="connsiteY6" fmla="*/ 5146676 h 5146676"/>
              <a:gd name="connsiteX7" fmla="*/ 0 w 9144331"/>
              <a:gd name="connsiteY7" fmla="*/ 5146676 h 5146676"/>
              <a:gd name="connsiteX8" fmla="*/ 0 w 9144331"/>
              <a:gd name="connsiteY8" fmla="*/ 3176 h 5146676"/>
              <a:gd name="connsiteX0" fmla="*/ 0 w 9144331"/>
              <a:gd name="connsiteY0" fmla="*/ 3176 h 5146676"/>
              <a:gd name="connsiteX1" fmla="*/ 7562850 w 9144331"/>
              <a:gd name="connsiteY1" fmla="*/ 0 h 5146676"/>
              <a:gd name="connsiteX2" fmla="*/ 7858125 w 9144331"/>
              <a:gd name="connsiteY2" fmla="*/ 295276 h 5146676"/>
              <a:gd name="connsiteX3" fmla="*/ 9140825 w 9144331"/>
              <a:gd name="connsiteY3" fmla="*/ 292100 h 5146676"/>
              <a:gd name="connsiteX4" fmla="*/ 9144000 w 9144331"/>
              <a:gd name="connsiteY4" fmla="*/ 5006976 h 5146676"/>
              <a:gd name="connsiteX5" fmla="*/ 7858125 w 9144331"/>
              <a:gd name="connsiteY5" fmla="*/ 5003801 h 5146676"/>
              <a:gd name="connsiteX6" fmla="*/ 7718425 w 9144331"/>
              <a:gd name="connsiteY6" fmla="*/ 5146676 h 5146676"/>
              <a:gd name="connsiteX7" fmla="*/ 0 w 9144331"/>
              <a:gd name="connsiteY7" fmla="*/ 5146676 h 5146676"/>
              <a:gd name="connsiteX8" fmla="*/ 0 w 9144331"/>
              <a:gd name="connsiteY8" fmla="*/ 3176 h 51466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144331" h="5146676">
                <a:moveTo>
                  <a:pt x="0" y="3176"/>
                </a:moveTo>
                <a:lnTo>
                  <a:pt x="7562850" y="0"/>
                </a:lnTo>
                <a:lnTo>
                  <a:pt x="7858125" y="295276"/>
                </a:lnTo>
                <a:lnTo>
                  <a:pt x="9140825" y="292100"/>
                </a:lnTo>
                <a:cubicBezTo>
                  <a:pt x="9143471" y="1163637"/>
                  <a:pt x="9145058" y="4120093"/>
                  <a:pt x="9144000" y="5006976"/>
                </a:cubicBezTo>
                <a:lnTo>
                  <a:pt x="7858125" y="5003801"/>
                </a:lnTo>
                <a:cubicBezTo>
                  <a:pt x="7784042" y="5083176"/>
                  <a:pt x="7763933" y="5099051"/>
                  <a:pt x="7718425" y="5146676"/>
                </a:cubicBezTo>
                <a:lnTo>
                  <a:pt x="0" y="5146676"/>
                </a:lnTo>
                <a:lnTo>
                  <a:pt x="0" y="3176"/>
                </a:lnTo>
                <a:close/>
              </a:path>
            </a:pathLst>
          </a:custGeom>
          <a:solidFill>
            <a:schemeClr val="bg2"/>
          </a:solidFill>
        </p:spPr>
        <p:txBody>
          <a:bodyPr anchor="ctr"/>
          <a:lstStyle>
            <a:lvl1pPr algn="ctr">
              <a:defRPr>
                <a:solidFill>
                  <a:schemeClr val="tx1"/>
                </a:solidFill>
              </a:defRPr>
            </a:lvl1pPr>
          </a:lstStyle>
          <a:p>
            <a:r>
              <a:rPr lang="de-DE" dirty="0"/>
              <a:t>Bild durch Klick auf das Symbol hinzufügen</a:t>
            </a:r>
          </a:p>
          <a:p>
            <a:endParaRPr lang="de-DE" dirty="0"/>
          </a:p>
          <a:p>
            <a:endParaRPr lang="de-DE" dirty="0"/>
          </a:p>
          <a:p>
            <a:endParaRPr lang="de-DE" dirty="0"/>
          </a:p>
        </p:txBody>
      </p:sp>
      <p:sp>
        <p:nvSpPr>
          <p:cNvPr id="3" name="Footer Placeholder 4">
            <a:extLst>
              <a:ext uri="{FF2B5EF4-FFF2-40B4-BE49-F238E27FC236}">
                <a16:creationId xmlns:a16="http://schemas.microsoft.com/office/drawing/2014/main" id="{4E4FEB3F-B627-68EE-FBF6-6BAF23FB6D54}"/>
              </a:ext>
            </a:extLst>
          </p:cNvPr>
          <p:cNvSpPr>
            <a:spLocks noGrp="1"/>
          </p:cNvSpPr>
          <p:nvPr>
            <p:ph type="ftr" sz="quarter" idx="3"/>
          </p:nvPr>
        </p:nvSpPr>
        <p:spPr>
          <a:xfrm>
            <a:off x="612000" y="4997817"/>
            <a:ext cx="6480000" cy="144000"/>
          </a:xfrm>
          <a:prstGeom prst="rect">
            <a:avLst/>
          </a:prstGeom>
        </p:spPr>
        <p:txBody>
          <a:bodyPr vert="horz" lIns="0" tIns="0" rIns="0" bIns="0" rtlCol="0" anchor="t" anchorCtr="0"/>
          <a:lstStyle>
            <a:lvl1pPr algn="l">
              <a:defRPr sz="700" b="0" i="0">
                <a:solidFill>
                  <a:schemeClr val="bg1"/>
                </a:solidFill>
                <a:latin typeface="Arial" panose="020B0604020202020204" pitchFamily="34" charset="0"/>
              </a:defRPr>
            </a:lvl1pPr>
          </a:lstStyle>
          <a:p>
            <a:r>
              <a:rPr lang="de-DE" dirty="0"/>
              <a:t>Juli 2026</a:t>
            </a:r>
          </a:p>
        </p:txBody>
      </p:sp>
      <p:sp>
        <p:nvSpPr>
          <p:cNvPr id="4" name="Slide Number Placeholder 5">
            <a:extLst>
              <a:ext uri="{FF2B5EF4-FFF2-40B4-BE49-F238E27FC236}">
                <a16:creationId xmlns:a16="http://schemas.microsoft.com/office/drawing/2014/main" id="{258A6BE2-2C4E-1B88-3C4D-CDBF2133D411}"/>
              </a:ext>
            </a:extLst>
          </p:cNvPr>
          <p:cNvSpPr>
            <a:spLocks noGrp="1"/>
          </p:cNvSpPr>
          <p:nvPr>
            <p:ph type="sldNum" sz="quarter" idx="4"/>
          </p:nvPr>
        </p:nvSpPr>
        <p:spPr>
          <a:xfrm>
            <a:off x="360000" y="4998336"/>
            <a:ext cx="252000" cy="144000"/>
          </a:xfrm>
          <a:prstGeom prst="rect">
            <a:avLst/>
          </a:prstGeom>
        </p:spPr>
        <p:txBody>
          <a:bodyPr vert="horz" lIns="0" tIns="0" rIns="0" bIns="0" rtlCol="0" anchor="t" anchorCtr="0"/>
          <a:lstStyle>
            <a:lvl1pPr algn="l">
              <a:defRPr sz="700" b="0" i="0">
                <a:solidFill>
                  <a:schemeClr val="bg1"/>
                </a:solidFill>
                <a:latin typeface="Arial" panose="020B0604020202020204" pitchFamily="34" charset="0"/>
              </a:defRPr>
            </a:lvl1pPr>
          </a:lstStyle>
          <a:p>
            <a:fld id="{DB2B21CB-63E8-C249-B8AC-5FF3FD754265}" type="slidenum">
              <a:rPr lang="de-DE" smtClean="0"/>
              <a:pPr/>
              <a:t>‹#›</a:t>
            </a:fld>
            <a:endParaRPr lang="de-DE" dirty="0"/>
          </a:p>
        </p:txBody>
      </p:sp>
      <p:pic>
        <p:nvPicPr>
          <p:cNvPr id="44" name="Grafik 43">
            <a:extLst>
              <a:ext uri="{FF2B5EF4-FFF2-40B4-BE49-F238E27FC236}">
                <a16:creationId xmlns:a16="http://schemas.microsoft.com/office/drawing/2014/main" id="{B4230A4A-79CD-9F8F-87E0-C662714870B4}"/>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8162695" y="295200"/>
            <a:ext cx="684000" cy="599256"/>
          </a:xfrm>
          <a:prstGeom prst="rect">
            <a:avLst/>
          </a:prstGeom>
        </p:spPr>
      </p:pic>
      <p:sp>
        <p:nvSpPr>
          <p:cNvPr id="2" name="Title 1">
            <a:extLst>
              <a:ext uri="{FF2B5EF4-FFF2-40B4-BE49-F238E27FC236}">
                <a16:creationId xmlns:a16="http://schemas.microsoft.com/office/drawing/2014/main" id="{1B9994D6-6DD9-A466-10ED-58CD7BB6D6D3}"/>
              </a:ext>
            </a:extLst>
          </p:cNvPr>
          <p:cNvSpPr>
            <a:spLocks noGrp="1"/>
          </p:cNvSpPr>
          <p:nvPr>
            <p:ph type="title" hasCustomPrompt="1"/>
          </p:nvPr>
        </p:nvSpPr>
        <p:spPr>
          <a:xfrm>
            <a:off x="360000" y="1577578"/>
            <a:ext cx="7452000" cy="994172"/>
          </a:xfrm>
          <a:prstGeom prst="rect">
            <a:avLst/>
          </a:prstGeom>
        </p:spPr>
        <p:txBody>
          <a:bodyPr anchor="b" anchorCtr="0"/>
          <a:lstStyle>
            <a:lvl1pPr>
              <a:defRPr>
                <a:solidFill>
                  <a:schemeClr val="bg1"/>
                </a:solidFill>
              </a:defRPr>
            </a:lvl1pPr>
          </a:lstStyle>
          <a:p>
            <a:pPr lvl="0"/>
            <a:r>
              <a:rPr lang="de-DE" dirty="0"/>
              <a:t>Abschnittüberschrift Arial 33pt,  z.B. für Themenschwerpunkte</a:t>
            </a:r>
          </a:p>
        </p:txBody>
      </p:sp>
    </p:spTree>
    <p:extLst>
      <p:ext uri="{BB962C8B-B14F-4D97-AF65-F5344CB8AC3E}">
        <p14:creationId xmlns:p14="http://schemas.microsoft.com/office/powerpoint/2010/main" val="1775881357"/>
      </p:ext>
    </p:extLst>
  </p:cSld>
  <p:clrMapOvr>
    <a:masterClrMapping/>
  </p:clrMapOvr>
  <p:extLst>
    <p:ext uri="{DCECCB84-F9BA-43D5-87BE-67443E8EF086}">
      <p15:sldGuideLst xmlns:p15="http://schemas.microsoft.com/office/powerpoint/2012/main">
        <p15:guide id="1" orient="horz" pos="1620" userDrawn="1">
          <p15:clr>
            <a:srgbClr val="FBAE40"/>
          </p15:clr>
        </p15:guide>
        <p15:guide id="2" pos="2880" userDrawn="1">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titleOnly" preserve="1">
  <p:cSld name="Abschnittüberschrift">
    <p:spTree>
      <p:nvGrpSpPr>
        <p:cNvPr id="1" name=""/>
        <p:cNvGrpSpPr/>
        <p:nvPr/>
      </p:nvGrpSpPr>
      <p:grpSpPr>
        <a:xfrm>
          <a:off x="0" y="0"/>
          <a:ext cx="0" cy="0"/>
          <a:chOff x="0" y="0"/>
          <a:chExt cx="0" cy="0"/>
        </a:xfrm>
      </p:grpSpPr>
      <p:pic>
        <p:nvPicPr>
          <p:cNvPr id="10" name="Grafik 9">
            <a:extLst>
              <a:ext uri="{FF2B5EF4-FFF2-40B4-BE49-F238E27FC236}">
                <a16:creationId xmlns:a16="http://schemas.microsoft.com/office/drawing/2014/main" id="{57721030-BF86-87BC-B089-5D356678F7D5}"/>
              </a:ext>
            </a:extLst>
          </p:cNvPr>
          <p:cNvPicPr>
            <a:picLocks noChangeAspect="1"/>
          </p:cNvPicPr>
          <p:nvPr userDrawn="1"/>
        </p:nvPicPr>
        <p:blipFill>
          <a:blip r:embed="rId2"/>
          <a:srcRect t="8592" b="8592"/>
          <a:stretch/>
        </p:blipFill>
        <p:spPr>
          <a:xfrm>
            <a:off x="0" y="0"/>
            <a:ext cx="9144000" cy="5143500"/>
          </a:xfrm>
          <a:custGeom>
            <a:avLst/>
            <a:gdLst>
              <a:gd name="connsiteX0" fmla="*/ 0 w 9144000"/>
              <a:gd name="connsiteY0" fmla="*/ 0 h 5143500"/>
              <a:gd name="connsiteX1" fmla="*/ 7560000 w 9144000"/>
              <a:gd name="connsiteY1" fmla="*/ 0 h 5143500"/>
              <a:gd name="connsiteX2" fmla="*/ 7855200 w 9144000"/>
              <a:gd name="connsiteY2" fmla="*/ 295200 h 5143500"/>
              <a:gd name="connsiteX3" fmla="*/ 7893757 w 9144000"/>
              <a:gd name="connsiteY3" fmla="*/ 295200 h 5143500"/>
              <a:gd name="connsiteX4" fmla="*/ 8065079 w 9144000"/>
              <a:gd name="connsiteY4" fmla="*/ 295200 h 5143500"/>
              <a:gd name="connsiteX5" fmla="*/ 8103636 w 9144000"/>
              <a:gd name="connsiteY5" fmla="*/ 295200 h 5143500"/>
              <a:gd name="connsiteX6" fmla="*/ 9144000 w 9144000"/>
              <a:gd name="connsiteY6" fmla="*/ 295200 h 5143500"/>
              <a:gd name="connsiteX7" fmla="*/ 9144000 w 9144000"/>
              <a:gd name="connsiteY7" fmla="*/ 4997650 h 5143500"/>
              <a:gd name="connsiteX8" fmla="*/ 9131300 w 9144000"/>
              <a:gd name="connsiteY8" fmla="*/ 4997650 h 5143500"/>
              <a:gd name="connsiteX9" fmla="*/ 9046655 w 9144000"/>
              <a:gd name="connsiteY9" fmla="*/ 4997650 h 5143500"/>
              <a:gd name="connsiteX10" fmla="*/ 9027605 w 9144000"/>
              <a:gd name="connsiteY10" fmla="*/ 4997650 h 5143500"/>
              <a:gd name="connsiteX11" fmla="*/ 7980362 w 9144000"/>
              <a:gd name="connsiteY11" fmla="*/ 4997650 h 5143500"/>
              <a:gd name="connsiteX12" fmla="*/ 7961312 w 9144000"/>
              <a:gd name="connsiteY12" fmla="*/ 4997650 h 5143500"/>
              <a:gd name="connsiteX13" fmla="*/ 7876667 w 9144000"/>
              <a:gd name="connsiteY13" fmla="*/ 4997650 h 5143500"/>
              <a:gd name="connsiteX14" fmla="*/ 7857617 w 9144000"/>
              <a:gd name="connsiteY14" fmla="*/ 4997650 h 5143500"/>
              <a:gd name="connsiteX15" fmla="*/ 7711767 w 9144000"/>
              <a:gd name="connsiteY15" fmla="*/ 5143500 h 5143500"/>
              <a:gd name="connsiteX16" fmla="*/ 0 w 9144000"/>
              <a:gd name="connsiteY16" fmla="*/ 5143500 h 5143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9144000" h="5143500">
                <a:moveTo>
                  <a:pt x="0" y="0"/>
                </a:moveTo>
                <a:lnTo>
                  <a:pt x="7560000" y="0"/>
                </a:lnTo>
                <a:lnTo>
                  <a:pt x="7855200" y="295200"/>
                </a:lnTo>
                <a:lnTo>
                  <a:pt x="7893757" y="295200"/>
                </a:lnTo>
                <a:lnTo>
                  <a:pt x="8065079" y="295200"/>
                </a:lnTo>
                <a:lnTo>
                  <a:pt x="8103636" y="295200"/>
                </a:lnTo>
                <a:lnTo>
                  <a:pt x="9144000" y="295200"/>
                </a:lnTo>
                <a:lnTo>
                  <a:pt x="9144000" y="4997650"/>
                </a:lnTo>
                <a:lnTo>
                  <a:pt x="9131300" y="4997650"/>
                </a:lnTo>
                <a:lnTo>
                  <a:pt x="9046655" y="4997650"/>
                </a:lnTo>
                <a:lnTo>
                  <a:pt x="9027605" y="4997650"/>
                </a:lnTo>
                <a:lnTo>
                  <a:pt x="7980362" y="4997650"/>
                </a:lnTo>
                <a:lnTo>
                  <a:pt x="7961312" y="4997650"/>
                </a:lnTo>
                <a:lnTo>
                  <a:pt x="7876667" y="4997650"/>
                </a:lnTo>
                <a:lnTo>
                  <a:pt x="7857617" y="4997650"/>
                </a:lnTo>
                <a:lnTo>
                  <a:pt x="7711767" y="5143500"/>
                </a:lnTo>
                <a:lnTo>
                  <a:pt x="0" y="5143500"/>
                </a:lnTo>
                <a:close/>
              </a:path>
            </a:pathLst>
          </a:custGeom>
        </p:spPr>
      </p:pic>
      <p:sp>
        <p:nvSpPr>
          <p:cNvPr id="2" name="Title 1"/>
          <p:cNvSpPr>
            <a:spLocks noGrp="1"/>
          </p:cNvSpPr>
          <p:nvPr>
            <p:ph type="title" hasCustomPrompt="1"/>
          </p:nvPr>
        </p:nvSpPr>
        <p:spPr>
          <a:xfrm>
            <a:off x="360000" y="1576800"/>
            <a:ext cx="7452000" cy="994172"/>
          </a:xfrm>
          <a:prstGeom prst="rect">
            <a:avLst/>
          </a:prstGeom>
        </p:spPr>
        <p:txBody>
          <a:bodyPr anchor="b" anchorCtr="0">
            <a:normAutofit/>
          </a:bodyPr>
          <a:lstStyle>
            <a:lvl1pPr>
              <a:defRPr>
                <a:solidFill>
                  <a:schemeClr val="bg1"/>
                </a:solidFill>
              </a:defRPr>
            </a:lvl1pPr>
          </a:lstStyle>
          <a:p>
            <a:pPr lvl="0"/>
            <a:r>
              <a:rPr lang="de-DE" dirty="0"/>
              <a:t>Abschnittüberschrift Arial 33pt,  z.B. für Themenschwerpunkte</a:t>
            </a:r>
          </a:p>
        </p:txBody>
      </p:sp>
      <p:sp>
        <p:nvSpPr>
          <p:cNvPr id="3" name="Footer Placeholder 4">
            <a:extLst>
              <a:ext uri="{FF2B5EF4-FFF2-40B4-BE49-F238E27FC236}">
                <a16:creationId xmlns:a16="http://schemas.microsoft.com/office/drawing/2014/main" id="{4E4FEB3F-B627-68EE-FBF6-6BAF23FB6D54}"/>
              </a:ext>
            </a:extLst>
          </p:cNvPr>
          <p:cNvSpPr>
            <a:spLocks noGrp="1"/>
          </p:cNvSpPr>
          <p:nvPr>
            <p:ph type="ftr" sz="quarter" idx="3"/>
          </p:nvPr>
        </p:nvSpPr>
        <p:spPr>
          <a:xfrm>
            <a:off x="612000" y="4997817"/>
            <a:ext cx="6480000" cy="144000"/>
          </a:xfrm>
          <a:prstGeom prst="rect">
            <a:avLst/>
          </a:prstGeom>
        </p:spPr>
        <p:txBody>
          <a:bodyPr vert="horz" lIns="0" tIns="0" rIns="0" bIns="0" rtlCol="0" anchor="t" anchorCtr="0"/>
          <a:lstStyle>
            <a:lvl1pPr algn="l">
              <a:defRPr sz="700" b="0" i="0">
                <a:solidFill>
                  <a:schemeClr val="bg1"/>
                </a:solidFill>
                <a:latin typeface="Arial" panose="020B0604020202020204" pitchFamily="34" charset="0"/>
              </a:defRPr>
            </a:lvl1pPr>
          </a:lstStyle>
          <a:p>
            <a:r>
              <a:rPr lang="de-DE" dirty="0"/>
              <a:t>Juli 2026</a:t>
            </a:r>
          </a:p>
        </p:txBody>
      </p:sp>
      <p:sp>
        <p:nvSpPr>
          <p:cNvPr id="4" name="Slide Number Placeholder 5">
            <a:extLst>
              <a:ext uri="{FF2B5EF4-FFF2-40B4-BE49-F238E27FC236}">
                <a16:creationId xmlns:a16="http://schemas.microsoft.com/office/drawing/2014/main" id="{258A6BE2-2C4E-1B88-3C4D-CDBF2133D411}"/>
              </a:ext>
            </a:extLst>
          </p:cNvPr>
          <p:cNvSpPr>
            <a:spLocks noGrp="1"/>
          </p:cNvSpPr>
          <p:nvPr>
            <p:ph type="sldNum" sz="quarter" idx="4"/>
          </p:nvPr>
        </p:nvSpPr>
        <p:spPr>
          <a:xfrm>
            <a:off x="360000" y="4998336"/>
            <a:ext cx="252000" cy="144000"/>
          </a:xfrm>
          <a:prstGeom prst="rect">
            <a:avLst/>
          </a:prstGeom>
        </p:spPr>
        <p:txBody>
          <a:bodyPr vert="horz" lIns="0" tIns="0" rIns="0" bIns="0" rtlCol="0" anchor="t" anchorCtr="0"/>
          <a:lstStyle>
            <a:lvl1pPr algn="l">
              <a:defRPr sz="700" b="0" i="0">
                <a:solidFill>
                  <a:schemeClr val="bg1"/>
                </a:solidFill>
                <a:latin typeface="Arial" panose="020B0604020202020204" pitchFamily="34" charset="0"/>
              </a:defRPr>
            </a:lvl1pPr>
          </a:lstStyle>
          <a:p>
            <a:fld id="{DB2B21CB-63E8-C249-B8AC-5FF3FD754265}" type="slidenum">
              <a:rPr lang="de-DE" smtClean="0"/>
              <a:pPr/>
              <a:t>‹#›</a:t>
            </a:fld>
            <a:endParaRPr lang="de-DE" dirty="0"/>
          </a:p>
        </p:txBody>
      </p:sp>
      <p:pic>
        <p:nvPicPr>
          <p:cNvPr id="5" name="Grafik 4">
            <a:extLst>
              <a:ext uri="{FF2B5EF4-FFF2-40B4-BE49-F238E27FC236}">
                <a16:creationId xmlns:a16="http://schemas.microsoft.com/office/drawing/2014/main" id="{F37C2FF7-A31B-5876-B5A7-D4349184795E}"/>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a:off x="8162695" y="295200"/>
            <a:ext cx="684000" cy="599256"/>
          </a:xfrm>
          <a:prstGeom prst="rect">
            <a:avLst/>
          </a:prstGeom>
        </p:spPr>
      </p:pic>
    </p:spTree>
    <p:extLst>
      <p:ext uri="{BB962C8B-B14F-4D97-AF65-F5344CB8AC3E}">
        <p14:creationId xmlns:p14="http://schemas.microsoft.com/office/powerpoint/2010/main" val="3346506480"/>
      </p:ext>
    </p:extLst>
  </p:cSld>
  <p:clrMapOvr>
    <a:masterClrMapping/>
  </p:clrMapOvr>
  <p:extLst>
    <p:ext uri="{DCECCB84-F9BA-43D5-87BE-67443E8EF086}">
      <p15:sldGuideLst xmlns:p15="http://schemas.microsoft.com/office/powerpoint/2012/main">
        <p15:guide id="1" orient="horz" pos="1620" userDrawn="1">
          <p15:clr>
            <a:srgbClr val="FBAE40"/>
          </p15:clr>
        </p15:guide>
        <p15:guide id="2" pos="2880" userDrawn="1">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Abschlussfolie mit einem Kontakt">
    <p:spTree>
      <p:nvGrpSpPr>
        <p:cNvPr id="1" name=""/>
        <p:cNvGrpSpPr/>
        <p:nvPr/>
      </p:nvGrpSpPr>
      <p:grpSpPr>
        <a:xfrm>
          <a:off x="0" y="0"/>
          <a:ext cx="0" cy="0"/>
          <a:chOff x="0" y="0"/>
          <a:chExt cx="0" cy="0"/>
        </a:xfrm>
      </p:grpSpPr>
      <p:sp>
        <p:nvSpPr>
          <p:cNvPr id="3" name="Rechteck 2">
            <a:extLst>
              <a:ext uri="{FF2B5EF4-FFF2-40B4-BE49-F238E27FC236}">
                <a16:creationId xmlns:a16="http://schemas.microsoft.com/office/drawing/2014/main" id="{9D8DF2B3-03F9-4CF0-5CC5-A44749CF963E}"/>
              </a:ext>
            </a:extLst>
          </p:cNvPr>
          <p:cNvSpPr/>
          <p:nvPr userDrawn="1"/>
        </p:nvSpPr>
        <p:spPr>
          <a:xfrm>
            <a:off x="0" y="0"/>
            <a:ext cx="9144000" cy="5143500"/>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2" name="Title 1"/>
          <p:cNvSpPr>
            <a:spLocks noGrp="1"/>
          </p:cNvSpPr>
          <p:nvPr>
            <p:ph type="title" hasCustomPrompt="1"/>
          </p:nvPr>
        </p:nvSpPr>
        <p:spPr>
          <a:xfrm>
            <a:off x="358775" y="973138"/>
            <a:ext cx="7452000" cy="994172"/>
          </a:xfrm>
          <a:prstGeom prst="rect">
            <a:avLst/>
          </a:prstGeom>
        </p:spPr>
        <p:txBody>
          <a:bodyPr anchor="b" anchorCtr="0">
            <a:normAutofit/>
          </a:bodyPr>
          <a:lstStyle>
            <a:lvl1pPr>
              <a:defRPr>
                <a:solidFill>
                  <a:schemeClr val="bg1"/>
                </a:solidFill>
              </a:defRPr>
            </a:lvl1pPr>
          </a:lstStyle>
          <a:p>
            <a:pPr lvl="0"/>
            <a:r>
              <a:rPr lang="de-DE" dirty="0"/>
              <a:t>DVGW –</a:t>
            </a:r>
            <a:br>
              <a:rPr lang="de-DE" dirty="0"/>
            </a:br>
            <a:r>
              <a:rPr lang="de-DE" dirty="0"/>
              <a:t>Gemeinsam stark für Wasserstoff.</a:t>
            </a:r>
          </a:p>
        </p:txBody>
      </p:sp>
      <p:sp>
        <p:nvSpPr>
          <p:cNvPr id="7" name="Freihandform 6">
            <a:extLst>
              <a:ext uri="{FF2B5EF4-FFF2-40B4-BE49-F238E27FC236}">
                <a16:creationId xmlns:a16="http://schemas.microsoft.com/office/drawing/2014/main" id="{AA4774CB-3201-E6A0-E26F-BD6CA9DF8B2E}"/>
              </a:ext>
            </a:extLst>
          </p:cNvPr>
          <p:cNvSpPr/>
          <p:nvPr userDrawn="1"/>
        </p:nvSpPr>
        <p:spPr>
          <a:xfrm flipH="1">
            <a:off x="7705417" y="4997650"/>
            <a:ext cx="1438583" cy="145850"/>
          </a:xfrm>
          <a:custGeom>
            <a:avLst/>
            <a:gdLst>
              <a:gd name="connsiteX0" fmla="*/ 1292733 w 1438583"/>
              <a:gd name="connsiteY0" fmla="*/ 0 h 145850"/>
              <a:gd name="connsiteX1" fmla="*/ 1273683 w 1438583"/>
              <a:gd name="connsiteY1" fmla="*/ 0 h 145850"/>
              <a:gd name="connsiteX2" fmla="*/ 1189038 w 1438583"/>
              <a:gd name="connsiteY2" fmla="*/ 0 h 145850"/>
              <a:gd name="connsiteX3" fmla="*/ 1169988 w 1438583"/>
              <a:gd name="connsiteY3" fmla="*/ 0 h 145850"/>
              <a:gd name="connsiteX4" fmla="*/ 122745 w 1438583"/>
              <a:gd name="connsiteY4" fmla="*/ 0 h 145850"/>
              <a:gd name="connsiteX5" fmla="*/ 103695 w 1438583"/>
              <a:gd name="connsiteY5" fmla="*/ 0 h 145850"/>
              <a:gd name="connsiteX6" fmla="*/ 19050 w 1438583"/>
              <a:gd name="connsiteY6" fmla="*/ 0 h 145850"/>
              <a:gd name="connsiteX7" fmla="*/ 0 w 1438583"/>
              <a:gd name="connsiteY7" fmla="*/ 0 h 145850"/>
              <a:gd name="connsiteX8" fmla="*/ 0 w 1438583"/>
              <a:gd name="connsiteY8" fmla="*/ 145850 h 145850"/>
              <a:gd name="connsiteX9" fmla="*/ 1438583 w 1438583"/>
              <a:gd name="connsiteY9" fmla="*/ 145850 h 145850"/>
              <a:gd name="connsiteX10" fmla="*/ 1292733 w 1438583"/>
              <a:gd name="connsiteY10" fmla="*/ 0 h 145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438583" h="145850">
                <a:moveTo>
                  <a:pt x="1292733" y="0"/>
                </a:moveTo>
                <a:lnTo>
                  <a:pt x="1273683" y="0"/>
                </a:lnTo>
                <a:lnTo>
                  <a:pt x="1189038" y="0"/>
                </a:lnTo>
                <a:lnTo>
                  <a:pt x="1169988" y="0"/>
                </a:lnTo>
                <a:lnTo>
                  <a:pt x="122745" y="0"/>
                </a:lnTo>
                <a:lnTo>
                  <a:pt x="103695" y="0"/>
                </a:lnTo>
                <a:lnTo>
                  <a:pt x="19050" y="0"/>
                </a:lnTo>
                <a:lnTo>
                  <a:pt x="0" y="0"/>
                </a:lnTo>
                <a:lnTo>
                  <a:pt x="0" y="145850"/>
                </a:lnTo>
                <a:lnTo>
                  <a:pt x="1438583" y="145850"/>
                </a:lnTo>
                <a:lnTo>
                  <a:pt x="1292733" y="0"/>
                </a:lnTo>
                <a:close/>
              </a:path>
            </a:pathLst>
          </a:custGeom>
          <a:gradFill>
            <a:gsLst>
              <a:gs pos="100000">
                <a:schemeClr val="accent1"/>
              </a:gs>
              <a:gs pos="0">
                <a:schemeClr val="accent2"/>
              </a:gs>
            </a:gsLst>
            <a:lin ang="0" scaled="0"/>
          </a:gra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r>
              <a:rPr lang="en-GB" b="0" i="0" dirty="0">
                <a:latin typeface="Arial" panose="020B0604020202020204" pitchFamily="34" charset="0"/>
              </a:rPr>
              <a:t>  </a:t>
            </a:r>
          </a:p>
        </p:txBody>
      </p:sp>
      <p:sp>
        <p:nvSpPr>
          <p:cNvPr id="11" name="Freihandform 10">
            <a:extLst>
              <a:ext uri="{FF2B5EF4-FFF2-40B4-BE49-F238E27FC236}">
                <a16:creationId xmlns:a16="http://schemas.microsoft.com/office/drawing/2014/main" id="{AFF45CC8-D998-A564-4745-E50F5287A618}"/>
              </a:ext>
            </a:extLst>
          </p:cNvPr>
          <p:cNvSpPr>
            <a:spLocks noChangeAspect="1"/>
          </p:cNvSpPr>
          <p:nvPr userDrawn="1"/>
        </p:nvSpPr>
        <p:spPr>
          <a:xfrm flipH="1" flipV="1">
            <a:off x="7545332" y="0"/>
            <a:ext cx="1598669" cy="295200"/>
          </a:xfrm>
          <a:custGeom>
            <a:avLst/>
            <a:gdLst>
              <a:gd name="connsiteX0" fmla="*/ 1598669 w 1598669"/>
              <a:gd name="connsiteY0" fmla="*/ 295200 h 295200"/>
              <a:gd name="connsiteX1" fmla="*/ 0 w 1598669"/>
              <a:gd name="connsiteY1" fmla="*/ 295200 h 295200"/>
              <a:gd name="connsiteX2" fmla="*/ 0 w 1598669"/>
              <a:gd name="connsiteY2" fmla="*/ 0 h 295200"/>
              <a:gd name="connsiteX3" fmla="*/ 1055034 w 1598669"/>
              <a:gd name="connsiteY3" fmla="*/ 0 h 295200"/>
              <a:gd name="connsiteX4" fmla="*/ 1093591 w 1598669"/>
              <a:gd name="connsiteY4" fmla="*/ 0 h 295200"/>
              <a:gd name="connsiteX5" fmla="*/ 1264912 w 1598669"/>
              <a:gd name="connsiteY5" fmla="*/ 0 h 295200"/>
              <a:gd name="connsiteX6" fmla="*/ 1303469 w 1598669"/>
              <a:gd name="connsiteY6" fmla="*/ 0 h 295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98669" h="295200">
                <a:moveTo>
                  <a:pt x="1598669" y="295200"/>
                </a:moveTo>
                <a:lnTo>
                  <a:pt x="0" y="295200"/>
                </a:lnTo>
                <a:lnTo>
                  <a:pt x="0" y="0"/>
                </a:lnTo>
                <a:lnTo>
                  <a:pt x="1055034" y="0"/>
                </a:lnTo>
                <a:lnTo>
                  <a:pt x="1093591" y="0"/>
                </a:lnTo>
                <a:lnTo>
                  <a:pt x="1264912" y="0"/>
                </a:lnTo>
                <a:lnTo>
                  <a:pt x="1303469" y="0"/>
                </a:lnTo>
                <a:close/>
              </a:path>
            </a:pathLst>
          </a:custGeom>
          <a:gradFill>
            <a:gsLst>
              <a:gs pos="100000">
                <a:schemeClr val="accent1"/>
              </a:gs>
              <a:gs pos="0">
                <a:schemeClr val="accent2"/>
              </a:gs>
            </a:gsLst>
            <a:lin ang="0" scaled="0"/>
          </a:gra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r>
              <a:rPr lang="en-GB" b="0" i="0" dirty="0">
                <a:latin typeface="Arial" panose="020B0604020202020204" pitchFamily="34" charset="0"/>
              </a:rPr>
              <a:t>  </a:t>
            </a:r>
          </a:p>
        </p:txBody>
      </p:sp>
      <p:sp>
        <p:nvSpPr>
          <p:cNvPr id="4" name="Footer Placeholder 4">
            <a:extLst>
              <a:ext uri="{FF2B5EF4-FFF2-40B4-BE49-F238E27FC236}">
                <a16:creationId xmlns:a16="http://schemas.microsoft.com/office/drawing/2014/main" id="{E217120E-A150-B81F-7080-6A1D05E63E0F}"/>
              </a:ext>
            </a:extLst>
          </p:cNvPr>
          <p:cNvSpPr>
            <a:spLocks noGrp="1"/>
          </p:cNvSpPr>
          <p:nvPr>
            <p:ph type="ftr" sz="quarter" idx="3"/>
          </p:nvPr>
        </p:nvSpPr>
        <p:spPr>
          <a:xfrm>
            <a:off x="612000" y="4997817"/>
            <a:ext cx="6480000" cy="144000"/>
          </a:xfrm>
          <a:prstGeom prst="rect">
            <a:avLst/>
          </a:prstGeom>
        </p:spPr>
        <p:txBody>
          <a:bodyPr vert="horz" lIns="0" tIns="0" rIns="0" bIns="0" rtlCol="0" anchor="t" anchorCtr="0"/>
          <a:lstStyle>
            <a:lvl1pPr algn="l">
              <a:defRPr sz="700" b="0" i="0">
                <a:solidFill>
                  <a:schemeClr val="bg1"/>
                </a:solidFill>
                <a:latin typeface="Arial" panose="020B0604020202020204" pitchFamily="34" charset="0"/>
              </a:defRPr>
            </a:lvl1pPr>
          </a:lstStyle>
          <a:p>
            <a:r>
              <a:rPr lang="de-DE" dirty="0"/>
              <a:t>Juli 2026</a:t>
            </a:r>
          </a:p>
        </p:txBody>
      </p:sp>
      <p:sp>
        <p:nvSpPr>
          <p:cNvPr id="5" name="Slide Number Placeholder 5">
            <a:extLst>
              <a:ext uri="{FF2B5EF4-FFF2-40B4-BE49-F238E27FC236}">
                <a16:creationId xmlns:a16="http://schemas.microsoft.com/office/drawing/2014/main" id="{397FF18D-0DA3-5822-04FD-8434F1972903}"/>
              </a:ext>
            </a:extLst>
          </p:cNvPr>
          <p:cNvSpPr>
            <a:spLocks noGrp="1"/>
          </p:cNvSpPr>
          <p:nvPr>
            <p:ph type="sldNum" sz="quarter" idx="4"/>
          </p:nvPr>
        </p:nvSpPr>
        <p:spPr>
          <a:xfrm>
            <a:off x="360000" y="4998336"/>
            <a:ext cx="252000" cy="144000"/>
          </a:xfrm>
          <a:prstGeom prst="rect">
            <a:avLst/>
          </a:prstGeom>
        </p:spPr>
        <p:txBody>
          <a:bodyPr vert="horz" lIns="0" tIns="0" rIns="0" bIns="0" rtlCol="0" anchor="t" anchorCtr="0"/>
          <a:lstStyle>
            <a:lvl1pPr algn="l">
              <a:defRPr sz="700" b="0" i="0">
                <a:solidFill>
                  <a:schemeClr val="bg1"/>
                </a:solidFill>
                <a:latin typeface="Arial" panose="020B0604020202020204" pitchFamily="34" charset="0"/>
              </a:defRPr>
            </a:lvl1pPr>
          </a:lstStyle>
          <a:p>
            <a:fld id="{DB2B21CB-63E8-C249-B8AC-5FF3FD754265}" type="slidenum">
              <a:rPr lang="de-DE" smtClean="0"/>
              <a:pPr/>
              <a:t>‹#›</a:t>
            </a:fld>
            <a:endParaRPr lang="de-DE" dirty="0"/>
          </a:p>
        </p:txBody>
      </p:sp>
      <p:pic>
        <p:nvPicPr>
          <p:cNvPr id="6" name="Grafik 5">
            <a:extLst>
              <a:ext uri="{FF2B5EF4-FFF2-40B4-BE49-F238E27FC236}">
                <a16:creationId xmlns:a16="http://schemas.microsoft.com/office/drawing/2014/main" id="{7A990EB1-18E8-CC60-3FBC-E137D3161A2E}"/>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8162695" y="295200"/>
            <a:ext cx="684000" cy="599256"/>
          </a:xfrm>
          <a:prstGeom prst="rect">
            <a:avLst/>
          </a:prstGeom>
        </p:spPr>
      </p:pic>
      <p:sp>
        <p:nvSpPr>
          <p:cNvPr id="10" name="Bildplatzhalter 9">
            <a:extLst>
              <a:ext uri="{FF2B5EF4-FFF2-40B4-BE49-F238E27FC236}">
                <a16:creationId xmlns:a16="http://schemas.microsoft.com/office/drawing/2014/main" id="{570AEFBC-4EC8-C101-D567-F7B468DDF6F4}"/>
              </a:ext>
            </a:extLst>
          </p:cNvPr>
          <p:cNvSpPr>
            <a:spLocks noGrp="1" noChangeAspect="1"/>
          </p:cNvSpPr>
          <p:nvPr>
            <p:ph type="pic" sz="quarter" idx="10" hasCustomPrompt="1"/>
          </p:nvPr>
        </p:nvSpPr>
        <p:spPr>
          <a:xfrm>
            <a:off x="358775" y="3122056"/>
            <a:ext cx="1260000" cy="1260000"/>
          </a:xfrm>
          <a:prstGeom prst="ellipse">
            <a:avLst/>
          </a:prstGeom>
          <a:solidFill>
            <a:schemeClr val="bg1"/>
          </a:solidFill>
        </p:spPr>
        <p:txBody>
          <a:bodyPr lIns="0" tIns="0" rIns="0" bIns="0" anchor="t"/>
          <a:lstStyle>
            <a:lvl1pPr algn="ctr">
              <a:defRPr sz="1200">
                <a:solidFill>
                  <a:schemeClr val="tx1"/>
                </a:solidFill>
              </a:defRPr>
            </a:lvl1pPr>
          </a:lstStyle>
          <a:p>
            <a:r>
              <a:rPr lang="de-DE" dirty="0"/>
              <a:t>Portraitbild durch Klick auf Symbol hinzufügen</a:t>
            </a:r>
          </a:p>
        </p:txBody>
      </p:sp>
      <p:sp>
        <p:nvSpPr>
          <p:cNvPr id="12" name="Textplatzhalter 11">
            <a:extLst>
              <a:ext uri="{FF2B5EF4-FFF2-40B4-BE49-F238E27FC236}">
                <a16:creationId xmlns:a16="http://schemas.microsoft.com/office/drawing/2014/main" id="{11DAB310-1835-FBA9-B51A-1A9A289E00A5}"/>
              </a:ext>
            </a:extLst>
          </p:cNvPr>
          <p:cNvSpPr>
            <a:spLocks noGrp="1"/>
          </p:cNvSpPr>
          <p:nvPr>
            <p:ph type="body" sz="quarter" idx="11" hasCustomPrompt="1"/>
          </p:nvPr>
        </p:nvSpPr>
        <p:spPr>
          <a:xfrm>
            <a:off x="1745037" y="3250096"/>
            <a:ext cx="3338512" cy="1131960"/>
          </a:xfrm>
          <a:prstGeom prst="rect">
            <a:avLst/>
          </a:prstGeom>
        </p:spPr>
        <p:txBody>
          <a:bodyPr anchor="t" anchorCtr="0"/>
          <a:lstStyle>
            <a:lvl1pPr>
              <a:lnSpc>
                <a:spcPct val="100000"/>
              </a:lnSpc>
              <a:spcBef>
                <a:spcPts val="0"/>
              </a:spcBef>
              <a:defRPr sz="1200"/>
            </a:lvl1pPr>
          </a:lstStyle>
          <a:p>
            <a:pPr lvl="0"/>
            <a:r>
              <a:rPr lang="de-DE" dirty="0"/>
              <a:t>Vorname Nachname</a:t>
            </a:r>
          </a:p>
          <a:p>
            <a:pPr lvl="0"/>
            <a:r>
              <a:rPr lang="de-DE" dirty="0"/>
              <a:t>Position</a:t>
            </a:r>
            <a:br>
              <a:rPr lang="de-DE" dirty="0"/>
            </a:br>
            <a:r>
              <a:rPr lang="de-DE" dirty="0"/>
              <a:t>T +49 228 9188-00</a:t>
            </a:r>
            <a:br>
              <a:rPr lang="de-DE" dirty="0"/>
            </a:br>
            <a:r>
              <a:rPr lang="de-DE" dirty="0" err="1"/>
              <a:t>Vorname.nachname@dvgw.de</a:t>
            </a:r>
            <a:endParaRPr lang="de-DE" dirty="0"/>
          </a:p>
        </p:txBody>
      </p:sp>
    </p:spTree>
    <p:extLst>
      <p:ext uri="{BB962C8B-B14F-4D97-AF65-F5344CB8AC3E}">
        <p14:creationId xmlns:p14="http://schemas.microsoft.com/office/powerpoint/2010/main" val="335214477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Abschlussfolie mit zwei Kontakten">
    <p:spTree>
      <p:nvGrpSpPr>
        <p:cNvPr id="1" name=""/>
        <p:cNvGrpSpPr/>
        <p:nvPr/>
      </p:nvGrpSpPr>
      <p:grpSpPr>
        <a:xfrm>
          <a:off x="0" y="0"/>
          <a:ext cx="0" cy="0"/>
          <a:chOff x="0" y="0"/>
          <a:chExt cx="0" cy="0"/>
        </a:xfrm>
      </p:grpSpPr>
      <p:sp>
        <p:nvSpPr>
          <p:cNvPr id="3" name="Rechteck 2">
            <a:extLst>
              <a:ext uri="{FF2B5EF4-FFF2-40B4-BE49-F238E27FC236}">
                <a16:creationId xmlns:a16="http://schemas.microsoft.com/office/drawing/2014/main" id="{9D8DF2B3-03F9-4CF0-5CC5-A44749CF963E}"/>
              </a:ext>
            </a:extLst>
          </p:cNvPr>
          <p:cNvSpPr/>
          <p:nvPr userDrawn="1"/>
        </p:nvSpPr>
        <p:spPr>
          <a:xfrm>
            <a:off x="0" y="0"/>
            <a:ext cx="9144000" cy="5143500"/>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2" name="Title 1"/>
          <p:cNvSpPr>
            <a:spLocks noGrp="1"/>
          </p:cNvSpPr>
          <p:nvPr>
            <p:ph type="title" hasCustomPrompt="1"/>
          </p:nvPr>
        </p:nvSpPr>
        <p:spPr>
          <a:xfrm>
            <a:off x="358775" y="972000"/>
            <a:ext cx="7452000" cy="994172"/>
          </a:xfrm>
          <a:prstGeom prst="rect">
            <a:avLst/>
          </a:prstGeom>
        </p:spPr>
        <p:txBody>
          <a:bodyPr anchor="b" anchorCtr="0">
            <a:normAutofit/>
          </a:bodyPr>
          <a:lstStyle>
            <a:lvl1pPr>
              <a:defRPr sz="3000">
                <a:solidFill>
                  <a:schemeClr val="bg1"/>
                </a:solidFill>
              </a:defRPr>
            </a:lvl1pPr>
          </a:lstStyle>
          <a:p>
            <a:pPr lvl="0"/>
            <a:r>
              <a:rPr lang="de-DE" dirty="0"/>
              <a:t>DVGW –</a:t>
            </a:r>
            <a:br>
              <a:rPr lang="de-DE" dirty="0"/>
            </a:br>
            <a:r>
              <a:rPr lang="de-DE" dirty="0"/>
              <a:t>Gemeinsam stark für unsere Mitglieder.</a:t>
            </a:r>
          </a:p>
        </p:txBody>
      </p:sp>
      <p:sp>
        <p:nvSpPr>
          <p:cNvPr id="7" name="Freihandform 6">
            <a:extLst>
              <a:ext uri="{FF2B5EF4-FFF2-40B4-BE49-F238E27FC236}">
                <a16:creationId xmlns:a16="http://schemas.microsoft.com/office/drawing/2014/main" id="{AA4774CB-3201-E6A0-E26F-BD6CA9DF8B2E}"/>
              </a:ext>
            </a:extLst>
          </p:cNvPr>
          <p:cNvSpPr/>
          <p:nvPr userDrawn="1"/>
        </p:nvSpPr>
        <p:spPr>
          <a:xfrm flipH="1">
            <a:off x="7705417" y="4997650"/>
            <a:ext cx="1438583" cy="145850"/>
          </a:xfrm>
          <a:custGeom>
            <a:avLst/>
            <a:gdLst>
              <a:gd name="connsiteX0" fmla="*/ 1292733 w 1438583"/>
              <a:gd name="connsiteY0" fmla="*/ 0 h 145850"/>
              <a:gd name="connsiteX1" fmla="*/ 1273683 w 1438583"/>
              <a:gd name="connsiteY1" fmla="*/ 0 h 145850"/>
              <a:gd name="connsiteX2" fmla="*/ 1189038 w 1438583"/>
              <a:gd name="connsiteY2" fmla="*/ 0 h 145850"/>
              <a:gd name="connsiteX3" fmla="*/ 1169988 w 1438583"/>
              <a:gd name="connsiteY3" fmla="*/ 0 h 145850"/>
              <a:gd name="connsiteX4" fmla="*/ 122745 w 1438583"/>
              <a:gd name="connsiteY4" fmla="*/ 0 h 145850"/>
              <a:gd name="connsiteX5" fmla="*/ 103695 w 1438583"/>
              <a:gd name="connsiteY5" fmla="*/ 0 h 145850"/>
              <a:gd name="connsiteX6" fmla="*/ 19050 w 1438583"/>
              <a:gd name="connsiteY6" fmla="*/ 0 h 145850"/>
              <a:gd name="connsiteX7" fmla="*/ 0 w 1438583"/>
              <a:gd name="connsiteY7" fmla="*/ 0 h 145850"/>
              <a:gd name="connsiteX8" fmla="*/ 0 w 1438583"/>
              <a:gd name="connsiteY8" fmla="*/ 145850 h 145850"/>
              <a:gd name="connsiteX9" fmla="*/ 1438583 w 1438583"/>
              <a:gd name="connsiteY9" fmla="*/ 145850 h 145850"/>
              <a:gd name="connsiteX10" fmla="*/ 1292733 w 1438583"/>
              <a:gd name="connsiteY10" fmla="*/ 0 h 145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438583" h="145850">
                <a:moveTo>
                  <a:pt x="1292733" y="0"/>
                </a:moveTo>
                <a:lnTo>
                  <a:pt x="1273683" y="0"/>
                </a:lnTo>
                <a:lnTo>
                  <a:pt x="1189038" y="0"/>
                </a:lnTo>
                <a:lnTo>
                  <a:pt x="1169988" y="0"/>
                </a:lnTo>
                <a:lnTo>
                  <a:pt x="122745" y="0"/>
                </a:lnTo>
                <a:lnTo>
                  <a:pt x="103695" y="0"/>
                </a:lnTo>
                <a:lnTo>
                  <a:pt x="19050" y="0"/>
                </a:lnTo>
                <a:lnTo>
                  <a:pt x="0" y="0"/>
                </a:lnTo>
                <a:lnTo>
                  <a:pt x="0" y="145850"/>
                </a:lnTo>
                <a:lnTo>
                  <a:pt x="1438583" y="145850"/>
                </a:lnTo>
                <a:lnTo>
                  <a:pt x="1292733" y="0"/>
                </a:lnTo>
                <a:close/>
              </a:path>
            </a:pathLst>
          </a:custGeom>
          <a:gradFill>
            <a:gsLst>
              <a:gs pos="100000">
                <a:schemeClr val="accent1"/>
              </a:gs>
              <a:gs pos="0">
                <a:schemeClr val="accent2"/>
              </a:gs>
            </a:gsLst>
            <a:lin ang="0" scaled="0"/>
          </a:gra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r>
              <a:rPr lang="en-GB" b="0" i="0" dirty="0">
                <a:latin typeface="Arial" panose="020B0604020202020204" pitchFamily="34" charset="0"/>
              </a:rPr>
              <a:t>  </a:t>
            </a:r>
          </a:p>
        </p:txBody>
      </p:sp>
      <p:sp>
        <p:nvSpPr>
          <p:cNvPr id="4" name="Footer Placeholder 4">
            <a:extLst>
              <a:ext uri="{FF2B5EF4-FFF2-40B4-BE49-F238E27FC236}">
                <a16:creationId xmlns:a16="http://schemas.microsoft.com/office/drawing/2014/main" id="{E217120E-A150-B81F-7080-6A1D05E63E0F}"/>
              </a:ext>
            </a:extLst>
          </p:cNvPr>
          <p:cNvSpPr>
            <a:spLocks noGrp="1"/>
          </p:cNvSpPr>
          <p:nvPr>
            <p:ph type="ftr" sz="quarter" idx="3"/>
          </p:nvPr>
        </p:nvSpPr>
        <p:spPr>
          <a:xfrm>
            <a:off x="612000" y="4997817"/>
            <a:ext cx="6480000" cy="144000"/>
          </a:xfrm>
          <a:prstGeom prst="rect">
            <a:avLst/>
          </a:prstGeom>
        </p:spPr>
        <p:txBody>
          <a:bodyPr vert="horz" lIns="0" tIns="0" rIns="0" bIns="0" rtlCol="0" anchor="t" anchorCtr="0"/>
          <a:lstStyle>
            <a:lvl1pPr algn="l">
              <a:defRPr sz="700" b="0" i="0">
                <a:solidFill>
                  <a:schemeClr val="bg1"/>
                </a:solidFill>
                <a:latin typeface="Arial" panose="020B0604020202020204" pitchFamily="34" charset="0"/>
              </a:defRPr>
            </a:lvl1pPr>
          </a:lstStyle>
          <a:p>
            <a:r>
              <a:rPr lang="de-DE" dirty="0"/>
              <a:t>Juli 2026</a:t>
            </a:r>
          </a:p>
        </p:txBody>
      </p:sp>
      <p:sp>
        <p:nvSpPr>
          <p:cNvPr id="5" name="Slide Number Placeholder 5">
            <a:extLst>
              <a:ext uri="{FF2B5EF4-FFF2-40B4-BE49-F238E27FC236}">
                <a16:creationId xmlns:a16="http://schemas.microsoft.com/office/drawing/2014/main" id="{397FF18D-0DA3-5822-04FD-8434F1972903}"/>
              </a:ext>
            </a:extLst>
          </p:cNvPr>
          <p:cNvSpPr>
            <a:spLocks noGrp="1"/>
          </p:cNvSpPr>
          <p:nvPr>
            <p:ph type="sldNum" sz="quarter" idx="4"/>
          </p:nvPr>
        </p:nvSpPr>
        <p:spPr>
          <a:xfrm>
            <a:off x="360000" y="4998336"/>
            <a:ext cx="252000" cy="144000"/>
          </a:xfrm>
          <a:prstGeom prst="rect">
            <a:avLst/>
          </a:prstGeom>
        </p:spPr>
        <p:txBody>
          <a:bodyPr vert="horz" lIns="0" tIns="0" rIns="0" bIns="0" rtlCol="0" anchor="t" anchorCtr="0"/>
          <a:lstStyle>
            <a:lvl1pPr algn="l">
              <a:defRPr sz="700" b="0" i="0">
                <a:solidFill>
                  <a:schemeClr val="bg1"/>
                </a:solidFill>
                <a:latin typeface="Arial" panose="020B0604020202020204" pitchFamily="34" charset="0"/>
              </a:defRPr>
            </a:lvl1pPr>
          </a:lstStyle>
          <a:p>
            <a:fld id="{DB2B21CB-63E8-C249-B8AC-5FF3FD754265}" type="slidenum">
              <a:rPr lang="de-DE" smtClean="0"/>
              <a:pPr/>
              <a:t>‹#›</a:t>
            </a:fld>
            <a:endParaRPr lang="de-DE" dirty="0"/>
          </a:p>
        </p:txBody>
      </p:sp>
      <p:pic>
        <p:nvPicPr>
          <p:cNvPr id="6" name="Grafik 5">
            <a:extLst>
              <a:ext uri="{FF2B5EF4-FFF2-40B4-BE49-F238E27FC236}">
                <a16:creationId xmlns:a16="http://schemas.microsoft.com/office/drawing/2014/main" id="{7A990EB1-18E8-CC60-3FBC-E137D3161A2E}"/>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8162695" y="295200"/>
            <a:ext cx="684000" cy="599256"/>
          </a:xfrm>
          <a:prstGeom prst="rect">
            <a:avLst/>
          </a:prstGeom>
        </p:spPr>
      </p:pic>
      <p:sp>
        <p:nvSpPr>
          <p:cNvPr id="10" name="Bildplatzhalter 9">
            <a:extLst>
              <a:ext uri="{FF2B5EF4-FFF2-40B4-BE49-F238E27FC236}">
                <a16:creationId xmlns:a16="http://schemas.microsoft.com/office/drawing/2014/main" id="{570AEFBC-4EC8-C101-D567-F7B468DDF6F4}"/>
              </a:ext>
            </a:extLst>
          </p:cNvPr>
          <p:cNvSpPr>
            <a:spLocks noGrp="1" noChangeAspect="1"/>
          </p:cNvSpPr>
          <p:nvPr>
            <p:ph type="pic" sz="quarter" idx="10" hasCustomPrompt="1"/>
          </p:nvPr>
        </p:nvSpPr>
        <p:spPr>
          <a:xfrm>
            <a:off x="358775" y="3122056"/>
            <a:ext cx="1260000" cy="1260000"/>
          </a:xfrm>
          <a:prstGeom prst="ellipse">
            <a:avLst/>
          </a:prstGeom>
          <a:solidFill>
            <a:schemeClr val="bg1"/>
          </a:solidFill>
        </p:spPr>
        <p:txBody>
          <a:bodyPr lIns="0" tIns="0" rIns="0" bIns="0" anchor="t"/>
          <a:lstStyle>
            <a:lvl1pPr algn="ctr">
              <a:defRPr sz="1200">
                <a:solidFill>
                  <a:schemeClr val="tx1"/>
                </a:solidFill>
              </a:defRPr>
            </a:lvl1pPr>
          </a:lstStyle>
          <a:p>
            <a:r>
              <a:rPr lang="de-DE" dirty="0"/>
              <a:t>Portraitbild durch Klick auf Symbol hinzufügen</a:t>
            </a:r>
          </a:p>
        </p:txBody>
      </p:sp>
      <p:sp>
        <p:nvSpPr>
          <p:cNvPr id="12" name="Textplatzhalter 11">
            <a:extLst>
              <a:ext uri="{FF2B5EF4-FFF2-40B4-BE49-F238E27FC236}">
                <a16:creationId xmlns:a16="http://schemas.microsoft.com/office/drawing/2014/main" id="{11DAB310-1835-FBA9-B51A-1A9A289E00A5}"/>
              </a:ext>
            </a:extLst>
          </p:cNvPr>
          <p:cNvSpPr>
            <a:spLocks noGrp="1"/>
          </p:cNvSpPr>
          <p:nvPr>
            <p:ph type="body" sz="quarter" idx="11" hasCustomPrompt="1"/>
          </p:nvPr>
        </p:nvSpPr>
        <p:spPr>
          <a:xfrm>
            <a:off x="1745037" y="3250096"/>
            <a:ext cx="2484000" cy="1131960"/>
          </a:xfrm>
          <a:prstGeom prst="rect">
            <a:avLst/>
          </a:prstGeom>
        </p:spPr>
        <p:txBody>
          <a:bodyPr anchor="t" anchorCtr="0"/>
          <a:lstStyle>
            <a:lvl1pPr>
              <a:lnSpc>
                <a:spcPct val="100000"/>
              </a:lnSpc>
              <a:spcBef>
                <a:spcPts val="0"/>
              </a:spcBef>
              <a:defRPr sz="1200"/>
            </a:lvl1pPr>
          </a:lstStyle>
          <a:p>
            <a:pPr lvl="0"/>
            <a:r>
              <a:rPr lang="de-DE" dirty="0"/>
              <a:t>Vorname Nachname</a:t>
            </a:r>
          </a:p>
          <a:p>
            <a:pPr lvl="0"/>
            <a:r>
              <a:rPr lang="de-DE" dirty="0"/>
              <a:t>Position</a:t>
            </a:r>
            <a:br>
              <a:rPr lang="de-DE" dirty="0"/>
            </a:br>
            <a:r>
              <a:rPr lang="de-DE" dirty="0"/>
              <a:t>T +49 228 9188-00</a:t>
            </a:r>
            <a:br>
              <a:rPr lang="de-DE" dirty="0"/>
            </a:br>
            <a:r>
              <a:rPr lang="de-DE" dirty="0" err="1"/>
              <a:t>Vorname.nachname@dvgw.de</a:t>
            </a:r>
            <a:endParaRPr lang="de-DE" dirty="0"/>
          </a:p>
        </p:txBody>
      </p:sp>
      <p:sp>
        <p:nvSpPr>
          <p:cNvPr id="8" name="Bildplatzhalter 9">
            <a:extLst>
              <a:ext uri="{FF2B5EF4-FFF2-40B4-BE49-F238E27FC236}">
                <a16:creationId xmlns:a16="http://schemas.microsoft.com/office/drawing/2014/main" id="{DAC5B68E-B22E-5A9A-3E09-E1982D5F9D5D}"/>
              </a:ext>
            </a:extLst>
          </p:cNvPr>
          <p:cNvSpPr>
            <a:spLocks noGrp="1" noChangeAspect="1"/>
          </p:cNvSpPr>
          <p:nvPr>
            <p:ph type="pic" sz="quarter" idx="12" hasCustomPrompt="1"/>
          </p:nvPr>
        </p:nvSpPr>
        <p:spPr>
          <a:xfrm>
            <a:off x="4881080" y="3122056"/>
            <a:ext cx="1260000" cy="1260000"/>
          </a:xfrm>
          <a:prstGeom prst="ellipse">
            <a:avLst/>
          </a:prstGeom>
          <a:solidFill>
            <a:schemeClr val="bg1"/>
          </a:solidFill>
        </p:spPr>
        <p:txBody>
          <a:bodyPr lIns="0" tIns="0" rIns="0" bIns="0" anchor="t"/>
          <a:lstStyle>
            <a:lvl1pPr algn="ctr">
              <a:defRPr sz="1200">
                <a:solidFill>
                  <a:schemeClr val="tx1"/>
                </a:solidFill>
              </a:defRPr>
            </a:lvl1pPr>
          </a:lstStyle>
          <a:p>
            <a:r>
              <a:rPr lang="de-DE" dirty="0"/>
              <a:t>Portraitbild durch Klick auf Symbol hinzufügen</a:t>
            </a:r>
          </a:p>
        </p:txBody>
      </p:sp>
      <p:sp>
        <p:nvSpPr>
          <p:cNvPr id="11" name="Textplatzhalter 11">
            <a:extLst>
              <a:ext uri="{FF2B5EF4-FFF2-40B4-BE49-F238E27FC236}">
                <a16:creationId xmlns:a16="http://schemas.microsoft.com/office/drawing/2014/main" id="{7DFEC845-6FC1-5B21-7593-7C25A4789113}"/>
              </a:ext>
            </a:extLst>
          </p:cNvPr>
          <p:cNvSpPr>
            <a:spLocks noGrp="1"/>
          </p:cNvSpPr>
          <p:nvPr>
            <p:ph type="body" sz="quarter" idx="13" hasCustomPrompt="1"/>
          </p:nvPr>
        </p:nvSpPr>
        <p:spPr>
          <a:xfrm>
            <a:off x="6267342" y="3250096"/>
            <a:ext cx="2484000" cy="1131960"/>
          </a:xfrm>
          <a:prstGeom prst="rect">
            <a:avLst/>
          </a:prstGeom>
        </p:spPr>
        <p:txBody>
          <a:bodyPr anchor="t" anchorCtr="0"/>
          <a:lstStyle>
            <a:lvl1pPr>
              <a:lnSpc>
                <a:spcPct val="100000"/>
              </a:lnSpc>
              <a:spcBef>
                <a:spcPts val="0"/>
              </a:spcBef>
              <a:defRPr sz="1200"/>
            </a:lvl1pPr>
          </a:lstStyle>
          <a:p>
            <a:pPr lvl="0"/>
            <a:r>
              <a:rPr lang="de-DE" dirty="0"/>
              <a:t>Vorname Nachname</a:t>
            </a:r>
          </a:p>
          <a:p>
            <a:pPr lvl="0"/>
            <a:r>
              <a:rPr lang="de-DE" dirty="0"/>
              <a:t>Position</a:t>
            </a:r>
            <a:br>
              <a:rPr lang="de-DE" dirty="0"/>
            </a:br>
            <a:r>
              <a:rPr lang="de-DE" dirty="0"/>
              <a:t>T +49 228 9188-00</a:t>
            </a:r>
            <a:br>
              <a:rPr lang="de-DE" dirty="0"/>
            </a:br>
            <a:r>
              <a:rPr lang="de-DE" dirty="0" err="1"/>
              <a:t>Vorname.nachname@dvgw.de</a:t>
            </a:r>
            <a:endParaRPr lang="de-DE" dirty="0"/>
          </a:p>
        </p:txBody>
      </p:sp>
      <p:sp>
        <p:nvSpPr>
          <p:cNvPr id="13" name="Freihandform 12">
            <a:extLst>
              <a:ext uri="{FF2B5EF4-FFF2-40B4-BE49-F238E27FC236}">
                <a16:creationId xmlns:a16="http://schemas.microsoft.com/office/drawing/2014/main" id="{9E0D1401-6210-84CB-AB05-8C999EB35D4B}"/>
              </a:ext>
            </a:extLst>
          </p:cNvPr>
          <p:cNvSpPr>
            <a:spLocks noChangeAspect="1"/>
          </p:cNvSpPr>
          <p:nvPr userDrawn="1"/>
        </p:nvSpPr>
        <p:spPr>
          <a:xfrm flipH="1" flipV="1">
            <a:off x="7545332" y="0"/>
            <a:ext cx="1598669" cy="295200"/>
          </a:xfrm>
          <a:custGeom>
            <a:avLst/>
            <a:gdLst>
              <a:gd name="connsiteX0" fmla="*/ 1598669 w 1598669"/>
              <a:gd name="connsiteY0" fmla="*/ 295200 h 295200"/>
              <a:gd name="connsiteX1" fmla="*/ 0 w 1598669"/>
              <a:gd name="connsiteY1" fmla="*/ 295200 h 295200"/>
              <a:gd name="connsiteX2" fmla="*/ 0 w 1598669"/>
              <a:gd name="connsiteY2" fmla="*/ 0 h 295200"/>
              <a:gd name="connsiteX3" fmla="*/ 1055034 w 1598669"/>
              <a:gd name="connsiteY3" fmla="*/ 0 h 295200"/>
              <a:gd name="connsiteX4" fmla="*/ 1093591 w 1598669"/>
              <a:gd name="connsiteY4" fmla="*/ 0 h 295200"/>
              <a:gd name="connsiteX5" fmla="*/ 1264912 w 1598669"/>
              <a:gd name="connsiteY5" fmla="*/ 0 h 295200"/>
              <a:gd name="connsiteX6" fmla="*/ 1303469 w 1598669"/>
              <a:gd name="connsiteY6" fmla="*/ 0 h 295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98669" h="295200">
                <a:moveTo>
                  <a:pt x="1598669" y="295200"/>
                </a:moveTo>
                <a:lnTo>
                  <a:pt x="0" y="295200"/>
                </a:lnTo>
                <a:lnTo>
                  <a:pt x="0" y="0"/>
                </a:lnTo>
                <a:lnTo>
                  <a:pt x="1055034" y="0"/>
                </a:lnTo>
                <a:lnTo>
                  <a:pt x="1093591" y="0"/>
                </a:lnTo>
                <a:lnTo>
                  <a:pt x="1264912" y="0"/>
                </a:lnTo>
                <a:lnTo>
                  <a:pt x="1303469" y="0"/>
                </a:lnTo>
                <a:close/>
              </a:path>
            </a:pathLst>
          </a:custGeom>
          <a:gradFill>
            <a:gsLst>
              <a:gs pos="100000">
                <a:schemeClr val="accent1"/>
              </a:gs>
              <a:gs pos="0">
                <a:schemeClr val="accent2"/>
              </a:gs>
            </a:gsLst>
            <a:lin ang="0" scaled="0"/>
          </a:gra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r>
              <a:rPr lang="en-GB" b="0" i="0" dirty="0">
                <a:latin typeface="Arial" panose="020B0604020202020204" pitchFamily="34" charset="0"/>
              </a:rPr>
              <a:t>  </a:t>
            </a:r>
          </a:p>
        </p:txBody>
      </p:sp>
    </p:spTree>
    <p:extLst>
      <p:ext uri="{BB962C8B-B14F-4D97-AF65-F5344CB8AC3E}">
        <p14:creationId xmlns:p14="http://schemas.microsoft.com/office/powerpoint/2010/main" val="370344310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titleOnly" preserve="1">
  <p:cSld name="Abschlussfolie">
    <p:spTree>
      <p:nvGrpSpPr>
        <p:cNvPr id="1" name=""/>
        <p:cNvGrpSpPr/>
        <p:nvPr/>
      </p:nvGrpSpPr>
      <p:grpSpPr>
        <a:xfrm>
          <a:off x="0" y="0"/>
          <a:ext cx="0" cy="0"/>
          <a:chOff x="0" y="0"/>
          <a:chExt cx="0" cy="0"/>
        </a:xfrm>
      </p:grpSpPr>
      <p:sp>
        <p:nvSpPr>
          <p:cNvPr id="3" name="Rechteck 2">
            <a:extLst>
              <a:ext uri="{FF2B5EF4-FFF2-40B4-BE49-F238E27FC236}">
                <a16:creationId xmlns:a16="http://schemas.microsoft.com/office/drawing/2014/main" id="{9D8DF2B3-03F9-4CF0-5CC5-A44749CF963E}"/>
              </a:ext>
            </a:extLst>
          </p:cNvPr>
          <p:cNvSpPr/>
          <p:nvPr userDrawn="1"/>
        </p:nvSpPr>
        <p:spPr>
          <a:xfrm>
            <a:off x="0" y="0"/>
            <a:ext cx="9144000" cy="5143500"/>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2" name="Title 1"/>
          <p:cNvSpPr>
            <a:spLocks noGrp="1"/>
          </p:cNvSpPr>
          <p:nvPr>
            <p:ph type="title" hasCustomPrompt="1"/>
          </p:nvPr>
        </p:nvSpPr>
        <p:spPr>
          <a:xfrm>
            <a:off x="358775" y="1576800"/>
            <a:ext cx="7452000" cy="994172"/>
          </a:xfrm>
          <a:prstGeom prst="rect">
            <a:avLst/>
          </a:prstGeom>
        </p:spPr>
        <p:txBody>
          <a:bodyPr lIns="90000" anchor="b" anchorCtr="0"/>
          <a:lstStyle>
            <a:lvl1pPr>
              <a:defRPr>
                <a:solidFill>
                  <a:schemeClr val="bg1"/>
                </a:solidFill>
              </a:defRPr>
            </a:lvl1pPr>
          </a:lstStyle>
          <a:p>
            <a:pPr lvl="0"/>
            <a:r>
              <a:rPr lang="de-DE" dirty="0"/>
              <a:t>DVGW – Gemeinsam stark.</a:t>
            </a:r>
          </a:p>
        </p:txBody>
      </p:sp>
      <p:sp>
        <p:nvSpPr>
          <p:cNvPr id="7" name="Freihandform 6">
            <a:extLst>
              <a:ext uri="{FF2B5EF4-FFF2-40B4-BE49-F238E27FC236}">
                <a16:creationId xmlns:a16="http://schemas.microsoft.com/office/drawing/2014/main" id="{AA4774CB-3201-E6A0-E26F-BD6CA9DF8B2E}"/>
              </a:ext>
            </a:extLst>
          </p:cNvPr>
          <p:cNvSpPr/>
          <p:nvPr userDrawn="1"/>
        </p:nvSpPr>
        <p:spPr>
          <a:xfrm flipH="1">
            <a:off x="7705417" y="4997650"/>
            <a:ext cx="1438583" cy="145850"/>
          </a:xfrm>
          <a:custGeom>
            <a:avLst/>
            <a:gdLst>
              <a:gd name="connsiteX0" fmla="*/ 1292733 w 1438583"/>
              <a:gd name="connsiteY0" fmla="*/ 0 h 145850"/>
              <a:gd name="connsiteX1" fmla="*/ 1273683 w 1438583"/>
              <a:gd name="connsiteY1" fmla="*/ 0 h 145850"/>
              <a:gd name="connsiteX2" fmla="*/ 1189038 w 1438583"/>
              <a:gd name="connsiteY2" fmla="*/ 0 h 145850"/>
              <a:gd name="connsiteX3" fmla="*/ 1169988 w 1438583"/>
              <a:gd name="connsiteY3" fmla="*/ 0 h 145850"/>
              <a:gd name="connsiteX4" fmla="*/ 122745 w 1438583"/>
              <a:gd name="connsiteY4" fmla="*/ 0 h 145850"/>
              <a:gd name="connsiteX5" fmla="*/ 103695 w 1438583"/>
              <a:gd name="connsiteY5" fmla="*/ 0 h 145850"/>
              <a:gd name="connsiteX6" fmla="*/ 19050 w 1438583"/>
              <a:gd name="connsiteY6" fmla="*/ 0 h 145850"/>
              <a:gd name="connsiteX7" fmla="*/ 0 w 1438583"/>
              <a:gd name="connsiteY7" fmla="*/ 0 h 145850"/>
              <a:gd name="connsiteX8" fmla="*/ 0 w 1438583"/>
              <a:gd name="connsiteY8" fmla="*/ 145850 h 145850"/>
              <a:gd name="connsiteX9" fmla="*/ 1438583 w 1438583"/>
              <a:gd name="connsiteY9" fmla="*/ 145850 h 145850"/>
              <a:gd name="connsiteX10" fmla="*/ 1292733 w 1438583"/>
              <a:gd name="connsiteY10" fmla="*/ 0 h 145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438583" h="145850">
                <a:moveTo>
                  <a:pt x="1292733" y="0"/>
                </a:moveTo>
                <a:lnTo>
                  <a:pt x="1273683" y="0"/>
                </a:lnTo>
                <a:lnTo>
                  <a:pt x="1189038" y="0"/>
                </a:lnTo>
                <a:lnTo>
                  <a:pt x="1169988" y="0"/>
                </a:lnTo>
                <a:lnTo>
                  <a:pt x="122745" y="0"/>
                </a:lnTo>
                <a:lnTo>
                  <a:pt x="103695" y="0"/>
                </a:lnTo>
                <a:lnTo>
                  <a:pt x="19050" y="0"/>
                </a:lnTo>
                <a:lnTo>
                  <a:pt x="0" y="0"/>
                </a:lnTo>
                <a:lnTo>
                  <a:pt x="0" y="145850"/>
                </a:lnTo>
                <a:lnTo>
                  <a:pt x="1438583" y="145850"/>
                </a:lnTo>
                <a:lnTo>
                  <a:pt x="1292733" y="0"/>
                </a:lnTo>
                <a:close/>
              </a:path>
            </a:pathLst>
          </a:custGeom>
          <a:gradFill>
            <a:gsLst>
              <a:gs pos="100000">
                <a:schemeClr val="accent1"/>
              </a:gs>
              <a:gs pos="0">
                <a:schemeClr val="accent2"/>
              </a:gs>
            </a:gsLst>
            <a:lin ang="0" scaled="0"/>
          </a:gra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r>
              <a:rPr lang="en-GB" b="0" i="0" dirty="0">
                <a:latin typeface="Arial" panose="020B0604020202020204" pitchFamily="34" charset="0"/>
              </a:rPr>
              <a:t>  </a:t>
            </a:r>
          </a:p>
        </p:txBody>
      </p:sp>
      <p:sp>
        <p:nvSpPr>
          <p:cNvPr id="4" name="Footer Placeholder 4">
            <a:extLst>
              <a:ext uri="{FF2B5EF4-FFF2-40B4-BE49-F238E27FC236}">
                <a16:creationId xmlns:a16="http://schemas.microsoft.com/office/drawing/2014/main" id="{E217120E-A150-B81F-7080-6A1D05E63E0F}"/>
              </a:ext>
            </a:extLst>
          </p:cNvPr>
          <p:cNvSpPr>
            <a:spLocks noGrp="1"/>
          </p:cNvSpPr>
          <p:nvPr>
            <p:ph type="ftr" sz="quarter" idx="3"/>
          </p:nvPr>
        </p:nvSpPr>
        <p:spPr>
          <a:xfrm>
            <a:off x="612000" y="4997817"/>
            <a:ext cx="6480000" cy="144000"/>
          </a:xfrm>
          <a:prstGeom prst="rect">
            <a:avLst/>
          </a:prstGeom>
        </p:spPr>
        <p:txBody>
          <a:bodyPr vert="horz" lIns="0" tIns="0" rIns="0" bIns="0" rtlCol="0" anchor="t" anchorCtr="0"/>
          <a:lstStyle>
            <a:lvl1pPr algn="l">
              <a:defRPr sz="700" b="0" i="0">
                <a:solidFill>
                  <a:schemeClr val="bg1"/>
                </a:solidFill>
                <a:latin typeface="Arial" panose="020B0604020202020204" pitchFamily="34" charset="0"/>
              </a:defRPr>
            </a:lvl1pPr>
          </a:lstStyle>
          <a:p>
            <a:r>
              <a:rPr lang="de-DE" dirty="0"/>
              <a:t>Juli 2026</a:t>
            </a:r>
          </a:p>
        </p:txBody>
      </p:sp>
      <p:sp>
        <p:nvSpPr>
          <p:cNvPr id="5" name="Slide Number Placeholder 5">
            <a:extLst>
              <a:ext uri="{FF2B5EF4-FFF2-40B4-BE49-F238E27FC236}">
                <a16:creationId xmlns:a16="http://schemas.microsoft.com/office/drawing/2014/main" id="{397FF18D-0DA3-5822-04FD-8434F1972903}"/>
              </a:ext>
            </a:extLst>
          </p:cNvPr>
          <p:cNvSpPr>
            <a:spLocks noGrp="1"/>
          </p:cNvSpPr>
          <p:nvPr>
            <p:ph type="sldNum" sz="quarter" idx="4"/>
          </p:nvPr>
        </p:nvSpPr>
        <p:spPr>
          <a:xfrm>
            <a:off x="360000" y="4998336"/>
            <a:ext cx="252000" cy="144000"/>
          </a:xfrm>
          <a:prstGeom prst="rect">
            <a:avLst/>
          </a:prstGeom>
        </p:spPr>
        <p:txBody>
          <a:bodyPr vert="horz" lIns="0" tIns="0" rIns="0" bIns="0" rtlCol="0" anchor="t" anchorCtr="0"/>
          <a:lstStyle>
            <a:lvl1pPr algn="l">
              <a:defRPr sz="700" b="0" i="0">
                <a:solidFill>
                  <a:schemeClr val="bg1"/>
                </a:solidFill>
                <a:latin typeface="Arial" panose="020B0604020202020204" pitchFamily="34" charset="0"/>
              </a:defRPr>
            </a:lvl1pPr>
          </a:lstStyle>
          <a:p>
            <a:fld id="{DB2B21CB-63E8-C249-B8AC-5FF3FD754265}" type="slidenum">
              <a:rPr lang="de-DE" smtClean="0"/>
              <a:pPr/>
              <a:t>‹#›</a:t>
            </a:fld>
            <a:endParaRPr lang="de-DE" dirty="0"/>
          </a:p>
        </p:txBody>
      </p:sp>
      <p:pic>
        <p:nvPicPr>
          <p:cNvPr id="6" name="Grafik 5">
            <a:extLst>
              <a:ext uri="{FF2B5EF4-FFF2-40B4-BE49-F238E27FC236}">
                <a16:creationId xmlns:a16="http://schemas.microsoft.com/office/drawing/2014/main" id="{7A990EB1-18E8-CC60-3FBC-E137D3161A2E}"/>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8162695" y="295200"/>
            <a:ext cx="684000" cy="599256"/>
          </a:xfrm>
          <a:prstGeom prst="rect">
            <a:avLst/>
          </a:prstGeom>
        </p:spPr>
      </p:pic>
      <p:sp>
        <p:nvSpPr>
          <p:cNvPr id="8" name="Freihandform 7">
            <a:extLst>
              <a:ext uri="{FF2B5EF4-FFF2-40B4-BE49-F238E27FC236}">
                <a16:creationId xmlns:a16="http://schemas.microsoft.com/office/drawing/2014/main" id="{CB692CE5-30A8-B02D-0214-4074DD687145}"/>
              </a:ext>
            </a:extLst>
          </p:cNvPr>
          <p:cNvSpPr>
            <a:spLocks noChangeAspect="1"/>
          </p:cNvSpPr>
          <p:nvPr userDrawn="1"/>
        </p:nvSpPr>
        <p:spPr>
          <a:xfrm flipH="1" flipV="1">
            <a:off x="7545332" y="0"/>
            <a:ext cx="1598669" cy="295200"/>
          </a:xfrm>
          <a:custGeom>
            <a:avLst/>
            <a:gdLst>
              <a:gd name="connsiteX0" fmla="*/ 1598669 w 1598669"/>
              <a:gd name="connsiteY0" fmla="*/ 295200 h 295200"/>
              <a:gd name="connsiteX1" fmla="*/ 0 w 1598669"/>
              <a:gd name="connsiteY1" fmla="*/ 295200 h 295200"/>
              <a:gd name="connsiteX2" fmla="*/ 0 w 1598669"/>
              <a:gd name="connsiteY2" fmla="*/ 0 h 295200"/>
              <a:gd name="connsiteX3" fmla="*/ 1055034 w 1598669"/>
              <a:gd name="connsiteY3" fmla="*/ 0 h 295200"/>
              <a:gd name="connsiteX4" fmla="*/ 1093591 w 1598669"/>
              <a:gd name="connsiteY4" fmla="*/ 0 h 295200"/>
              <a:gd name="connsiteX5" fmla="*/ 1264912 w 1598669"/>
              <a:gd name="connsiteY5" fmla="*/ 0 h 295200"/>
              <a:gd name="connsiteX6" fmla="*/ 1303469 w 1598669"/>
              <a:gd name="connsiteY6" fmla="*/ 0 h 295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98669" h="295200">
                <a:moveTo>
                  <a:pt x="1598669" y="295200"/>
                </a:moveTo>
                <a:lnTo>
                  <a:pt x="0" y="295200"/>
                </a:lnTo>
                <a:lnTo>
                  <a:pt x="0" y="0"/>
                </a:lnTo>
                <a:lnTo>
                  <a:pt x="1055034" y="0"/>
                </a:lnTo>
                <a:lnTo>
                  <a:pt x="1093591" y="0"/>
                </a:lnTo>
                <a:lnTo>
                  <a:pt x="1264912" y="0"/>
                </a:lnTo>
                <a:lnTo>
                  <a:pt x="1303469" y="0"/>
                </a:lnTo>
                <a:close/>
              </a:path>
            </a:pathLst>
          </a:custGeom>
          <a:gradFill>
            <a:gsLst>
              <a:gs pos="100000">
                <a:schemeClr val="accent1"/>
              </a:gs>
              <a:gs pos="0">
                <a:schemeClr val="accent2"/>
              </a:gs>
            </a:gsLst>
            <a:lin ang="0" scaled="0"/>
          </a:gra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r>
              <a:rPr lang="en-GB" b="0" i="0" dirty="0">
                <a:latin typeface="Arial" panose="020B0604020202020204" pitchFamily="34" charset="0"/>
              </a:rPr>
              <a:t>  </a:t>
            </a:r>
          </a:p>
        </p:txBody>
      </p:sp>
    </p:spTree>
    <p:extLst>
      <p:ext uri="{BB962C8B-B14F-4D97-AF65-F5344CB8AC3E}">
        <p14:creationId xmlns:p14="http://schemas.microsoft.com/office/powerpoint/2010/main" val="58322517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B4ED9E9-6FEA-CE22-BA9B-144AF268D1D5}"/>
              </a:ext>
            </a:extLst>
          </p:cNvPr>
          <p:cNvSpPr>
            <a:spLocks noGrp="1"/>
          </p:cNvSpPr>
          <p:nvPr>
            <p:ph type="title"/>
          </p:nvPr>
        </p:nvSpPr>
        <p:spPr>
          <a:xfrm>
            <a:off x="628650" y="274638"/>
            <a:ext cx="7886700" cy="993775"/>
          </a:xfrm>
          <a:prstGeom prst="rect">
            <a:avLst/>
          </a:prstGeom>
        </p:spPr>
        <p:txBody>
          <a:bodyPr/>
          <a:lstStyle/>
          <a:p>
            <a:r>
              <a:rPr lang="de-DE"/>
              <a:t>Mastertitelformat bearbeiten</a:t>
            </a:r>
          </a:p>
        </p:txBody>
      </p:sp>
      <p:sp>
        <p:nvSpPr>
          <p:cNvPr id="3" name="Inhaltsplatzhalter 2">
            <a:extLst>
              <a:ext uri="{FF2B5EF4-FFF2-40B4-BE49-F238E27FC236}">
                <a16:creationId xmlns:a16="http://schemas.microsoft.com/office/drawing/2014/main" id="{F325E7E7-DDB1-60F9-A5FD-B207183ECFFE}"/>
              </a:ext>
            </a:extLst>
          </p:cNvPr>
          <p:cNvSpPr>
            <a:spLocks noGrp="1"/>
          </p:cNvSpPr>
          <p:nvPr>
            <p:ph sz="half" idx="1"/>
          </p:nvPr>
        </p:nvSpPr>
        <p:spPr>
          <a:xfrm>
            <a:off x="628650" y="1370013"/>
            <a:ext cx="3867150" cy="3262312"/>
          </a:xfrm>
          <a:prstGeom prst="rect">
            <a:avLst/>
          </a:prstGeo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a:extLst>
              <a:ext uri="{FF2B5EF4-FFF2-40B4-BE49-F238E27FC236}">
                <a16:creationId xmlns:a16="http://schemas.microsoft.com/office/drawing/2014/main" id="{D0AED5CF-06AE-CB48-1370-6666DDA4F90C}"/>
              </a:ext>
            </a:extLst>
          </p:cNvPr>
          <p:cNvSpPr>
            <a:spLocks noGrp="1"/>
          </p:cNvSpPr>
          <p:nvPr>
            <p:ph sz="half" idx="2"/>
          </p:nvPr>
        </p:nvSpPr>
        <p:spPr>
          <a:xfrm>
            <a:off x="4648200" y="1370013"/>
            <a:ext cx="3867150" cy="3262312"/>
          </a:xfrm>
          <a:prstGeom prst="rect">
            <a:avLst/>
          </a:prstGeo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Fußzeilenplatzhalter 4">
            <a:extLst>
              <a:ext uri="{FF2B5EF4-FFF2-40B4-BE49-F238E27FC236}">
                <a16:creationId xmlns:a16="http://schemas.microsoft.com/office/drawing/2014/main" id="{29421384-F8E2-E10D-22AD-C26FCB961632}"/>
              </a:ext>
            </a:extLst>
          </p:cNvPr>
          <p:cNvSpPr>
            <a:spLocks noGrp="1"/>
          </p:cNvSpPr>
          <p:nvPr>
            <p:ph type="ftr" sz="quarter" idx="10"/>
          </p:nvPr>
        </p:nvSpPr>
        <p:spPr/>
        <p:txBody>
          <a:bodyPr/>
          <a:lstStyle/>
          <a:p>
            <a:r>
              <a:rPr lang="de-DE" dirty="0"/>
              <a:t>Juli 2026</a:t>
            </a:r>
          </a:p>
        </p:txBody>
      </p:sp>
      <p:sp>
        <p:nvSpPr>
          <p:cNvPr id="6" name="Foliennummernplatzhalter 5">
            <a:extLst>
              <a:ext uri="{FF2B5EF4-FFF2-40B4-BE49-F238E27FC236}">
                <a16:creationId xmlns:a16="http://schemas.microsoft.com/office/drawing/2014/main" id="{E85D7B46-5727-346C-E907-79D17471E172}"/>
              </a:ext>
            </a:extLst>
          </p:cNvPr>
          <p:cNvSpPr>
            <a:spLocks noGrp="1"/>
          </p:cNvSpPr>
          <p:nvPr>
            <p:ph type="sldNum" sz="quarter" idx="11"/>
          </p:nvPr>
        </p:nvSpPr>
        <p:spPr/>
        <p:txBody>
          <a:bodyPr/>
          <a:lstStyle/>
          <a:p>
            <a:fld id="{DB2B21CB-63E8-C249-B8AC-5FF3FD754265}" type="slidenum">
              <a:rPr lang="de-DE" smtClean="0"/>
              <a:pPr/>
              <a:t>‹#›</a:t>
            </a:fld>
            <a:endParaRPr lang="de-DE" dirty="0"/>
          </a:p>
        </p:txBody>
      </p:sp>
    </p:spTree>
    <p:extLst>
      <p:ext uri="{BB962C8B-B14F-4D97-AF65-F5344CB8AC3E}">
        <p14:creationId xmlns:p14="http://schemas.microsoft.com/office/powerpoint/2010/main" val="6698526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sv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9" name="Freihandform 18">
            <a:extLst>
              <a:ext uri="{FF2B5EF4-FFF2-40B4-BE49-F238E27FC236}">
                <a16:creationId xmlns:a16="http://schemas.microsoft.com/office/drawing/2014/main" id="{0402FB0B-63F4-D914-0D4F-DFD6BA5E8658}"/>
              </a:ext>
            </a:extLst>
          </p:cNvPr>
          <p:cNvSpPr/>
          <p:nvPr userDrawn="1"/>
        </p:nvSpPr>
        <p:spPr>
          <a:xfrm flipH="1">
            <a:off x="7705417" y="4997650"/>
            <a:ext cx="1438583" cy="145850"/>
          </a:xfrm>
          <a:custGeom>
            <a:avLst/>
            <a:gdLst>
              <a:gd name="connsiteX0" fmla="*/ 1292733 w 1438583"/>
              <a:gd name="connsiteY0" fmla="*/ 0 h 145850"/>
              <a:gd name="connsiteX1" fmla="*/ 1273683 w 1438583"/>
              <a:gd name="connsiteY1" fmla="*/ 0 h 145850"/>
              <a:gd name="connsiteX2" fmla="*/ 1189038 w 1438583"/>
              <a:gd name="connsiteY2" fmla="*/ 0 h 145850"/>
              <a:gd name="connsiteX3" fmla="*/ 1169988 w 1438583"/>
              <a:gd name="connsiteY3" fmla="*/ 0 h 145850"/>
              <a:gd name="connsiteX4" fmla="*/ 122745 w 1438583"/>
              <a:gd name="connsiteY4" fmla="*/ 0 h 145850"/>
              <a:gd name="connsiteX5" fmla="*/ 103695 w 1438583"/>
              <a:gd name="connsiteY5" fmla="*/ 0 h 145850"/>
              <a:gd name="connsiteX6" fmla="*/ 19050 w 1438583"/>
              <a:gd name="connsiteY6" fmla="*/ 0 h 145850"/>
              <a:gd name="connsiteX7" fmla="*/ 0 w 1438583"/>
              <a:gd name="connsiteY7" fmla="*/ 0 h 145850"/>
              <a:gd name="connsiteX8" fmla="*/ 0 w 1438583"/>
              <a:gd name="connsiteY8" fmla="*/ 145850 h 145850"/>
              <a:gd name="connsiteX9" fmla="*/ 1438583 w 1438583"/>
              <a:gd name="connsiteY9" fmla="*/ 145850 h 145850"/>
              <a:gd name="connsiteX10" fmla="*/ 1292733 w 1438583"/>
              <a:gd name="connsiteY10" fmla="*/ 0 h 145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438583" h="145850">
                <a:moveTo>
                  <a:pt x="1292733" y="0"/>
                </a:moveTo>
                <a:lnTo>
                  <a:pt x="1273683" y="0"/>
                </a:lnTo>
                <a:lnTo>
                  <a:pt x="1189038" y="0"/>
                </a:lnTo>
                <a:lnTo>
                  <a:pt x="1169988" y="0"/>
                </a:lnTo>
                <a:lnTo>
                  <a:pt x="122745" y="0"/>
                </a:lnTo>
                <a:lnTo>
                  <a:pt x="103695" y="0"/>
                </a:lnTo>
                <a:lnTo>
                  <a:pt x="19050" y="0"/>
                </a:lnTo>
                <a:lnTo>
                  <a:pt x="0" y="0"/>
                </a:lnTo>
                <a:lnTo>
                  <a:pt x="0" y="145850"/>
                </a:lnTo>
                <a:lnTo>
                  <a:pt x="1438583" y="145850"/>
                </a:lnTo>
                <a:lnTo>
                  <a:pt x="1292733" y="0"/>
                </a:lnTo>
                <a:close/>
              </a:path>
            </a:pathLst>
          </a:cu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r>
              <a:rPr lang="en-GB" b="0" i="0" dirty="0">
                <a:latin typeface="Arial" panose="020B0604020202020204" pitchFamily="34" charset="0"/>
              </a:rPr>
              <a:t>  </a:t>
            </a:r>
          </a:p>
        </p:txBody>
      </p:sp>
      <p:sp>
        <p:nvSpPr>
          <p:cNvPr id="4" name="Footer Placeholder 4">
            <a:extLst>
              <a:ext uri="{FF2B5EF4-FFF2-40B4-BE49-F238E27FC236}">
                <a16:creationId xmlns:a16="http://schemas.microsoft.com/office/drawing/2014/main" id="{3AAB1E88-9523-098F-F5D9-1B8B6B748B3E}"/>
              </a:ext>
            </a:extLst>
          </p:cNvPr>
          <p:cNvSpPr>
            <a:spLocks noGrp="1"/>
          </p:cNvSpPr>
          <p:nvPr>
            <p:ph type="ftr" sz="quarter" idx="3"/>
          </p:nvPr>
        </p:nvSpPr>
        <p:spPr>
          <a:xfrm>
            <a:off x="612000" y="4997817"/>
            <a:ext cx="6480000" cy="144000"/>
          </a:xfrm>
          <a:prstGeom prst="rect">
            <a:avLst/>
          </a:prstGeom>
        </p:spPr>
        <p:txBody>
          <a:bodyPr vert="horz" lIns="0" tIns="0" rIns="0" bIns="0" rtlCol="0" anchor="t" anchorCtr="0"/>
          <a:lstStyle>
            <a:lvl1pPr algn="l">
              <a:defRPr sz="700" b="0" i="0">
                <a:solidFill>
                  <a:schemeClr val="tx1">
                    <a:alpha val="60000"/>
                  </a:schemeClr>
                </a:solidFill>
                <a:latin typeface="Arial" panose="020B0604020202020204" pitchFamily="34" charset="0"/>
              </a:defRPr>
            </a:lvl1pPr>
          </a:lstStyle>
          <a:p>
            <a:r>
              <a:rPr lang="de-DE" dirty="0"/>
              <a:t>Juli 2026</a:t>
            </a:r>
          </a:p>
        </p:txBody>
      </p:sp>
      <p:sp>
        <p:nvSpPr>
          <p:cNvPr id="5" name="Slide Number Placeholder 5">
            <a:extLst>
              <a:ext uri="{FF2B5EF4-FFF2-40B4-BE49-F238E27FC236}">
                <a16:creationId xmlns:a16="http://schemas.microsoft.com/office/drawing/2014/main" id="{65B1C758-F4BC-AD6F-4BD0-C68033BE3FD2}"/>
              </a:ext>
            </a:extLst>
          </p:cNvPr>
          <p:cNvSpPr>
            <a:spLocks noGrp="1"/>
          </p:cNvSpPr>
          <p:nvPr>
            <p:ph type="sldNum" sz="quarter" idx="4"/>
          </p:nvPr>
        </p:nvSpPr>
        <p:spPr>
          <a:xfrm>
            <a:off x="360000" y="4998336"/>
            <a:ext cx="252000" cy="144000"/>
          </a:xfrm>
          <a:prstGeom prst="rect">
            <a:avLst/>
          </a:prstGeom>
        </p:spPr>
        <p:txBody>
          <a:bodyPr vert="horz" lIns="0" tIns="0" rIns="0" bIns="0" rtlCol="0" anchor="t" anchorCtr="0"/>
          <a:lstStyle>
            <a:lvl1pPr algn="l">
              <a:defRPr sz="700" b="0" i="0">
                <a:solidFill>
                  <a:schemeClr val="tx1">
                    <a:alpha val="60000"/>
                  </a:schemeClr>
                </a:solidFill>
                <a:latin typeface="Arial" panose="020B0604020202020204" pitchFamily="34" charset="0"/>
              </a:defRPr>
            </a:lvl1pPr>
          </a:lstStyle>
          <a:p>
            <a:fld id="{DB2B21CB-63E8-C249-B8AC-5FF3FD754265}" type="slidenum">
              <a:rPr lang="de-DE" smtClean="0"/>
              <a:pPr/>
              <a:t>‹#›</a:t>
            </a:fld>
            <a:endParaRPr lang="de-DE" dirty="0"/>
          </a:p>
        </p:txBody>
      </p:sp>
      <p:sp>
        <p:nvSpPr>
          <p:cNvPr id="8" name="Freihandform 7">
            <a:extLst>
              <a:ext uri="{FF2B5EF4-FFF2-40B4-BE49-F238E27FC236}">
                <a16:creationId xmlns:a16="http://schemas.microsoft.com/office/drawing/2014/main" id="{53C76D3A-6068-4B05-FD25-5D0AA9C28B39}"/>
              </a:ext>
            </a:extLst>
          </p:cNvPr>
          <p:cNvSpPr/>
          <p:nvPr userDrawn="1"/>
        </p:nvSpPr>
        <p:spPr>
          <a:xfrm>
            <a:off x="0" y="-1"/>
            <a:ext cx="9144000" cy="720000"/>
          </a:xfrm>
          <a:custGeom>
            <a:avLst/>
            <a:gdLst>
              <a:gd name="connsiteX0" fmla="*/ 0 w 9144000"/>
              <a:gd name="connsiteY0" fmla="*/ 0 h 720000"/>
              <a:gd name="connsiteX1" fmla="*/ 9144000 w 9144000"/>
              <a:gd name="connsiteY1" fmla="*/ 0 h 720000"/>
              <a:gd name="connsiteX2" fmla="*/ 9144000 w 9144000"/>
              <a:gd name="connsiteY2" fmla="*/ 572401 h 720000"/>
              <a:gd name="connsiteX3" fmla="*/ 8103636 w 9144000"/>
              <a:gd name="connsiteY3" fmla="*/ 572401 h 720000"/>
              <a:gd name="connsiteX4" fmla="*/ 8065079 w 9144000"/>
              <a:gd name="connsiteY4" fmla="*/ 572401 h 720000"/>
              <a:gd name="connsiteX5" fmla="*/ 7893757 w 9144000"/>
              <a:gd name="connsiteY5" fmla="*/ 572401 h 720000"/>
              <a:gd name="connsiteX6" fmla="*/ 7855200 w 9144000"/>
              <a:gd name="connsiteY6" fmla="*/ 572401 h 720000"/>
              <a:gd name="connsiteX7" fmla="*/ 7707601 w 9144000"/>
              <a:gd name="connsiteY7" fmla="*/ 720000 h 720000"/>
              <a:gd name="connsiteX8" fmla="*/ 0 w 9144000"/>
              <a:gd name="connsiteY8" fmla="*/ 720000 h 72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144000" h="720000">
                <a:moveTo>
                  <a:pt x="0" y="0"/>
                </a:moveTo>
                <a:lnTo>
                  <a:pt x="9144000" y="0"/>
                </a:lnTo>
                <a:lnTo>
                  <a:pt x="9144000" y="572401"/>
                </a:lnTo>
                <a:lnTo>
                  <a:pt x="8103636" y="572401"/>
                </a:lnTo>
                <a:lnTo>
                  <a:pt x="8065079" y="572401"/>
                </a:lnTo>
                <a:lnTo>
                  <a:pt x="7893757" y="572401"/>
                </a:lnTo>
                <a:lnTo>
                  <a:pt x="7855200" y="572401"/>
                </a:lnTo>
                <a:lnTo>
                  <a:pt x="7707601" y="720000"/>
                </a:lnTo>
                <a:lnTo>
                  <a:pt x="0" y="720000"/>
                </a:lnTo>
                <a:close/>
              </a:path>
            </a:pathLst>
          </a:custGeom>
          <a:gradFill>
            <a:gsLst>
              <a:gs pos="100000">
                <a:schemeClr val="accent2"/>
              </a:gs>
              <a:gs pos="0">
                <a:schemeClr val="accent1"/>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de-DE" dirty="0"/>
          </a:p>
        </p:txBody>
      </p:sp>
      <p:pic>
        <p:nvPicPr>
          <p:cNvPr id="7" name="Grafik 6">
            <a:extLst>
              <a:ext uri="{FF2B5EF4-FFF2-40B4-BE49-F238E27FC236}">
                <a16:creationId xmlns:a16="http://schemas.microsoft.com/office/drawing/2014/main" id="{B7ECFBEB-F36F-25BB-A99B-1C5A74186E42}"/>
              </a:ext>
            </a:extLst>
          </p:cNvPr>
          <p:cNvPicPr>
            <a:picLocks noChangeAspect="1"/>
          </p:cNvPicPr>
          <p:nvPr userDrawn="1"/>
        </p:nvPicPr>
        <p:blipFill>
          <a:blip>
            <a:extLst>
              <a:ext uri="{96DAC541-7B7A-43D3-8B79-37D633B846F1}">
                <asvg:svgBlip xmlns:asvg="http://schemas.microsoft.com/office/drawing/2016/SVG/main" r:embed="rId16"/>
              </a:ext>
            </a:extLst>
          </a:blip>
          <a:srcRect/>
          <a:stretch/>
        </p:blipFill>
        <p:spPr>
          <a:xfrm>
            <a:off x="8162695" y="0"/>
            <a:ext cx="684000" cy="599256"/>
          </a:xfrm>
          <a:prstGeom prst="rect">
            <a:avLst/>
          </a:prstGeom>
        </p:spPr>
      </p:pic>
    </p:spTree>
    <p:extLst>
      <p:ext uri="{BB962C8B-B14F-4D97-AF65-F5344CB8AC3E}">
        <p14:creationId xmlns:p14="http://schemas.microsoft.com/office/powerpoint/2010/main" val="1384689488"/>
      </p:ext>
    </p:extLst>
  </p:cSld>
  <p:clrMap bg1="lt1" tx1="dk1" bg2="lt2" tx2="dk2" accent1="accent1" accent2="accent2" accent3="accent3" accent4="accent4" accent5="accent5" accent6="accent6" hlink="hlink" folHlink="folHlink"/>
  <p:sldLayoutIdLst>
    <p:sldLayoutId id="2147483661" r:id="rId1"/>
    <p:sldLayoutId id="2147483680" r:id="rId2"/>
    <p:sldLayoutId id="2147483684" r:id="rId3"/>
    <p:sldLayoutId id="2147483683" r:id="rId4"/>
    <p:sldLayoutId id="2147483685" r:id="rId5"/>
    <p:sldLayoutId id="2147483675" r:id="rId6"/>
    <p:sldLayoutId id="2147483676" r:id="rId7"/>
    <p:sldLayoutId id="2147483677" r:id="rId8"/>
    <p:sldLayoutId id="2147483682" r:id="rId9"/>
    <p:sldLayoutId id="2147483679" r:id="rId10"/>
    <p:sldLayoutId id="2147483678" r:id="rId11"/>
    <p:sldLayoutId id="2147483687" r:id="rId12"/>
    <p:sldLayoutId id="2147483686" r:id="rId13"/>
    <p:sldLayoutId id="2147483688" r:id="rId14"/>
  </p:sldLayoutIdLst>
  <p:hf hdr="0" dt="0"/>
  <p:txStyles>
    <p:titleStyle>
      <a:lvl1pPr algn="l" defTabSz="685800" rtl="0" eaLnBrk="1" latinLnBrk="0" hangingPunct="1">
        <a:lnSpc>
          <a:spcPct val="90000"/>
        </a:lnSpc>
        <a:spcBef>
          <a:spcPct val="0"/>
        </a:spcBef>
        <a:buNone/>
        <a:defRPr sz="3300" b="1" i="0" kern="1200">
          <a:solidFill>
            <a:schemeClr val="bg1"/>
          </a:solidFill>
          <a:latin typeface="Arial" panose="020B0604020202020204" pitchFamily="34" charset="0"/>
          <a:ea typeface="+mj-ea"/>
          <a:cs typeface="+mj-cs"/>
        </a:defRPr>
      </a:lvl1pPr>
    </p:titleStyle>
    <p:bodyStyle>
      <a:lvl1pPr marL="0" indent="0" algn="l" defTabSz="685800" rtl="0" eaLnBrk="1" latinLnBrk="0" hangingPunct="1">
        <a:lnSpc>
          <a:spcPct val="90000"/>
        </a:lnSpc>
        <a:spcBef>
          <a:spcPts val="750"/>
        </a:spcBef>
        <a:buFontTx/>
        <a:buNone/>
        <a:defRPr sz="2100" b="0" i="0" kern="1200">
          <a:solidFill>
            <a:schemeClr val="bg1"/>
          </a:solidFill>
          <a:latin typeface="Arial" panose="020B0604020202020204" pitchFamily="34"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b="0" i="0" kern="1200">
          <a:solidFill>
            <a:schemeClr val="bg1"/>
          </a:solidFill>
          <a:latin typeface="Arial" panose="020B0604020202020204" pitchFamily="34"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b="0" i="0" kern="1200">
          <a:solidFill>
            <a:schemeClr val="bg1"/>
          </a:solidFill>
          <a:latin typeface="Arial" panose="020B0604020202020204" pitchFamily="34"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b="0" i="0" kern="1200">
          <a:solidFill>
            <a:schemeClr val="bg1"/>
          </a:solidFill>
          <a:latin typeface="Arial" panose="020B0604020202020204" pitchFamily="34"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b="0" i="0" kern="1200">
          <a:solidFill>
            <a:schemeClr val="bg1"/>
          </a:solidFill>
          <a:latin typeface="Arial" panose="020B0604020202020204" pitchFamily="34"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3003" userDrawn="1">
          <p15:clr>
            <a:srgbClr val="F26B43"/>
          </p15:clr>
        </p15:guide>
        <p15:guide id="2" orient="horz" pos="613" userDrawn="1">
          <p15:clr>
            <a:srgbClr val="F26B43"/>
          </p15:clr>
        </p15:guide>
        <p15:guide id="3" pos="226" userDrawn="1">
          <p15:clr>
            <a:srgbClr val="F26B43"/>
          </p15:clr>
        </p15:guide>
        <p15:guide id="4" pos="5511"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tags" Target="../tags/tag1.xml"/><Relationship Id="rId4" Type="http://schemas.openxmlformats.org/officeDocument/2006/relationships/image" Target="../media/image10.emf"/></Relationships>
</file>

<file path=ppt/slides/_rels/slide6.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tags" Target="../tags/tag2.xml"/><Relationship Id="rId4" Type="http://schemas.openxmlformats.org/officeDocument/2006/relationships/image" Target="../media/image10.emf"/></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8" Type="http://schemas.openxmlformats.org/officeDocument/2006/relationships/image" Target="../media/image15.svg"/><Relationship Id="rId3" Type="http://schemas.openxmlformats.org/officeDocument/2006/relationships/chart" Target="../charts/chart1.xml"/><Relationship Id="rId7" Type="http://schemas.openxmlformats.org/officeDocument/2006/relationships/image" Target="../media/image14.svg"/><Relationship Id="rId2" Type="http://schemas.openxmlformats.org/officeDocument/2006/relationships/notesSlide" Target="../notesSlides/notesSlide2.xml"/><Relationship Id="rId1" Type="http://schemas.openxmlformats.org/officeDocument/2006/relationships/slideLayout" Target="../slideLayouts/slideLayout4.xml"/><Relationship Id="rId6" Type="http://schemas.openxmlformats.org/officeDocument/2006/relationships/image" Target="../media/image13.svg"/><Relationship Id="rId11" Type="http://schemas.openxmlformats.org/officeDocument/2006/relationships/image" Target="../media/image6.svg"/><Relationship Id="rId5" Type="http://schemas.openxmlformats.org/officeDocument/2006/relationships/image" Target="../media/image12.svg"/><Relationship Id="rId10" Type="http://schemas.openxmlformats.org/officeDocument/2006/relationships/image" Target="../media/image5.svg"/><Relationship Id="rId4" Type="http://schemas.openxmlformats.org/officeDocument/2006/relationships/image" Target="../media/image11.svg"/><Relationship Id="rId9" Type="http://schemas.openxmlformats.org/officeDocument/2006/relationships/image" Target="../media/image16.svg"/></Relationships>
</file>

<file path=ppt/slides/_rels/slide12.xml.rels><?xml version="1.0" encoding="UTF-8" standalone="yes"?>
<Relationships xmlns="http://schemas.openxmlformats.org/package/2006/relationships"><Relationship Id="rId8" Type="http://schemas.openxmlformats.org/officeDocument/2006/relationships/customXml" Target="../../customXml/item54.xml"/><Relationship Id="rId13" Type="http://schemas.openxmlformats.org/officeDocument/2006/relationships/slideLayout" Target="../slideLayouts/slideLayout4.xml"/><Relationship Id="rId18" Type="http://schemas.openxmlformats.org/officeDocument/2006/relationships/image" Target="../media/image17.svg"/><Relationship Id="rId26" Type="http://schemas.openxmlformats.org/officeDocument/2006/relationships/image" Target="../media/image20.svg"/><Relationship Id="rId3" Type="http://schemas.openxmlformats.org/officeDocument/2006/relationships/customXml" Target="../../customXml/item12.xml"/><Relationship Id="rId21" Type="http://schemas.openxmlformats.org/officeDocument/2006/relationships/chart" Target="../charts/chart8.xml"/><Relationship Id="rId7" Type="http://schemas.openxmlformats.org/officeDocument/2006/relationships/customXml" Target="../../customXml/item34.xml"/><Relationship Id="rId12" Type="http://schemas.openxmlformats.org/officeDocument/2006/relationships/customXml" Target="../../customXml/item26.xml"/><Relationship Id="rId17" Type="http://schemas.openxmlformats.org/officeDocument/2006/relationships/chart" Target="../charts/chart5.xml"/><Relationship Id="rId25" Type="http://schemas.openxmlformats.org/officeDocument/2006/relationships/image" Target="../media/image19.svg"/><Relationship Id="rId2" Type="http://schemas.openxmlformats.org/officeDocument/2006/relationships/customXml" Target="../../customXml/item21.xml"/><Relationship Id="rId16" Type="http://schemas.openxmlformats.org/officeDocument/2006/relationships/chart" Target="../charts/chart4.xml"/><Relationship Id="rId20" Type="http://schemas.openxmlformats.org/officeDocument/2006/relationships/chart" Target="../charts/chart7.xml"/><Relationship Id="rId29" Type="http://schemas.openxmlformats.org/officeDocument/2006/relationships/chart" Target="../charts/chart9.xml"/><Relationship Id="rId1" Type="http://schemas.openxmlformats.org/officeDocument/2006/relationships/customXml" Target="../../customXml/item14.xml"/><Relationship Id="rId6" Type="http://schemas.openxmlformats.org/officeDocument/2006/relationships/customXml" Target="../../customXml/item52.xml"/><Relationship Id="rId11" Type="http://schemas.openxmlformats.org/officeDocument/2006/relationships/customXml" Target="../../customXml/item59.xml"/><Relationship Id="rId24" Type="http://schemas.openxmlformats.org/officeDocument/2006/relationships/image" Target="../media/image18.svg"/><Relationship Id="rId5" Type="http://schemas.openxmlformats.org/officeDocument/2006/relationships/customXml" Target="../../customXml/item84.xml"/><Relationship Id="rId15" Type="http://schemas.openxmlformats.org/officeDocument/2006/relationships/chart" Target="../charts/chart3.xml"/><Relationship Id="rId23" Type="http://schemas.openxmlformats.org/officeDocument/2006/relationships/image" Target="../media/image6.svg"/><Relationship Id="rId28" Type="http://schemas.openxmlformats.org/officeDocument/2006/relationships/image" Target="../media/image22.svg"/><Relationship Id="rId10" Type="http://schemas.openxmlformats.org/officeDocument/2006/relationships/customXml" Target="../../customXml/item91.xml"/><Relationship Id="rId19" Type="http://schemas.openxmlformats.org/officeDocument/2006/relationships/chart" Target="../charts/chart6.xml"/><Relationship Id="rId4" Type="http://schemas.openxmlformats.org/officeDocument/2006/relationships/customXml" Target="../../customXml/item46.xml"/><Relationship Id="rId9" Type="http://schemas.openxmlformats.org/officeDocument/2006/relationships/customXml" Target="../../customXml/item63.xml"/><Relationship Id="rId14" Type="http://schemas.openxmlformats.org/officeDocument/2006/relationships/chart" Target="../charts/chart2.xml"/><Relationship Id="rId22" Type="http://schemas.openxmlformats.org/officeDocument/2006/relationships/image" Target="../media/image5.svg"/><Relationship Id="rId27" Type="http://schemas.openxmlformats.org/officeDocument/2006/relationships/image" Target="../media/image21.svg"/></Relationships>
</file>

<file path=ppt/slides/_rels/slide13.xml.rels><?xml version="1.0" encoding="UTF-8" standalone="yes"?>
<Relationships xmlns="http://schemas.openxmlformats.org/package/2006/relationships"><Relationship Id="rId26" Type="http://schemas.openxmlformats.org/officeDocument/2006/relationships/customXml" Target="../../customXml/item74.xml"/><Relationship Id="rId21" Type="http://schemas.openxmlformats.org/officeDocument/2006/relationships/customXml" Target="../../customXml/item77.xml"/><Relationship Id="rId42" Type="http://schemas.openxmlformats.org/officeDocument/2006/relationships/customXml" Target="../../customXml/item57.xml"/><Relationship Id="rId47" Type="http://schemas.openxmlformats.org/officeDocument/2006/relationships/customXml" Target="../../customXml/item75.xml"/><Relationship Id="rId63" Type="http://schemas.openxmlformats.org/officeDocument/2006/relationships/image" Target="../media/image6.svg"/><Relationship Id="rId68" Type="http://schemas.openxmlformats.org/officeDocument/2006/relationships/image" Target="../media/image21.svg"/><Relationship Id="rId16" Type="http://schemas.openxmlformats.org/officeDocument/2006/relationships/customXml" Target="../../customXml/item76.xml"/><Relationship Id="rId11" Type="http://schemas.openxmlformats.org/officeDocument/2006/relationships/customXml" Target="../../customXml/item51.xml"/><Relationship Id="rId32" Type="http://schemas.openxmlformats.org/officeDocument/2006/relationships/customXml" Target="../../customXml/item58.xml"/><Relationship Id="rId37" Type="http://schemas.openxmlformats.org/officeDocument/2006/relationships/customXml" Target="../../customXml/item31.xml"/><Relationship Id="rId53" Type="http://schemas.openxmlformats.org/officeDocument/2006/relationships/customXml" Target="../../customXml/item44.xml"/><Relationship Id="rId58" Type="http://schemas.openxmlformats.org/officeDocument/2006/relationships/chart" Target="../charts/chart10.xml"/><Relationship Id="rId74" Type="http://schemas.openxmlformats.org/officeDocument/2006/relationships/chart" Target="../charts/chart18.xml"/><Relationship Id="rId79" Type="http://schemas.openxmlformats.org/officeDocument/2006/relationships/chart" Target="../charts/chart23.xml"/><Relationship Id="rId5" Type="http://schemas.openxmlformats.org/officeDocument/2006/relationships/customXml" Target="../../customXml/item16.xml"/><Relationship Id="rId61" Type="http://schemas.openxmlformats.org/officeDocument/2006/relationships/chart" Target="../charts/chart11.xml"/><Relationship Id="rId19" Type="http://schemas.openxmlformats.org/officeDocument/2006/relationships/customXml" Target="../../customXml/item38.xml"/><Relationship Id="rId14" Type="http://schemas.openxmlformats.org/officeDocument/2006/relationships/customXml" Target="../../customXml/item11.xml"/><Relationship Id="rId22" Type="http://schemas.openxmlformats.org/officeDocument/2006/relationships/customXml" Target="../../customXml/item3.xml"/><Relationship Id="rId27" Type="http://schemas.openxmlformats.org/officeDocument/2006/relationships/customXml" Target="../../customXml/item92.xml"/><Relationship Id="rId30" Type="http://schemas.openxmlformats.org/officeDocument/2006/relationships/customXml" Target="../../customXml/item13.xml"/><Relationship Id="rId35" Type="http://schemas.openxmlformats.org/officeDocument/2006/relationships/customXml" Target="../../customXml/item61.xml"/><Relationship Id="rId43" Type="http://schemas.openxmlformats.org/officeDocument/2006/relationships/customXml" Target="../../customXml/item30.xml"/><Relationship Id="rId48" Type="http://schemas.openxmlformats.org/officeDocument/2006/relationships/customXml" Target="../../customXml/item85.xml"/><Relationship Id="rId56" Type="http://schemas.openxmlformats.org/officeDocument/2006/relationships/customXml" Target="../../customXml/item9.xml"/><Relationship Id="rId64" Type="http://schemas.openxmlformats.org/officeDocument/2006/relationships/chart" Target="../charts/chart12.xml"/><Relationship Id="rId69" Type="http://schemas.openxmlformats.org/officeDocument/2006/relationships/image" Target="../media/image22.svg"/><Relationship Id="rId77" Type="http://schemas.openxmlformats.org/officeDocument/2006/relationships/chart" Target="../charts/chart21.xml"/><Relationship Id="rId8" Type="http://schemas.openxmlformats.org/officeDocument/2006/relationships/customXml" Target="../../customXml/item80.xml"/><Relationship Id="rId51" Type="http://schemas.openxmlformats.org/officeDocument/2006/relationships/customXml" Target="../../customXml/item45.xml"/><Relationship Id="rId72" Type="http://schemas.openxmlformats.org/officeDocument/2006/relationships/chart" Target="../charts/chart16.xml"/><Relationship Id="rId80" Type="http://schemas.openxmlformats.org/officeDocument/2006/relationships/chart" Target="../charts/chart24.xml"/><Relationship Id="rId3" Type="http://schemas.openxmlformats.org/officeDocument/2006/relationships/customXml" Target="../../customXml/item68.xml"/><Relationship Id="rId12" Type="http://schemas.openxmlformats.org/officeDocument/2006/relationships/customXml" Target="../../customXml/item40.xml"/><Relationship Id="rId17" Type="http://schemas.openxmlformats.org/officeDocument/2006/relationships/customXml" Target="../../customXml/item50.xml"/><Relationship Id="rId25" Type="http://schemas.openxmlformats.org/officeDocument/2006/relationships/customXml" Target="../../customXml/item37.xml"/><Relationship Id="rId33" Type="http://schemas.openxmlformats.org/officeDocument/2006/relationships/customXml" Target="../../customXml/item2.xml"/><Relationship Id="rId38" Type="http://schemas.openxmlformats.org/officeDocument/2006/relationships/customXml" Target="../../customXml/item66.xml"/><Relationship Id="rId46" Type="http://schemas.openxmlformats.org/officeDocument/2006/relationships/customXml" Target="../../customXml/item29.xml"/><Relationship Id="rId59" Type="http://schemas.openxmlformats.org/officeDocument/2006/relationships/image" Target="../media/image20.svg"/><Relationship Id="rId67" Type="http://schemas.openxmlformats.org/officeDocument/2006/relationships/image" Target="../media/image19.svg"/><Relationship Id="rId20" Type="http://schemas.openxmlformats.org/officeDocument/2006/relationships/customXml" Target="../../customXml/item15.xml"/><Relationship Id="rId41" Type="http://schemas.openxmlformats.org/officeDocument/2006/relationships/customXml" Target="../../customXml/item39.xml"/><Relationship Id="rId54" Type="http://schemas.openxmlformats.org/officeDocument/2006/relationships/customXml" Target="../../customXml/item18.xml"/><Relationship Id="rId62" Type="http://schemas.openxmlformats.org/officeDocument/2006/relationships/image" Target="../media/image5.svg"/><Relationship Id="rId70" Type="http://schemas.openxmlformats.org/officeDocument/2006/relationships/chart" Target="../charts/chart14.xml"/><Relationship Id="rId75" Type="http://schemas.openxmlformats.org/officeDocument/2006/relationships/chart" Target="../charts/chart19.xml"/><Relationship Id="rId1" Type="http://schemas.openxmlformats.org/officeDocument/2006/relationships/customXml" Target="../../customXml/item88.xml"/><Relationship Id="rId6" Type="http://schemas.openxmlformats.org/officeDocument/2006/relationships/customXml" Target="../../customXml/item41.xml"/><Relationship Id="rId15" Type="http://schemas.openxmlformats.org/officeDocument/2006/relationships/customXml" Target="../../customXml/item72.xml"/><Relationship Id="rId23" Type="http://schemas.openxmlformats.org/officeDocument/2006/relationships/customXml" Target="../../customXml/item93.xml"/><Relationship Id="rId28" Type="http://schemas.openxmlformats.org/officeDocument/2006/relationships/customXml" Target="../../customXml/item70.xml"/><Relationship Id="rId36" Type="http://schemas.openxmlformats.org/officeDocument/2006/relationships/customXml" Target="../../customXml/item32.xml"/><Relationship Id="rId49" Type="http://schemas.openxmlformats.org/officeDocument/2006/relationships/customXml" Target="../../customXml/item42.xml"/><Relationship Id="rId57" Type="http://schemas.openxmlformats.org/officeDocument/2006/relationships/slideLayout" Target="../slideLayouts/slideLayout4.xml"/><Relationship Id="rId10" Type="http://schemas.openxmlformats.org/officeDocument/2006/relationships/customXml" Target="../../customXml/item53.xml"/><Relationship Id="rId31" Type="http://schemas.openxmlformats.org/officeDocument/2006/relationships/customXml" Target="../../customXml/item47.xml"/><Relationship Id="rId44" Type="http://schemas.openxmlformats.org/officeDocument/2006/relationships/customXml" Target="../../customXml/item24.xml"/><Relationship Id="rId52" Type="http://schemas.openxmlformats.org/officeDocument/2006/relationships/customXml" Target="../../customXml/item22.xml"/><Relationship Id="rId60" Type="http://schemas.openxmlformats.org/officeDocument/2006/relationships/image" Target="../media/image17.svg"/><Relationship Id="rId65" Type="http://schemas.openxmlformats.org/officeDocument/2006/relationships/chart" Target="../charts/chart13.xml"/><Relationship Id="rId73" Type="http://schemas.openxmlformats.org/officeDocument/2006/relationships/chart" Target="../charts/chart17.xml"/><Relationship Id="rId78" Type="http://schemas.openxmlformats.org/officeDocument/2006/relationships/chart" Target="../charts/chart22.xml"/><Relationship Id="rId81" Type="http://schemas.openxmlformats.org/officeDocument/2006/relationships/chart" Target="../charts/chart25.xml"/><Relationship Id="rId4" Type="http://schemas.openxmlformats.org/officeDocument/2006/relationships/customXml" Target="../../customXml/item71.xml"/><Relationship Id="rId9" Type="http://schemas.openxmlformats.org/officeDocument/2006/relationships/customXml" Target="../../customXml/item81.xml"/><Relationship Id="rId13" Type="http://schemas.openxmlformats.org/officeDocument/2006/relationships/customXml" Target="../../customXml/item82.xml"/><Relationship Id="rId18" Type="http://schemas.openxmlformats.org/officeDocument/2006/relationships/customXml" Target="../../customXml/item79.xml"/><Relationship Id="rId39" Type="http://schemas.openxmlformats.org/officeDocument/2006/relationships/customXml" Target="../../customXml/item43.xml"/><Relationship Id="rId34" Type="http://schemas.openxmlformats.org/officeDocument/2006/relationships/customXml" Target="../../customXml/item6.xml"/><Relationship Id="rId50" Type="http://schemas.openxmlformats.org/officeDocument/2006/relationships/customXml" Target="../../customXml/item27.xml"/><Relationship Id="rId55" Type="http://schemas.openxmlformats.org/officeDocument/2006/relationships/customXml" Target="../../customXml/item35.xml"/><Relationship Id="rId76" Type="http://schemas.openxmlformats.org/officeDocument/2006/relationships/chart" Target="../charts/chart20.xml"/><Relationship Id="rId7" Type="http://schemas.openxmlformats.org/officeDocument/2006/relationships/customXml" Target="../../customXml/item48.xml"/><Relationship Id="rId71" Type="http://schemas.openxmlformats.org/officeDocument/2006/relationships/chart" Target="../charts/chart15.xml"/><Relationship Id="rId2" Type="http://schemas.openxmlformats.org/officeDocument/2006/relationships/customXml" Target="../../customXml/item87.xml"/><Relationship Id="rId29" Type="http://schemas.openxmlformats.org/officeDocument/2006/relationships/customXml" Target="../../customXml/item65.xml"/><Relationship Id="rId24" Type="http://schemas.openxmlformats.org/officeDocument/2006/relationships/customXml" Target="../../customXml/item1.xml"/><Relationship Id="rId40" Type="http://schemas.openxmlformats.org/officeDocument/2006/relationships/customXml" Target="../../customXml/item10.xml"/><Relationship Id="rId45" Type="http://schemas.openxmlformats.org/officeDocument/2006/relationships/customXml" Target="../../customXml/item4.xml"/><Relationship Id="rId66" Type="http://schemas.openxmlformats.org/officeDocument/2006/relationships/image" Target="../media/image18.svg"/></Relationships>
</file>

<file path=ppt/slides/_rels/slide14.xml.rels><?xml version="1.0" encoding="UTF-8" standalone="yes"?>
<Relationships xmlns="http://schemas.openxmlformats.org/package/2006/relationships"><Relationship Id="rId8" Type="http://schemas.openxmlformats.org/officeDocument/2006/relationships/chart" Target="../charts/chart26.xml"/><Relationship Id="rId13" Type="http://schemas.openxmlformats.org/officeDocument/2006/relationships/chart" Target="../charts/chart28.xml"/><Relationship Id="rId18" Type="http://schemas.openxmlformats.org/officeDocument/2006/relationships/image" Target="../media/image22.svg"/><Relationship Id="rId3" Type="http://schemas.openxmlformats.org/officeDocument/2006/relationships/customXml" Target="../../customXml/item28.xml"/><Relationship Id="rId7" Type="http://schemas.openxmlformats.org/officeDocument/2006/relationships/slideLayout" Target="../slideLayouts/slideLayout4.xml"/><Relationship Id="rId12" Type="http://schemas.openxmlformats.org/officeDocument/2006/relationships/image" Target="../media/image6.svg"/><Relationship Id="rId17" Type="http://schemas.openxmlformats.org/officeDocument/2006/relationships/image" Target="../media/image20.svg"/><Relationship Id="rId2" Type="http://schemas.openxmlformats.org/officeDocument/2006/relationships/customXml" Target="../../customXml/item73.xml"/><Relationship Id="rId16" Type="http://schemas.openxmlformats.org/officeDocument/2006/relationships/image" Target="../media/image21.svg"/><Relationship Id="rId1" Type="http://schemas.openxmlformats.org/officeDocument/2006/relationships/customXml" Target="../../customXml/item67.xml"/><Relationship Id="rId6" Type="http://schemas.openxmlformats.org/officeDocument/2006/relationships/customXml" Target="../../customXml/item90.xml"/><Relationship Id="rId11" Type="http://schemas.openxmlformats.org/officeDocument/2006/relationships/image" Target="../media/image5.svg"/><Relationship Id="rId5" Type="http://schemas.openxmlformats.org/officeDocument/2006/relationships/customXml" Target="../../customXml/item78.xml"/><Relationship Id="rId15" Type="http://schemas.openxmlformats.org/officeDocument/2006/relationships/image" Target="../media/image18.svg"/><Relationship Id="rId10" Type="http://schemas.openxmlformats.org/officeDocument/2006/relationships/chart" Target="../charts/chart27.xml"/><Relationship Id="rId19" Type="http://schemas.openxmlformats.org/officeDocument/2006/relationships/image" Target="../media/image19.svg"/><Relationship Id="rId4" Type="http://schemas.openxmlformats.org/officeDocument/2006/relationships/customXml" Target="../../customXml/item25.xml"/><Relationship Id="rId9" Type="http://schemas.openxmlformats.org/officeDocument/2006/relationships/image" Target="../media/image17.svg"/><Relationship Id="rId14" Type="http://schemas.openxmlformats.org/officeDocument/2006/relationships/chart" Target="../charts/chart29.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3" Type="http://schemas.openxmlformats.org/officeDocument/2006/relationships/chart" Target="../charts/chart30.xml"/><Relationship Id="rId7" Type="http://schemas.openxmlformats.org/officeDocument/2006/relationships/image" Target="../media/image24.svg"/><Relationship Id="rId2" Type="http://schemas.openxmlformats.org/officeDocument/2006/relationships/slideLayout" Target="../slideLayouts/slideLayout4.xml"/><Relationship Id="rId1" Type="http://schemas.openxmlformats.org/officeDocument/2006/relationships/customXml" Target="../../customXml/item7.xml"/><Relationship Id="rId6" Type="http://schemas.openxmlformats.org/officeDocument/2006/relationships/image" Target="../media/image6.svg"/><Relationship Id="rId5" Type="http://schemas.openxmlformats.org/officeDocument/2006/relationships/image" Target="../media/image5.svg"/><Relationship Id="rId4" Type="http://schemas.openxmlformats.org/officeDocument/2006/relationships/image" Target="../media/image23.png"/></Relationships>
</file>

<file path=ppt/slides/_rels/slide17.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notesSlide" Target="../notesSlides/notesSlide3.xml"/><Relationship Id="rId1" Type="http://schemas.openxmlformats.org/officeDocument/2006/relationships/slideLayout" Target="../slideLayouts/slideLayout4.xml"/><Relationship Id="rId4" Type="http://schemas.openxmlformats.org/officeDocument/2006/relationships/image" Target="../media/image6.svg"/></Relationships>
</file>

<file path=ppt/slides/_rels/slide18.xml.rels><?xml version="1.0" encoding="UTF-8" standalone="yes"?>
<Relationships xmlns="http://schemas.openxmlformats.org/package/2006/relationships"><Relationship Id="rId3" Type="http://schemas.openxmlformats.org/officeDocument/2006/relationships/image" Target="../media/image22.svg"/><Relationship Id="rId7" Type="http://schemas.openxmlformats.org/officeDocument/2006/relationships/chart" Target="../charts/chart31.xml"/><Relationship Id="rId2" Type="http://schemas.openxmlformats.org/officeDocument/2006/relationships/slideLayout" Target="../slideLayouts/slideLayout4.xml"/><Relationship Id="rId1" Type="http://schemas.openxmlformats.org/officeDocument/2006/relationships/customXml" Target="../../customXml/item23.xml"/><Relationship Id="rId6" Type="http://schemas.openxmlformats.org/officeDocument/2006/relationships/image" Target="../media/image6.svg"/><Relationship Id="rId5" Type="http://schemas.openxmlformats.org/officeDocument/2006/relationships/image" Target="../media/image5.svg"/><Relationship Id="rId4" Type="http://schemas.openxmlformats.org/officeDocument/2006/relationships/image" Target="../media/image23.png"/></Relationships>
</file>

<file path=ppt/slides/_rels/slide19.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svg"/><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3" Type="http://schemas.openxmlformats.org/officeDocument/2006/relationships/image" Target="../media/image25.svg"/><Relationship Id="rId7" Type="http://schemas.openxmlformats.org/officeDocument/2006/relationships/chart" Target="../charts/chart32.xml"/><Relationship Id="rId2" Type="http://schemas.openxmlformats.org/officeDocument/2006/relationships/slideLayout" Target="../slideLayouts/slideLayout4.xml"/><Relationship Id="rId1" Type="http://schemas.openxmlformats.org/officeDocument/2006/relationships/customXml" Target="../../customXml/item17.xml"/><Relationship Id="rId6" Type="http://schemas.openxmlformats.org/officeDocument/2006/relationships/image" Target="../media/image6.svg"/><Relationship Id="rId5" Type="http://schemas.openxmlformats.org/officeDocument/2006/relationships/image" Target="../media/image5.svg"/><Relationship Id="rId4" Type="http://schemas.openxmlformats.org/officeDocument/2006/relationships/image" Target="../media/image23.png"/></Relationships>
</file>

<file path=ppt/slides/_rels/slide21.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svg"/><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3" Type="http://schemas.openxmlformats.org/officeDocument/2006/relationships/image" Target="../media/image20.svg"/><Relationship Id="rId7" Type="http://schemas.openxmlformats.org/officeDocument/2006/relationships/chart" Target="../charts/chart33.xml"/><Relationship Id="rId2" Type="http://schemas.openxmlformats.org/officeDocument/2006/relationships/slideLayout" Target="../slideLayouts/slideLayout4.xml"/><Relationship Id="rId1" Type="http://schemas.openxmlformats.org/officeDocument/2006/relationships/customXml" Target="../../customXml/item56.xml"/><Relationship Id="rId6" Type="http://schemas.openxmlformats.org/officeDocument/2006/relationships/image" Target="../media/image6.svg"/><Relationship Id="rId5" Type="http://schemas.openxmlformats.org/officeDocument/2006/relationships/image" Target="../media/image5.svg"/><Relationship Id="rId4" Type="http://schemas.openxmlformats.org/officeDocument/2006/relationships/image" Target="../media/image23.png"/></Relationships>
</file>

<file path=ppt/slides/_rels/slide23.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svg"/><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3" Type="http://schemas.openxmlformats.org/officeDocument/2006/relationships/image" Target="../media/image26.svg"/><Relationship Id="rId7" Type="http://schemas.openxmlformats.org/officeDocument/2006/relationships/chart" Target="../charts/chart34.xml"/><Relationship Id="rId2" Type="http://schemas.openxmlformats.org/officeDocument/2006/relationships/slideLayout" Target="../slideLayouts/slideLayout4.xml"/><Relationship Id="rId1" Type="http://schemas.openxmlformats.org/officeDocument/2006/relationships/customXml" Target="../../customXml/item69.xml"/><Relationship Id="rId6" Type="http://schemas.openxmlformats.org/officeDocument/2006/relationships/image" Target="../media/image6.svg"/><Relationship Id="rId5" Type="http://schemas.openxmlformats.org/officeDocument/2006/relationships/image" Target="../media/image5.svg"/><Relationship Id="rId4" Type="http://schemas.openxmlformats.org/officeDocument/2006/relationships/image" Target="../media/image23.png"/></Relationships>
</file>

<file path=ppt/slides/_rels/slide25.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svg"/><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2" Type="http://schemas.openxmlformats.org/officeDocument/2006/relationships/chart" Target="../charts/chart35.xml"/><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2" Type="http://schemas.openxmlformats.org/officeDocument/2006/relationships/chart" Target="../charts/chart36.xml"/><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2" Type="http://schemas.openxmlformats.org/officeDocument/2006/relationships/chart" Target="../charts/chart37.xml"/><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2" Type="http://schemas.openxmlformats.org/officeDocument/2006/relationships/chart" Target="../charts/chart38.xml"/><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2" Type="http://schemas.openxmlformats.org/officeDocument/2006/relationships/chart" Target="../charts/chart39.xml"/><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2" Type="http://schemas.openxmlformats.org/officeDocument/2006/relationships/chart" Target="../charts/chart40.xml"/><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5.xml.rels><?xml version="1.0" encoding="UTF-8" standalone="yes"?>
<Relationships xmlns="http://schemas.openxmlformats.org/package/2006/relationships"><Relationship Id="rId3" Type="http://schemas.openxmlformats.org/officeDocument/2006/relationships/chart" Target="../charts/chart41.xml"/><Relationship Id="rId2" Type="http://schemas.openxmlformats.org/officeDocument/2006/relationships/notesSlide" Target="../notesSlides/notesSlide4.xml"/><Relationship Id="rId1" Type="http://schemas.openxmlformats.org/officeDocument/2006/relationships/slideLayout" Target="../slideLayouts/slideLayout4.xml"/><Relationship Id="rId5" Type="http://schemas.openxmlformats.org/officeDocument/2006/relationships/image" Target="../media/image6.svg"/><Relationship Id="rId4" Type="http://schemas.openxmlformats.org/officeDocument/2006/relationships/image" Target="../media/image5.svg"/></Relationships>
</file>

<file path=ppt/slides/_rels/slide36.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svg"/><Relationship Id="rId1" Type="http://schemas.openxmlformats.org/officeDocument/2006/relationships/slideLayout" Target="../slideLayouts/slideLayout4.xml"/><Relationship Id="rId4" Type="http://schemas.openxmlformats.org/officeDocument/2006/relationships/chart" Target="../charts/chart4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3" Type="http://schemas.openxmlformats.org/officeDocument/2006/relationships/image" Target="../media/image19.svg"/><Relationship Id="rId7" Type="http://schemas.openxmlformats.org/officeDocument/2006/relationships/image" Target="../media/image17.svg"/><Relationship Id="rId2" Type="http://schemas.openxmlformats.org/officeDocument/2006/relationships/image" Target="../media/image21.svg"/><Relationship Id="rId1" Type="http://schemas.openxmlformats.org/officeDocument/2006/relationships/slideLayout" Target="../slideLayouts/slideLayout4.xml"/><Relationship Id="rId6" Type="http://schemas.openxmlformats.org/officeDocument/2006/relationships/image" Target="../media/image18.svg"/><Relationship Id="rId5" Type="http://schemas.openxmlformats.org/officeDocument/2006/relationships/image" Target="../media/image22.svg"/><Relationship Id="rId4" Type="http://schemas.openxmlformats.org/officeDocument/2006/relationships/image" Target="../media/image20.sv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44.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svg"/><Relationship Id="rId1" Type="http://schemas.openxmlformats.org/officeDocument/2006/relationships/slideLayout" Target="../slideLayouts/slideLayout4.xml"/></Relationships>
</file>

<file path=ppt/slides/_rels/slide45.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svg"/><Relationship Id="rId1" Type="http://schemas.openxmlformats.org/officeDocument/2006/relationships/slideLayout" Target="../slideLayouts/slideLayout4.xml"/></Relationships>
</file>

<file path=ppt/slides/_rels/slide46.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svg"/><Relationship Id="rId1" Type="http://schemas.openxmlformats.org/officeDocument/2006/relationships/slideLayout" Target="../slideLayouts/slideLayout4.xml"/></Relationships>
</file>

<file path=ppt/slides/_rels/slide47.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svg"/><Relationship Id="rId1" Type="http://schemas.openxmlformats.org/officeDocument/2006/relationships/slideLayout" Target="../slideLayouts/slideLayout4.xml"/></Relationships>
</file>

<file path=ppt/slides/_rels/slide48.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svg"/><Relationship Id="rId1" Type="http://schemas.openxmlformats.org/officeDocument/2006/relationships/slideLayout" Target="../slideLayouts/slideLayout4.xml"/></Relationships>
</file>

<file path=ppt/slides/_rels/slide49.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svg"/><Relationship Id="rId1" Type="http://schemas.openxmlformats.org/officeDocument/2006/relationships/slideLayout" Target="../slideLayouts/slideLayout4.xml"/></Relationships>
</file>

<file path=ppt/slides/_rels/slide50.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sv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hape-1">
            <a:extLst>
              <a:ext uri="{FF2B5EF4-FFF2-40B4-BE49-F238E27FC236}">
                <a16:creationId xmlns:a16="http://schemas.microsoft.com/office/drawing/2014/main" id="{5BC982DA-D0BB-86E5-0592-6A07870BD97E}"/>
              </a:ext>
            </a:extLst>
          </p:cNvPr>
          <p:cNvSpPr>
            <a:spLocks noGrp="1"/>
          </p:cNvSpPr>
          <p:nvPr>
            <p:ph type="title"/>
          </p:nvPr>
        </p:nvSpPr>
        <p:spPr/>
        <p:txBody>
          <a:bodyPr>
            <a:normAutofit/>
          </a:bodyPr>
          <a:lstStyle/>
          <a:p>
            <a:r>
              <a:rPr lang="de-DE" sz="3200" noProof="0" dirty="0"/>
              <a:t>Klimaresilienz-Index Wasser 2026</a:t>
            </a:r>
          </a:p>
        </p:txBody>
      </p:sp>
      <p:sp>
        <p:nvSpPr>
          <p:cNvPr id="7" name="Shape-3">
            <a:extLst>
              <a:ext uri="{FF2B5EF4-FFF2-40B4-BE49-F238E27FC236}">
                <a16:creationId xmlns:a16="http://schemas.microsoft.com/office/drawing/2014/main" id="{59755A84-2ADD-5651-28BC-BE3A96F371BB}"/>
              </a:ext>
            </a:extLst>
          </p:cNvPr>
          <p:cNvSpPr>
            <a:spLocks noGrp="1"/>
          </p:cNvSpPr>
          <p:nvPr>
            <p:ph type="body" sz="quarter" idx="11"/>
          </p:nvPr>
        </p:nvSpPr>
        <p:spPr/>
        <p:txBody>
          <a:bodyPr/>
          <a:lstStyle/>
          <a:p>
            <a:pPr>
              <a:spcAft>
                <a:spcPts val="600"/>
              </a:spcAft>
            </a:pPr>
            <a:r>
              <a:rPr lang="de-DE" sz="1800" noProof="0" dirty="0"/>
              <a:t>Wiederholungsbefragung bei Trinkwasserversorgern in Deutschland</a:t>
            </a:r>
          </a:p>
          <a:p>
            <a:r>
              <a:rPr lang="de-DE" sz="1000" noProof="0" dirty="0"/>
              <a:t>Juli 2026</a:t>
            </a:r>
          </a:p>
        </p:txBody>
      </p:sp>
      <p:sp>
        <p:nvSpPr>
          <p:cNvPr id="2" name="SigHigh" descr="20;0" hidden="1">
            <a:extLst>
              <a:ext uri="{FF2B5EF4-FFF2-40B4-BE49-F238E27FC236}">
                <a16:creationId xmlns:a16="http://schemas.microsoft.com/office/drawing/2014/main" id="{63864F96-D013-9DDE-604A-47CE665B7341}"/>
              </a:ext>
            </a:extLst>
          </p:cNvPr>
          <p:cNvSpPr/>
          <p:nvPr/>
        </p:nvSpPr>
        <p:spPr>
          <a:xfrm>
            <a:off x="2886734" y="4404006"/>
            <a:ext cx="64567" cy="66784"/>
          </a:xfrm>
          <a:prstGeom prst="triangle">
            <a:avLst/>
          </a:prstGeom>
          <a:solidFill>
            <a:srgbClr val="6DA945"/>
          </a:solidFill>
          <a:ln>
            <a:solidFill>
              <a:srgbClr val="6DA94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350" noProof="0" dirty="0"/>
          </a:p>
        </p:txBody>
      </p:sp>
      <p:sp>
        <p:nvSpPr>
          <p:cNvPr id="3" name="SigLow" descr="20;0" hidden="1">
            <a:extLst>
              <a:ext uri="{FF2B5EF4-FFF2-40B4-BE49-F238E27FC236}">
                <a16:creationId xmlns:a16="http://schemas.microsoft.com/office/drawing/2014/main" id="{8BDFB241-1012-7EA2-621D-8B58B4E7B863}"/>
              </a:ext>
            </a:extLst>
          </p:cNvPr>
          <p:cNvSpPr/>
          <p:nvPr/>
        </p:nvSpPr>
        <p:spPr>
          <a:xfrm rot="10800000">
            <a:off x="3353731" y="4404005"/>
            <a:ext cx="64567" cy="66784"/>
          </a:xfrm>
          <a:prstGeom prst="triangle">
            <a:avLst/>
          </a:prstGeom>
          <a:solidFill>
            <a:srgbClr val="AA1224"/>
          </a:solidFill>
          <a:ln>
            <a:solidFill>
              <a:srgbClr val="AA122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350" noProof="0" dirty="0"/>
          </a:p>
        </p:txBody>
      </p:sp>
      <p:sp>
        <p:nvSpPr>
          <p:cNvPr id="4" name="SigHigh2" descr="20;0" hidden="1">
            <a:extLst>
              <a:ext uri="{FF2B5EF4-FFF2-40B4-BE49-F238E27FC236}">
                <a16:creationId xmlns:a16="http://schemas.microsoft.com/office/drawing/2014/main" id="{702B1D4F-C786-7826-666B-1686FFE5B198}"/>
              </a:ext>
            </a:extLst>
          </p:cNvPr>
          <p:cNvSpPr/>
          <p:nvPr/>
        </p:nvSpPr>
        <p:spPr>
          <a:xfrm>
            <a:off x="2891177" y="4633650"/>
            <a:ext cx="48600" cy="48600"/>
          </a:xfrm>
          <a:prstGeom prst="triangle">
            <a:avLst/>
          </a:prstGeom>
          <a:noFill/>
          <a:ln>
            <a:solidFill>
              <a:srgbClr val="6DA94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350" noProof="0" dirty="0"/>
          </a:p>
        </p:txBody>
      </p:sp>
      <p:sp>
        <p:nvSpPr>
          <p:cNvPr id="8" name="SigLow2" descr="20;0" hidden="1">
            <a:extLst>
              <a:ext uri="{FF2B5EF4-FFF2-40B4-BE49-F238E27FC236}">
                <a16:creationId xmlns:a16="http://schemas.microsoft.com/office/drawing/2014/main" id="{9BC9B761-FAAA-191C-5836-63762F0F3120}"/>
              </a:ext>
            </a:extLst>
          </p:cNvPr>
          <p:cNvSpPr/>
          <p:nvPr/>
        </p:nvSpPr>
        <p:spPr>
          <a:xfrm rot="10800000">
            <a:off x="3361714" y="4631377"/>
            <a:ext cx="48600" cy="48600"/>
          </a:xfrm>
          <a:prstGeom prst="triangle">
            <a:avLst/>
          </a:prstGeom>
          <a:noFill/>
          <a:ln>
            <a:solidFill>
              <a:srgbClr val="AA122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350" noProof="0" dirty="0"/>
          </a:p>
        </p:txBody>
      </p:sp>
    </p:spTree>
    <p:extLst>
      <p:ext uri="{BB962C8B-B14F-4D97-AF65-F5344CB8AC3E}">
        <p14:creationId xmlns:p14="http://schemas.microsoft.com/office/powerpoint/2010/main" val="395212777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elle 5">
            <a:extLst>
              <a:ext uri="{FF2B5EF4-FFF2-40B4-BE49-F238E27FC236}">
                <a16:creationId xmlns:a16="http://schemas.microsoft.com/office/drawing/2014/main" id="{AADC1B6B-4F4B-5C57-4728-46A6F36EB197}"/>
              </a:ext>
            </a:extLst>
          </p:cNvPr>
          <p:cNvGraphicFramePr>
            <a:graphicFrameLocks noGrp="1"/>
          </p:cNvGraphicFramePr>
          <p:nvPr>
            <p:extLst>
              <p:ext uri="{D42A27DB-BD31-4B8C-83A1-F6EECF244321}">
                <p14:modId xmlns:p14="http://schemas.microsoft.com/office/powerpoint/2010/main" val="3629734582"/>
              </p:ext>
            </p:extLst>
          </p:nvPr>
        </p:nvGraphicFramePr>
        <p:xfrm>
          <a:off x="360000" y="964677"/>
          <a:ext cx="8398576" cy="2926680"/>
        </p:xfrm>
        <a:graphic>
          <a:graphicData uri="http://schemas.openxmlformats.org/drawingml/2006/table">
            <a:tbl>
              <a:tblPr firstRow="1" bandRow="1">
                <a:tableStyleId>{5C22544A-7EE6-4342-B048-85BDC9FD1C3A}</a:tableStyleId>
              </a:tblPr>
              <a:tblGrid>
                <a:gridCol w="457400">
                  <a:extLst>
                    <a:ext uri="{9D8B030D-6E8A-4147-A177-3AD203B41FA5}">
                      <a16:colId xmlns:a16="http://schemas.microsoft.com/office/drawing/2014/main" val="2692162754"/>
                    </a:ext>
                  </a:extLst>
                </a:gridCol>
                <a:gridCol w="7338956">
                  <a:extLst>
                    <a:ext uri="{9D8B030D-6E8A-4147-A177-3AD203B41FA5}">
                      <a16:colId xmlns:a16="http://schemas.microsoft.com/office/drawing/2014/main" val="253651812"/>
                    </a:ext>
                  </a:extLst>
                </a:gridCol>
                <a:gridCol w="602220">
                  <a:extLst>
                    <a:ext uri="{9D8B030D-6E8A-4147-A177-3AD203B41FA5}">
                      <a16:colId xmlns:a16="http://schemas.microsoft.com/office/drawing/2014/main" val="4119256924"/>
                    </a:ext>
                  </a:extLst>
                </a:gridCol>
              </a:tblGrid>
              <a:tr h="265867">
                <a:tc gridSpan="2">
                  <a:txBody>
                    <a:bodyPr/>
                    <a:lstStyle/>
                    <a:p>
                      <a:r>
                        <a:rPr lang="de-DE" dirty="0">
                          <a:solidFill>
                            <a:schemeClr val="tx1"/>
                          </a:solidFill>
                        </a:rPr>
                        <a:t>Inhalt</a:t>
                      </a:r>
                    </a:p>
                  </a:txBody>
                  <a:tcPr marL="432000">
                    <a:noFill/>
                  </a:tcPr>
                </a:tc>
                <a:tc hMerge="1">
                  <a:txBody>
                    <a:bodyPr/>
                    <a:lstStyle/>
                    <a:p>
                      <a:endParaRPr lang="de-DE" dirty="0"/>
                    </a:p>
                  </a:txBody>
                  <a:tcPr/>
                </a:tc>
                <a:tc>
                  <a:txBody>
                    <a:bodyPr/>
                    <a:lstStyle/>
                    <a:p>
                      <a:pPr algn="r"/>
                      <a:r>
                        <a:rPr lang="de-DE" dirty="0">
                          <a:solidFill>
                            <a:schemeClr val="tx1"/>
                          </a:solidFill>
                        </a:rPr>
                        <a:t>Seite</a:t>
                      </a:r>
                    </a:p>
                  </a:txBody>
                  <a:tcPr>
                    <a:noFill/>
                  </a:tcPr>
                </a:tc>
                <a:extLst>
                  <a:ext uri="{0D108BD9-81ED-4DB2-BD59-A6C34878D82A}">
                    <a16:rowId xmlns:a16="http://schemas.microsoft.com/office/drawing/2014/main" val="1947594397"/>
                  </a:ext>
                </a:extLst>
              </a:tr>
              <a:tr h="316860">
                <a:tc>
                  <a:txBody>
                    <a:bodyPr/>
                    <a:lstStyle/>
                    <a:p>
                      <a:pPr algn="ctr"/>
                      <a:r>
                        <a:rPr lang="de-DE" dirty="0"/>
                        <a:t>1.</a:t>
                      </a:r>
                    </a:p>
                  </a:txBody>
                  <a:tcPr marL="0" marR="0" marT="0" marB="0" anchor="ctr">
                    <a:noFill/>
                  </a:tcPr>
                </a:tc>
                <a:tc>
                  <a:txBody>
                    <a:bodyPr/>
                    <a:lstStyle/>
                    <a:p>
                      <a:pPr algn="l"/>
                      <a:r>
                        <a:rPr lang="de-DE" dirty="0"/>
                        <a:t>Zielsetzung und Methodik………………………………………………................................................</a:t>
                      </a:r>
                    </a:p>
                  </a:txBody>
                  <a:tcPr marL="0" marR="0" marT="0" marB="0" anchor="ctr">
                    <a:noFill/>
                  </a:tcPr>
                </a:tc>
                <a:tc>
                  <a:txBody>
                    <a:bodyPr/>
                    <a:lstStyle/>
                    <a:p>
                      <a:pPr algn="ctr"/>
                      <a:r>
                        <a:rPr lang="de-DE" dirty="0"/>
                        <a:t>3</a:t>
                      </a:r>
                    </a:p>
                  </a:txBody>
                  <a:tcPr marL="0" marR="0" marT="0" marB="0" anchor="ctr">
                    <a:noFill/>
                  </a:tcPr>
                </a:tc>
                <a:extLst>
                  <a:ext uri="{0D108BD9-81ED-4DB2-BD59-A6C34878D82A}">
                    <a16:rowId xmlns:a16="http://schemas.microsoft.com/office/drawing/2014/main" val="3106161484"/>
                  </a:ext>
                </a:extLst>
              </a:tr>
              <a:tr h="316860">
                <a:tc>
                  <a:txBody>
                    <a:bodyPr/>
                    <a:lstStyle/>
                    <a:p>
                      <a:pPr algn="ctr"/>
                      <a:r>
                        <a:rPr lang="de-DE" dirty="0"/>
                        <a:t>2.</a:t>
                      </a:r>
                    </a:p>
                  </a:txBody>
                  <a:tcPr marL="0" marR="0" marT="0" marB="0" anchor="ctr">
                    <a:noFill/>
                  </a:tcPr>
                </a:tc>
                <a:tc>
                  <a:txBody>
                    <a:bodyPr/>
                    <a:lstStyle/>
                    <a:p>
                      <a:pPr algn="l"/>
                      <a:r>
                        <a:rPr lang="de-DE" dirty="0"/>
                        <a:t>Ergebnisüberblick…………………………………………………………………………………………...</a:t>
                      </a:r>
                    </a:p>
                  </a:txBody>
                  <a:tcPr marL="0" marR="0" marT="0" marB="0" anchor="ctr">
                    <a:noFill/>
                  </a:tcPr>
                </a:tc>
                <a:tc>
                  <a:txBody>
                    <a:bodyPr/>
                    <a:lstStyle/>
                    <a:p>
                      <a:pPr algn="ctr"/>
                      <a:r>
                        <a:rPr lang="de-DE" dirty="0"/>
                        <a:t>4</a:t>
                      </a:r>
                    </a:p>
                  </a:txBody>
                  <a:tcPr marL="0" marR="0" marT="0" marB="0" anchor="ctr">
                    <a:noFill/>
                  </a:tcPr>
                </a:tc>
                <a:extLst>
                  <a:ext uri="{0D108BD9-81ED-4DB2-BD59-A6C34878D82A}">
                    <a16:rowId xmlns:a16="http://schemas.microsoft.com/office/drawing/2014/main" val="1225268090"/>
                  </a:ext>
                </a:extLst>
              </a:tr>
              <a:tr h="316860">
                <a:tc>
                  <a:txBody>
                    <a:bodyPr/>
                    <a:lstStyle/>
                    <a:p>
                      <a:pPr algn="ctr"/>
                      <a:r>
                        <a:rPr lang="de-DE" dirty="0"/>
                        <a:t>3.</a:t>
                      </a:r>
                    </a:p>
                  </a:txBody>
                  <a:tcPr marL="0" marR="0" marT="0" marB="0" anchor="ctr">
                    <a:noFill/>
                  </a:tcPr>
                </a:tc>
                <a:tc>
                  <a:txBody>
                    <a:bodyPr/>
                    <a:lstStyle/>
                    <a:p>
                      <a:pPr algn="l"/>
                      <a:r>
                        <a:rPr lang="de-DE" noProof="0" dirty="0"/>
                        <a:t>Charakterisierung der befragten Unternehmen / Ansprechpartner……………………………………</a:t>
                      </a:r>
                      <a:endParaRPr lang="de-DE" dirty="0"/>
                    </a:p>
                  </a:txBody>
                  <a:tcPr marL="0" marR="0" marT="0" marB="0" anchor="ctr">
                    <a:noFill/>
                  </a:tcPr>
                </a:tc>
                <a:tc>
                  <a:txBody>
                    <a:bodyPr/>
                    <a:lstStyle/>
                    <a:p>
                      <a:pPr algn="ctr"/>
                      <a:r>
                        <a:rPr lang="de-DE" dirty="0"/>
                        <a:t>7</a:t>
                      </a:r>
                    </a:p>
                  </a:txBody>
                  <a:tcPr marL="0" marR="0" marT="0" marB="0" anchor="ctr">
                    <a:noFill/>
                  </a:tcPr>
                </a:tc>
                <a:extLst>
                  <a:ext uri="{0D108BD9-81ED-4DB2-BD59-A6C34878D82A}">
                    <a16:rowId xmlns:a16="http://schemas.microsoft.com/office/drawing/2014/main" val="3833168867"/>
                  </a:ext>
                </a:extLst>
              </a:tr>
              <a:tr h="316860">
                <a:tc>
                  <a:txBody>
                    <a:bodyPr/>
                    <a:lstStyle/>
                    <a:p>
                      <a:pPr algn="ctr"/>
                      <a:r>
                        <a:rPr lang="de-DE" dirty="0"/>
                        <a:t>4.</a:t>
                      </a:r>
                    </a:p>
                  </a:txBody>
                  <a:tcPr marL="0" marR="0" marT="0" marB="0" anchor="ctr">
                    <a:noFill/>
                  </a:tcPr>
                </a:tc>
                <a:tc>
                  <a:txBody>
                    <a:bodyPr/>
                    <a:lstStyle/>
                    <a:p>
                      <a:pPr algn="l"/>
                      <a:r>
                        <a:rPr lang="de-DE" noProof="0" dirty="0"/>
                        <a:t>Der Klimaresilienz-Index…………………………………………………………………………………...</a:t>
                      </a:r>
                      <a:endParaRPr lang="de-DE" dirty="0"/>
                    </a:p>
                  </a:txBody>
                  <a:tcPr marL="0" marR="0" marT="0" marB="0" anchor="ctr">
                    <a:noFill/>
                  </a:tcPr>
                </a:tc>
                <a:tc>
                  <a:txBody>
                    <a:bodyPr/>
                    <a:lstStyle/>
                    <a:p>
                      <a:pPr algn="ctr"/>
                      <a:r>
                        <a:rPr lang="de-DE" dirty="0"/>
                        <a:t>10</a:t>
                      </a:r>
                    </a:p>
                  </a:txBody>
                  <a:tcPr marL="0" marR="0" marT="0" marB="0" anchor="ctr">
                    <a:noFill/>
                  </a:tcPr>
                </a:tc>
                <a:extLst>
                  <a:ext uri="{0D108BD9-81ED-4DB2-BD59-A6C34878D82A}">
                    <a16:rowId xmlns:a16="http://schemas.microsoft.com/office/drawing/2014/main" val="2083127191"/>
                  </a:ext>
                </a:extLst>
              </a:tr>
              <a:tr h="316860">
                <a:tc>
                  <a:txBody>
                    <a:bodyPr/>
                    <a:lstStyle/>
                    <a:p>
                      <a:pPr algn="ctr"/>
                      <a:r>
                        <a:rPr lang="de-DE" dirty="0"/>
                        <a:t>5.</a:t>
                      </a:r>
                    </a:p>
                  </a:txBody>
                  <a:tcPr marL="0" marR="0" marT="0" marB="0" anchor="ctr">
                    <a:noFill/>
                  </a:tcPr>
                </a:tc>
                <a:tc>
                  <a:txBody>
                    <a:bodyPr/>
                    <a:lstStyle/>
                    <a:p>
                      <a:pPr algn="l"/>
                      <a:r>
                        <a:rPr lang="de-DE" noProof="0" dirty="0"/>
                        <a:t>Ergebnisse der </a:t>
                      </a:r>
                      <a:r>
                        <a:rPr lang="de-DE" dirty="0"/>
                        <a:t>Indikatorbewertungen in den fünf Themenfeldern……………………………………</a:t>
                      </a:r>
                    </a:p>
                  </a:txBody>
                  <a:tcPr marL="0" marR="0" marT="0" marB="0" anchor="ctr">
                    <a:noFill/>
                  </a:tcPr>
                </a:tc>
                <a:tc>
                  <a:txBody>
                    <a:bodyPr/>
                    <a:lstStyle/>
                    <a:p>
                      <a:pPr algn="ctr"/>
                      <a:r>
                        <a:rPr lang="de-DE" dirty="0"/>
                        <a:t>15</a:t>
                      </a:r>
                    </a:p>
                  </a:txBody>
                  <a:tcPr marL="0" marR="0" marT="0" marB="0" anchor="ctr">
                    <a:noFill/>
                  </a:tcPr>
                </a:tc>
                <a:extLst>
                  <a:ext uri="{0D108BD9-81ED-4DB2-BD59-A6C34878D82A}">
                    <a16:rowId xmlns:a16="http://schemas.microsoft.com/office/drawing/2014/main" val="2185997853"/>
                  </a:ext>
                </a:extLst>
              </a:tr>
              <a:tr h="368124">
                <a:tc>
                  <a:txBody>
                    <a:bodyPr/>
                    <a:lstStyle/>
                    <a:p>
                      <a:pPr algn="ctr"/>
                      <a:r>
                        <a:rPr lang="de-DE" dirty="0"/>
                        <a:t>6.</a:t>
                      </a:r>
                    </a:p>
                  </a:txBody>
                  <a:tcPr marL="0" marR="0" marT="0" marB="0" anchor="ctr">
                    <a:noFill/>
                  </a:tcPr>
                </a:tc>
                <a:tc>
                  <a:txBody>
                    <a:bodyPr/>
                    <a:lstStyle/>
                    <a:p>
                      <a:pPr algn="l"/>
                      <a:r>
                        <a:rPr lang="de-DE" noProof="0" dirty="0"/>
                        <a:t>Ergebnisse der Treiberanalyse: </a:t>
                      </a:r>
                      <a:br>
                        <a:rPr lang="de-DE" noProof="0" dirty="0"/>
                      </a:br>
                      <a:r>
                        <a:rPr lang="de-DE" noProof="0" dirty="0"/>
                        <a:t>Schlüsselindikatoren der Klimaresilienzeinschätzung…………………………………………………..</a:t>
                      </a:r>
                      <a:endParaRPr lang="de-DE" dirty="0"/>
                    </a:p>
                  </a:txBody>
                  <a:tcPr marL="0" marR="0" marT="0" marB="0" anchor="ctr">
                    <a:noFill/>
                  </a:tcPr>
                </a:tc>
                <a:tc>
                  <a:txBody>
                    <a:bodyPr/>
                    <a:lstStyle/>
                    <a:p>
                      <a:pPr algn="ctr"/>
                      <a:r>
                        <a:rPr lang="de-DE" dirty="0"/>
                        <a:t>27</a:t>
                      </a:r>
                    </a:p>
                  </a:txBody>
                  <a:tcPr marL="0" marR="0" marT="0" marB="0" anchor="b">
                    <a:noFill/>
                  </a:tcPr>
                </a:tc>
                <a:extLst>
                  <a:ext uri="{0D108BD9-81ED-4DB2-BD59-A6C34878D82A}">
                    <a16:rowId xmlns:a16="http://schemas.microsoft.com/office/drawing/2014/main" val="4289416306"/>
                  </a:ext>
                </a:extLst>
              </a:tr>
              <a:tr h="316860">
                <a:tc>
                  <a:txBody>
                    <a:bodyPr/>
                    <a:lstStyle/>
                    <a:p>
                      <a:pPr algn="ctr"/>
                      <a:r>
                        <a:rPr lang="de-DE" dirty="0"/>
                        <a:t>7.</a:t>
                      </a:r>
                    </a:p>
                  </a:txBody>
                  <a:tcPr marL="0" marR="0" marT="0" marB="0" anchor="ctr">
                    <a:noFill/>
                  </a:tcPr>
                </a:tc>
                <a:tc>
                  <a:txBody>
                    <a:bodyPr/>
                    <a:lstStyle/>
                    <a:p>
                      <a:pPr algn="l"/>
                      <a:r>
                        <a:rPr lang="de-DE" noProof="0" dirty="0"/>
                        <a:t>Herausforderungen und Stellschrauben………………………………………………………………….</a:t>
                      </a:r>
                      <a:endParaRPr lang="de-DE" dirty="0"/>
                    </a:p>
                  </a:txBody>
                  <a:tcPr marL="0" marR="0" marT="0" marB="0" anchor="ctr">
                    <a:noFill/>
                  </a:tcPr>
                </a:tc>
                <a:tc>
                  <a:txBody>
                    <a:bodyPr/>
                    <a:lstStyle/>
                    <a:p>
                      <a:pPr algn="ctr"/>
                      <a:r>
                        <a:rPr lang="de-DE" dirty="0"/>
                        <a:t>34</a:t>
                      </a:r>
                    </a:p>
                  </a:txBody>
                  <a:tcPr marL="0" marR="0" marT="0" marB="0" anchor="ctr">
                    <a:noFill/>
                  </a:tcPr>
                </a:tc>
                <a:extLst>
                  <a:ext uri="{0D108BD9-81ED-4DB2-BD59-A6C34878D82A}">
                    <a16:rowId xmlns:a16="http://schemas.microsoft.com/office/drawing/2014/main" val="4023903770"/>
                  </a:ext>
                </a:extLst>
              </a:tr>
              <a:tr h="316860">
                <a:tc>
                  <a:txBody>
                    <a:bodyPr/>
                    <a:lstStyle/>
                    <a:p>
                      <a:pPr algn="ctr"/>
                      <a:r>
                        <a:rPr lang="de-DE" dirty="0"/>
                        <a:t>8.</a:t>
                      </a:r>
                    </a:p>
                  </a:txBody>
                  <a:tcPr marL="0" marR="0" marT="0" marB="0" anchor="ctr">
                    <a:noFill/>
                  </a:tcPr>
                </a:tc>
                <a:tc>
                  <a:txBody>
                    <a:bodyPr/>
                    <a:lstStyle/>
                    <a:p>
                      <a:pPr algn="l"/>
                      <a:r>
                        <a:rPr lang="de-DE" dirty="0"/>
                        <a:t>Anhang: Methodik &amp; Fragebogen…………………………………………………………………………</a:t>
                      </a:r>
                    </a:p>
                  </a:txBody>
                  <a:tcPr marL="0" marR="0" marT="0" marB="0" anchor="ctr">
                    <a:noFill/>
                  </a:tcPr>
                </a:tc>
                <a:tc>
                  <a:txBody>
                    <a:bodyPr/>
                    <a:lstStyle/>
                    <a:p>
                      <a:pPr algn="ctr"/>
                      <a:r>
                        <a:rPr lang="de-DE" dirty="0"/>
                        <a:t>37</a:t>
                      </a:r>
                    </a:p>
                  </a:txBody>
                  <a:tcPr marL="0" marR="0" marT="0" marB="0" anchor="ctr">
                    <a:noFill/>
                  </a:tcPr>
                </a:tc>
                <a:extLst>
                  <a:ext uri="{0D108BD9-81ED-4DB2-BD59-A6C34878D82A}">
                    <a16:rowId xmlns:a16="http://schemas.microsoft.com/office/drawing/2014/main" val="3970681008"/>
                  </a:ext>
                </a:extLst>
              </a:tr>
            </a:tbl>
          </a:graphicData>
        </a:graphic>
      </p:graphicFrame>
      <p:sp>
        <p:nvSpPr>
          <p:cNvPr id="2" name="Fußzeilenplatzhalter 1">
            <a:extLst>
              <a:ext uri="{FF2B5EF4-FFF2-40B4-BE49-F238E27FC236}">
                <a16:creationId xmlns:a16="http://schemas.microsoft.com/office/drawing/2014/main" id="{2425365D-FB35-A7D8-50B0-A4DA66522671}"/>
              </a:ext>
            </a:extLst>
          </p:cNvPr>
          <p:cNvSpPr>
            <a:spLocks noGrp="1"/>
          </p:cNvSpPr>
          <p:nvPr>
            <p:ph type="ftr" sz="quarter" idx="3"/>
          </p:nvPr>
        </p:nvSpPr>
        <p:spPr/>
        <p:txBody>
          <a:bodyPr/>
          <a:lstStyle/>
          <a:p>
            <a:r>
              <a:rPr lang="de-DE" dirty="0"/>
              <a:t>Juli 2026</a:t>
            </a:r>
          </a:p>
        </p:txBody>
      </p:sp>
      <p:sp>
        <p:nvSpPr>
          <p:cNvPr id="3" name="Foliennummernplatzhalter 2">
            <a:extLst>
              <a:ext uri="{FF2B5EF4-FFF2-40B4-BE49-F238E27FC236}">
                <a16:creationId xmlns:a16="http://schemas.microsoft.com/office/drawing/2014/main" id="{F0C023A0-E756-D405-3283-6AF286D3839A}"/>
              </a:ext>
            </a:extLst>
          </p:cNvPr>
          <p:cNvSpPr>
            <a:spLocks noGrp="1"/>
          </p:cNvSpPr>
          <p:nvPr>
            <p:ph type="sldNum" sz="quarter" idx="4"/>
          </p:nvPr>
        </p:nvSpPr>
        <p:spPr/>
        <p:txBody>
          <a:bodyPr/>
          <a:lstStyle/>
          <a:p>
            <a:fld id="{DB2B21CB-63E8-C249-B8AC-5FF3FD754265}" type="slidenum">
              <a:rPr lang="de-DE" smtClean="0"/>
              <a:pPr/>
              <a:t>2</a:t>
            </a:fld>
            <a:endParaRPr lang="de-DE" dirty="0"/>
          </a:p>
        </p:txBody>
      </p:sp>
      <p:sp>
        <p:nvSpPr>
          <p:cNvPr id="4" name="Titel 3">
            <a:extLst>
              <a:ext uri="{FF2B5EF4-FFF2-40B4-BE49-F238E27FC236}">
                <a16:creationId xmlns:a16="http://schemas.microsoft.com/office/drawing/2014/main" id="{075997DD-450B-2F3C-BAC7-64C8163EF897}"/>
              </a:ext>
            </a:extLst>
          </p:cNvPr>
          <p:cNvSpPr>
            <a:spLocks noGrp="1"/>
          </p:cNvSpPr>
          <p:nvPr>
            <p:ph type="title"/>
          </p:nvPr>
        </p:nvSpPr>
        <p:spPr/>
        <p:txBody>
          <a:bodyPr/>
          <a:lstStyle/>
          <a:p>
            <a:r>
              <a:rPr lang="de-DE" dirty="0"/>
              <a:t>Inhalt</a:t>
            </a:r>
          </a:p>
        </p:txBody>
      </p:sp>
    </p:spTree>
    <p:extLst>
      <p:ext uri="{BB962C8B-B14F-4D97-AF65-F5344CB8AC3E}">
        <p14:creationId xmlns:p14="http://schemas.microsoft.com/office/powerpoint/2010/main" val="4302277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1">
            <a:extLst>
              <a:ext uri="{FF2B5EF4-FFF2-40B4-BE49-F238E27FC236}">
                <a16:creationId xmlns:a16="http://schemas.microsoft.com/office/drawing/2014/main" id="{ECBE170E-EB26-370E-8036-BD9B98FB0582}"/>
              </a:ext>
            </a:extLst>
          </p:cNvPr>
          <p:cNvSpPr>
            <a:spLocks noGrp="1"/>
          </p:cNvSpPr>
          <p:nvPr>
            <p:ph type="ftr" sz="quarter" idx="3"/>
          </p:nvPr>
        </p:nvSpPr>
        <p:spPr/>
        <p:txBody>
          <a:bodyPr/>
          <a:lstStyle/>
          <a:p>
            <a:r>
              <a:rPr lang="de-DE" noProof="0" dirty="0"/>
              <a:t>Juli 2026</a:t>
            </a:r>
          </a:p>
        </p:txBody>
      </p:sp>
      <p:sp>
        <p:nvSpPr>
          <p:cNvPr id="3" name="Shape-2">
            <a:extLst>
              <a:ext uri="{FF2B5EF4-FFF2-40B4-BE49-F238E27FC236}">
                <a16:creationId xmlns:a16="http://schemas.microsoft.com/office/drawing/2014/main" id="{D4A95791-D13D-FCB4-4DF6-80F142EBE779}"/>
              </a:ext>
            </a:extLst>
          </p:cNvPr>
          <p:cNvSpPr>
            <a:spLocks noGrp="1"/>
          </p:cNvSpPr>
          <p:nvPr>
            <p:ph type="sldNum" sz="quarter" idx="4"/>
          </p:nvPr>
        </p:nvSpPr>
        <p:spPr/>
        <p:txBody>
          <a:bodyPr/>
          <a:lstStyle/>
          <a:p>
            <a:fld id="{DB2B21CB-63E8-C249-B8AC-5FF3FD754265}" type="slidenum">
              <a:rPr lang="de-DE" noProof="0" smtClean="0"/>
              <a:pPr/>
              <a:t>3</a:t>
            </a:fld>
            <a:endParaRPr lang="de-DE" noProof="0" dirty="0"/>
          </a:p>
        </p:txBody>
      </p:sp>
      <p:sp>
        <p:nvSpPr>
          <p:cNvPr id="4" name="Shape-3">
            <a:extLst>
              <a:ext uri="{FF2B5EF4-FFF2-40B4-BE49-F238E27FC236}">
                <a16:creationId xmlns:a16="http://schemas.microsoft.com/office/drawing/2014/main" id="{A4FD270E-C959-0070-E436-713C49A0E086}"/>
              </a:ext>
            </a:extLst>
          </p:cNvPr>
          <p:cNvSpPr>
            <a:spLocks noGrp="1"/>
          </p:cNvSpPr>
          <p:nvPr>
            <p:ph type="title"/>
          </p:nvPr>
        </p:nvSpPr>
        <p:spPr/>
        <p:txBody>
          <a:bodyPr/>
          <a:lstStyle/>
          <a:p>
            <a:r>
              <a:rPr lang="de-DE" noProof="0" dirty="0"/>
              <a:t>Zielsetzung und Methodik der Datenerhebung </a:t>
            </a:r>
          </a:p>
        </p:txBody>
      </p:sp>
      <p:sp>
        <p:nvSpPr>
          <p:cNvPr id="16" name="Textfeld 15">
            <a:extLst>
              <a:ext uri="{FF2B5EF4-FFF2-40B4-BE49-F238E27FC236}">
                <a16:creationId xmlns:a16="http://schemas.microsoft.com/office/drawing/2014/main" id="{7503933D-EDA6-26DC-951D-0E00FC06A399}"/>
              </a:ext>
            </a:extLst>
          </p:cNvPr>
          <p:cNvSpPr txBox="1"/>
          <p:nvPr/>
        </p:nvSpPr>
        <p:spPr>
          <a:xfrm>
            <a:off x="358775" y="973138"/>
            <a:ext cx="8389937" cy="3893374"/>
          </a:xfrm>
          <a:prstGeom prst="rect">
            <a:avLst/>
          </a:prstGeom>
          <a:noFill/>
        </p:spPr>
        <p:txBody>
          <a:bodyPr wrap="square" lIns="91440" tIns="45720" rIns="91440" bIns="45720" rtlCol="0" anchor="t">
            <a:spAutoFit/>
          </a:bodyPr>
          <a:lstStyle/>
          <a:p>
            <a:pPr>
              <a:spcAft>
                <a:spcPts val="600"/>
              </a:spcAft>
            </a:pPr>
            <a:r>
              <a:rPr lang="de-DE" sz="900" b="1" noProof="0" dirty="0"/>
              <a:t>Zielsetzung</a:t>
            </a:r>
          </a:p>
          <a:p>
            <a:pPr marL="171450" indent="-171450">
              <a:spcAft>
                <a:spcPts val="600"/>
              </a:spcAft>
              <a:buFont typeface="Arial" panose="020B0604020202020204" pitchFamily="34" charset="0"/>
              <a:buChar char="•"/>
            </a:pPr>
            <a:r>
              <a:rPr lang="de-DE" sz="900" noProof="0" dirty="0"/>
              <a:t>Der Klimaresilienz-Index Wasser hat zum Ziel, die </a:t>
            </a:r>
            <a:r>
              <a:rPr lang="de-DE" sz="900" b="1" noProof="0" dirty="0"/>
              <a:t>Resilienz bzw. Vulnerabilität </a:t>
            </a:r>
            <a:r>
              <a:rPr lang="de-DE" sz="900" noProof="0"/>
              <a:t>der öffentlichen </a:t>
            </a:r>
            <a:r>
              <a:rPr lang="de-DE" sz="900"/>
              <a:t>Wasserversorgung</a:t>
            </a:r>
            <a:r>
              <a:rPr lang="de-DE" sz="900" noProof="0"/>
              <a:t> für die Gesamtauswirkungen des </a:t>
            </a:r>
            <a:r>
              <a:rPr lang="de-DE" sz="900" noProof="0" dirty="0"/>
              <a:t>Klimawandels abzubilden</a:t>
            </a:r>
            <a:r>
              <a:rPr lang="de-DE" sz="900" b="1" noProof="0" dirty="0"/>
              <a:t>. </a:t>
            </a:r>
            <a:r>
              <a:rPr lang="de-DE" sz="900" noProof="0" dirty="0"/>
              <a:t>Dazu wird der Klimaresilienz-Index in </a:t>
            </a:r>
            <a:r>
              <a:rPr lang="de-DE" sz="900" b="1" noProof="0" dirty="0"/>
              <a:t>fünf Themenfelder </a:t>
            </a:r>
            <a:r>
              <a:rPr lang="de-DE" sz="900" dirty="0"/>
              <a:t>(Robustheit, Anpassungsgrad, Handlungsfähigkeit, Rechtlicher Rahmen, Zukunftsperspektive)</a:t>
            </a:r>
            <a:r>
              <a:rPr lang="de-DE" sz="900" b="1" noProof="0" dirty="0"/>
              <a:t> mit eigenen Teilindizes </a:t>
            </a:r>
            <a:r>
              <a:rPr lang="de-DE" sz="900" dirty="0"/>
              <a:t>unter</a:t>
            </a:r>
            <a:r>
              <a:rPr lang="de-DE" sz="900" noProof="0" dirty="0"/>
              <a:t>gliedert.</a:t>
            </a:r>
            <a:endParaRPr lang="de-DE" sz="900" noProof="0" dirty="0">
              <a:cs typeface="Arial"/>
            </a:endParaRPr>
          </a:p>
          <a:p>
            <a:pPr marL="171450" indent="-171450">
              <a:spcAft>
                <a:spcPts val="600"/>
              </a:spcAft>
              <a:buFont typeface="Arial" panose="020B0604020202020204" pitchFamily="34" charset="0"/>
              <a:buChar char="•"/>
            </a:pPr>
            <a:r>
              <a:rPr lang="de-DE" sz="900" noProof="0" dirty="0"/>
              <a:t>Der Klimaresilienz-Index Wasser ist als </a:t>
            </a:r>
            <a:r>
              <a:rPr lang="de-DE" sz="900" b="1" noProof="0" dirty="0"/>
              <a:t>Wiederholungsmessung</a:t>
            </a:r>
            <a:r>
              <a:rPr lang="de-DE" sz="900" noProof="0" dirty="0"/>
              <a:t> angelegt, um Veränderungen abzubilden. Die aktuelle Erhebung stellt die </a:t>
            </a:r>
            <a:r>
              <a:rPr lang="de-DE" sz="900" b="1" noProof="0" dirty="0"/>
              <a:t>zweite Messung </a:t>
            </a:r>
            <a:r>
              <a:rPr lang="de-DE" sz="900" noProof="0" dirty="0"/>
              <a:t>dar. Die Nullpunktmessung wurde im Jahr 2025 durchgeführt. </a:t>
            </a:r>
          </a:p>
          <a:p>
            <a:pPr marL="171450" indent="-171450">
              <a:spcAft>
                <a:spcPts val="600"/>
              </a:spcAft>
              <a:buFont typeface="Arial" panose="020B0604020202020204" pitchFamily="34" charset="0"/>
              <a:buChar char="•"/>
            </a:pPr>
            <a:r>
              <a:rPr lang="de-DE" sz="900" dirty="0"/>
              <a:t>Der Fragebogen wurde gemeinsam entwickelt von DVGW, IWW und </a:t>
            </a:r>
            <a:r>
              <a:rPr lang="de-DE" sz="900" dirty="0" err="1"/>
              <a:t>prolytics</a:t>
            </a:r>
            <a:r>
              <a:rPr lang="de-DE" sz="900" dirty="0"/>
              <a:t>. Die Durchführung der Feldarbeit und </a:t>
            </a:r>
            <a:br>
              <a:rPr lang="de-DE" sz="900" dirty="0"/>
            </a:br>
            <a:r>
              <a:rPr lang="de-DE" sz="900" dirty="0"/>
              <a:t>die Datenanalyse und Interpretation erfolgten durch </a:t>
            </a:r>
            <a:r>
              <a:rPr lang="de-DE" sz="900" dirty="0" err="1"/>
              <a:t>prolytics</a:t>
            </a:r>
            <a:r>
              <a:rPr lang="de-DE" sz="900" dirty="0"/>
              <a:t> und Fichtner Management Consulting AG (FMC). </a:t>
            </a:r>
            <a:endParaRPr lang="de-DE" sz="900" noProof="0" dirty="0"/>
          </a:p>
          <a:p>
            <a:pPr marL="171450" indent="-171450">
              <a:buFont typeface="Arial" panose="020B0604020202020204" pitchFamily="34" charset="0"/>
              <a:buChar char="•"/>
            </a:pPr>
            <a:endParaRPr lang="de-DE" sz="900" dirty="0"/>
          </a:p>
          <a:p>
            <a:pPr>
              <a:spcAft>
                <a:spcPts val="600"/>
              </a:spcAft>
            </a:pPr>
            <a:r>
              <a:rPr lang="de-DE" sz="900" b="1" noProof="0" dirty="0"/>
              <a:t>Methodik der Datenerhebung</a:t>
            </a:r>
            <a:endParaRPr lang="de-DE" sz="900" noProof="0" dirty="0"/>
          </a:p>
          <a:p>
            <a:pPr marL="171450" indent="-171450">
              <a:spcAft>
                <a:spcPts val="600"/>
              </a:spcAft>
              <a:buFont typeface="Arial" panose="020B0604020202020204" pitchFamily="34" charset="0"/>
              <a:buChar char="•"/>
            </a:pPr>
            <a:r>
              <a:rPr lang="de-DE" sz="900" noProof="0"/>
              <a:t>Der Klimaresilienz-Index Wasser basiert auf einer Online-Befragung von deutschen Unternehmen der öffentlichen </a:t>
            </a:r>
            <a:r>
              <a:rPr lang="de-DE" sz="900"/>
              <a:t>Wasserversorgung</a:t>
            </a:r>
            <a:r>
              <a:rPr lang="de-DE" sz="900" noProof="0"/>
              <a:t>.</a:t>
            </a:r>
            <a:endParaRPr lang="de-DE" sz="900" noProof="0">
              <a:cs typeface="Arial"/>
            </a:endParaRPr>
          </a:p>
          <a:p>
            <a:pPr marL="171450" indent="-171450">
              <a:spcAft>
                <a:spcPts val="600"/>
              </a:spcAft>
              <a:buFont typeface="Arial" panose="020B0604020202020204" pitchFamily="34" charset="0"/>
              <a:buChar char="•"/>
            </a:pPr>
            <a:r>
              <a:rPr lang="de-DE" sz="900" b="1" noProof="0" dirty="0"/>
              <a:t>227</a:t>
            </a:r>
            <a:r>
              <a:rPr lang="de-DE" sz="900" noProof="0" dirty="0"/>
              <a:t> </a:t>
            </a:r>
            <a:r>
              <a:rPr lang="de-DE" sz="900" b="1" noProof="0" dirty="0"/>
              <a:t>Führungskräfte von Trinkwasserversorgern</a:t>
            </a:r>
            <a:r>
              <a:rPr lang="de-DE" sz="900" noProof="0" dirty="0"/>
              <a:t> haben im Zeitraum der Kalenderwochen 21 bis 26 an der Online-Befragung zum Klimaresilienz-Index Wasser teilgenommen. In der Vormessung haben 219 Führungskräfte von Trinkwasserversorgern im Zeitraum der Kalenderwochen 22 bis 27 teilgenommen.</a:t>
            </a:r>
            <a:br>
              <a:rPr lang="de-DE" sz="900" noProof="0" dirty="0"/>
            </a:br>
            <a:r>
              <a:rPr lang="de-DE" sz="900" noProof="0" dirty="0"/>
              <a:t>Rekrutiert wurden die Teilnehmenden durch persönliche Einladung über die DVGW-Mitgliederdatenbank: 152 Fälle. Zusätzlich wurden 75 </a:t>
            </a:r>
            <a:r>
              <a:rPr lang="de-DE" sz="900" dirty="0"/>
              <a:t>Fälle über offene Links, die vom DVGW verteilt wurden, für die Befragung gewonnen.</a:t>
            </a:r>
          </a:p>
          <a:p>
            <a:pPr marL="171450" indent="-171450">
              <a:buFont typeface="Arial" panose="020B0604020202020204" pitchFamily="34" charset="0"/>
              <a:buChar char="•"/>
            </a:pPr>
            <a:r>
              <a:rPr lang="de-DE" sz="900" dirty="0"/>
              <a:t>Der Fragebogen beinhaltete:</a:t>
            </a:r>
          </a:p>
          <a:p>
            <a:pPr marL="628650" lvl="1" indent="-171450">
              <a:buFont typeface="Arial" panose="020B0604020202020204" pitchFamily="34" charset="0"/>
              <a:buChar char="•"/>
            </a:pPr>
            <a:r>
              <a:rPr lang="de-DE" sz="900" dirty="0"/>
              <a:t>Drei Fragen zu den </a:t>
            </a:r>
            <a:r>
              <a:rPr lang="de-DE" sz="900" b="1" dirty="0"/>
              <a:t>Ansprechpersonen</a:t>
            </a:r>
            <a:r>
              <a:rPr lang="de-DE" sz="900" dirty="0"/>
              <a:t> (Position und Funktion im Unternehmen sowie Zuständigkeit)</a:t>
            </a:r>
          </a:p>
          <a:p>
            <a:pPr marL="628650" lvl="1" indent="-171450">
              <a:buFont typeface="Arial" panose="020B0604020202020204" pitchFamily="34" charset="0"/>
              <a:buChar char="•"/>
            </a:pPr>
            <a:r>
              <a:rPr lang="de-DE" sz="900" dirty="0"/>
              <a:t>Sieben Fragen zu den </a:t>
            </a:r>
            <a:r>
              <a:rPr lang="de-DE" sz="900" b="1" dirty="0"/>
              <a:t>Unternehmen</a:t>
            </a:r>
            <a:r>
              <a:rPr lang="de-DE" sz="900" dirty="0"/>
              <a:t> (Typ, Prozesse, Gewinnung, Trinkwasserabgabe, Beschäftigtenzahl, Rechtsform, Lieferregion)</a:t>
            </a:r>
          </a:p>
          <a:p>
            <a:pPr marL="628650" lvl="1" indent="-171450">
              <a:buFont typeface="Arial" panose="020B0604020202020204" pitchFamily="34" charset="0"/>
              <a:buChar char="•"/>
            </a:pPr>
            <a:r>
              <a:rPr lang="de-DE" sz="900" dirty="0"/>
              <a:t>Fünfzig </a:t>
            </a:r>
            <a:r>
              <a:rPr lang="de-DE" sz="900" b="1" dirty="0"/>
              <a:t>Indikatorfragen</a:t>
            </a:r>
            <a:r>
              <a:rPr lang="de-DE" sz="900" dirty="0"/>
              <a:t> in fünf Themenfeldern zur Messung des Klimaresilienz-Index Wasser</a:t>
            </a:r>
          </a:p>
          <a:p>
            <a:pPr marL="628650" lvl="1" indent="-171450">
              <a:buFont typeface="Arial" panose="020B0604020202020204" pitchFamily="34" charset="0"/>
              <a:buChar char="•"/>
            </a:pPr>
            <a:r>
              <a:rPr lang="de-DE" sz="900" dirty="0"/>
              <a:t>Eine Frage zur Selbsteinschätzung der Gesamtauswirkung des Klimawandels</a:t>
            </a:r>
          </a:p>
          <a:p>
            <a:pPr marL="628650" lvl="1" indent="-171450">
              <a:spcAft>
                <a:spcPts val="600"/>
              </a:spcAft>
              <a:buFont typeface="Arial" panose="020B0604020202020204" pitchFamily="34" charset="0"/>
              <a:buChar char="•"/>
            </a:pPr>
            <a:r>
              <a:rPr lang="de-DE" sz="900" dirty="0"/>
              <a:t>Zwei </a:t>
            </a:r>
            <a:r>
              <a:rPr lang="de-DE" sz="900" b="1" dirty="0"/>
              <a:t>offene Fragen </a:t>
            </a:r>
            <a:r>
              <a:rPr lang="de-DE" sz="900" dirty="0"/>
              <a:t>zu den zentralen Stellschrauben und Herausforderungen für die Unternehmen</a:t>
            </a:r>
          </a:p>
          <a:p>
            <a:pPr marL="171450" indent="-171450">
              <a:spcAft>
                <a:spcPts val="600"/>
              </a:spcAft>
              <a:buFont typeface="Arial" panose="020B0604020202020204" pitchFamily="34" charset="0"/>
              <a:buChar char="•"/>
            </a:pPr>
            <a:r>
              <a:rPr lang="de-DE" sz="900" noProof="0" dirty="0"/>
              <a:t>Um die Struktur der öffentlichen Wasserversorgung in Deutschland abzubilden und die Ergebnisse für die Branche generalisieren zu können, wurde anhand von Daten des Statistischen Bundesamts eine Gewichtung der Ergebnisse nach der jährlichen Wasserabgabe vorgenommen.</a:t>
            </a:r>
          </a:p>
        </p:txBody>
      </p:sp>
      <p:pic>
        <p:nvPicPr>
          <p:cNvPr id="6" name="Grafik 5">
            <a:extLst>
              <a:ext uri="{FF2B5EF4-FFF2-40B4-BE49-F238E27FC236}">
                <a16:creationId xmlns:a16="http://schemas.microsoft.com/office/drawing/2014/main" id="{BD1C1014-5FC5-8319-5B83-E8A727866AE5}"/>
              </a:ext>
            </a:extLst>
          </p:cNvPr>
          <p:cNvPicPr>
            <a:picLocks noChangeAspect="1"/>
          </p:cNvPicPr>
          <p:nvPr/>
        </p:nvPicPr>
        <p:blipFill>
          <a:blip r:embed="rId2"/>
          <a:stretch>
            <a:fillRect/>
          </a:stretch>
        </p:blipFill>
        <p:spPr>
          <a:xfrm>
            <a:off x="7794274" y="2122070"/>
            <a:ext cx="1080000" cy="174124"/>
          </a:xfrm>
          <a:prstGeom prst="rect">
            <a:avLst/>
          </a:prstGeom>
        </p:spPr>
      </p:pic>
      <p:pic>
        <p:nvPicPr>
          <p:cNvPr id="7" name="Grafik 6">
            <a:extLst>
              <a:ext uri="{FF2B5EF4-FFF2-40B4-BE49-F238E27FC236}">
                <a16:creationId xmlns:a16="http://schemas.microsoft.com/office/drawing/2014/main" id="{215B6484-8293-5C4F-32B9-67C9A077A343}"/>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6740546" y="2122070"/>
            <a:ext cx="954438" cy="222864"/>
          </a:xfrm>
          <a:prstGeom prst="rect">
            <a:avLst/>
          </a:prstGeom>
        </p:spPr>
      </p:pic>
    </p:spTree>
    <p:extLst>
      <p:ext uri="{BB962C8B-B14F-4D97-AF65-F5344CB8AC3E}">
        <p14:creationId xmlns:p14="http://schemas.microsoft.com/office/powerpoint/2010/main" val="28975656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17AE41-82AB-0A84-2F1B-DE1A7D21D306}"/>
            </a:ext>
          </a:extLst>
        </p:cNvPr>
        <p:cNvGrpSpPr/>
        <p:nvPr/>
      </p:nvGrpSpPr>
      <p:grpSpPr>
        <a:xfrm>
          <a:off x="0" y="0"/>
          <a:ext cx="0" cy="0"/>
          <a:chOff x="0" y="0"/>
          <a:chExt cx="0" cy="0"/>
        </a:xfrm>
      </p:grpSpPr>
      <p:sp>
        <p:nvSpPr>
          <p:cNvPr id="2" name="Fußzeilenplatzhalter 1">
            <a:extLst>
              <a:ext uri="{FF2B5EF4-FFF2-40B4-BE49-F238E27FC236}">
                <a16:creationId xmlns:a16="http://schemas.microsoft.com/office/drawing/2014/main" id="{7C7D779B-9AAE-E9E8-823B-FE96DBA95948}"/>
              </a:ext>
            </a:extLst>
          </p:cNvPr>
          <p:cNvSpPr>
            <a:spLocks noGrp="1"/>
          </p:cNvSpPr>
          <p:nvPr>
            <p:ph type="ftr" sz="quarter" idx="3"/>
          </p:nvPr>
        </p:nvSpPr>
        <p:spPr/>
        <p:txBody>
          <a:bodyPr/>
          <a:lstStyle/>
          <a:p>
            <a:r>
              <a:rPr lang="de-DE" dirty="0"/>
              <a:t>Juli 2026</a:t>
            </a:r>
          </a:p>
        </p:txBody>
      </p:sp>
      <p:sp>
        <p:nvSpPr>
          <p:cNvPr id="3" name="Foliennummernplatzhalter 2">
            <a:extLst>
              <a:ext uri="{FF2B5EF4-FFF2-40B4-BE49-F238E27FC236}">
                <a16:creationId xmlns:a16="http://schemas.microsoft.com/office/drawing/2014/main" id="{6D3EA435-C6D3-142E-B58C-F378981DE223}"/>
              </a:ext>
            </a:extLst>
          </p:cNvPr>
          <p:cNvSpPr>
            <a:spLocks noGrp="1"/>
          </p:cNvSpPr>
          <p:nvPr>
            <p:ph type="sldNum" sz="quarter" idx="4"/>
          </p:nvPr>
        </p:nvSpPr>
        <p:spPr/>
        <p:txBody>
          <a:bodyPr/>
          <a:lstStyle/>
          <a:p>
            <a:fld id="{DB2B21CB-63E8-C249-B8AC-5FF3FD754265}" type="slidenum">
              <a:rPr lang="de-DE" smtClean="0"/>
              <a:pPr/>
              <a:t>4</a:t>
            </a:fld>
            <a:endParaRPr lang="de-DE" dirty="0"/>
          </a:p>
        </p:txBody>
      </p:sp>
      <p:sp>
        <p:nvSpPr>
          <p:cNvPr id="4" name="Titel 3">
            <a:extLst>
              <a:ext uri="{FF2B5EF4-FFF2-40B4-BE49-F238E27FC236}">
                <a16:creationId xmlns:a16="http://schemas.microsoft.com/office/drawing/2014/main" id="{4ECAA05A-C455-67D2-566B-E820CFB26AC6}"/>
              </a:ext>
            </a:extLst>
          </p:cNvPr>
          <p:cNvSpPr>
            <a:spLocks noGrp="1"/>
          </p:cNvSpPr>
          <p:nvPr>
            <p:ph type="title"/>
          </p:nvPr>
        </p:nvSpPr>
        <p:spPr/>
        <p:txBody>
          <a:bodyPr/>
          <a:lstStyle/>
          <a:p>
            <a:r>
              <a:rPr lang="de-DE" dirty="0"/>
              <a:t>Kernergebnisse in Kürze </a:t>
            </a:r>
            <a:br>
              <a:rPr lang="de-DE" dirty="0"/>
            </a:br>
            <a:r>
              <a:rPr lang="de-DE" dirty="0"/>
              <a:t>Der Klimaresilienz-Index Wasser</a:t>
            </a:r>
          </a:p>
        </p:txBody>
      </p:sp>
      <p:sp>
        <p:nvSpPr>
          <p:cNvPr id="6" name="Rechteck 5">
            <a:extLst>
              <a:ext uri="{FF2B5EF4-FFF2-40B4-BE49-F238E27FC236}">
                <a16:creationId xmlns:a16="http://schemas.microsoft.com/office/drawing/2014/main" id="{F6588F0A-102C-CA98-EF46-5B0CF3720685}"/>
              </a:ext>
            </a:extLst>
          </p:cNvPr>
          <p:cNvSpPr>
            <a:spLocks/>
          </p:cNvSpPr>
          <p:nvPr/>
        </p:nvSpPr>
        <p:spPr bwMode="auto">
          <a:xfrm>
            <a:off x="359999" y="973138"/>
            <a:ext cx="1980000" cy="1800000"/>
          </a:xfrm>
          <a:prstGeom prst="rect">
            <a:avLst/>
          </a:prstGeom>
          <a:solidFill>
            <a:schemeClr val="accent1"/>
          </a:solidFill>
          <a:ln w="9525" cap="flat"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r>
              <a:rPr lang="de-DE" sz="1200" b="1" noProof="0" dirty="0">
                <a:solidFill>
                  <a:schemeClr val="bg1"/>
                </a:solidFill>
                <a:ea typeface="Verdana" panose="020B0604030504040204" pitchFamily="34" charset="0"/>
              </a:rPr>
              <a:t>Der Klimaresilienz-Index</a:t>
            </a:r>
          </a:p>
          <a:p>
            <a:endParaRPr lang="de-DE" sz="900" b="1" noProof="0" dirty="0">
              <a:solidFill>
                <a:schemeClr val="bg1"/>
              </a:solidFill>
              <a:ea typeface="Verdana" panose="020B0604030504040204" pitchFamily="34" charset="0"/>
            </a:endParaRPr>
          </a:p>
          <a:p>
            <a:r>
              <a:rPr lang="de-DE" sz="900" noProof="0" dirty="0">
                <a:solidFill>
                  <a:schemeClr val="bg1"/>
                </a:solidFill>
              </a:rPr>
              <a:t>erreicht mit 48 von 100 möglichen Punkten erneut eine mittlere Bewertung der Resilienz. Im Vergleich zum Vorjahr hat sich der Wert um einen Indexpunkt verschlechtert. Aus Sicht der WVU ist die Resilienz gegenüber Folgen des Klimawandels folglich weiterhin nicht kritisch, aber durchaus verbesserungswürdig.</a:t>
            </a:r>
          </a:p>
        </p:txBody>
      </p:sp>
      <p:sp>
        <p:nvSpPr>
          <p:cNvPr id="7" name="Rechteck 6">
            <a:extLst>
              <a:ext uri="{FF2B5EF4-FFF2-40B4-BE49-F238E27FC236}">
                <a16:creationId xmlns:a16="http://schemas.microsoft.com/office/drawing/2014/main" id="{2684CF68-5662-CBA0-3E10-3F79F03D1FC8}"/>
              </a:ext>
            </a:extLst>
          </p:cNvPr>
          <p:cNvSpPr>
            <a:spLocks/>
          </p:cNvSpPr>
          <p:nvPr/>
        </p:nvSpPr>
        <p:spPr bwMode="auto">
          <a:xfrm>
            <a:off x="2496003" y="973138"/>
            <a:ext cx="1980000" cy="1800000"/>
          </a:xfrm>
          <a:prstGeom prst="rect">
            <a:avLst/>
          </a:prstGeom>
          <a:solidFill>
            <a:srgbClr val="73BE73"/>
          </a:solidFill>
          <a:ln w="9525" cap="flat"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r>
              <a:rPr lang="de-DE" sz="1200" b="1" dirty="0">
                <a:solidFill>
                  <a:schemeClr val="bg1"/>
                </a:solidFill>
              </a:rPr>
              <a:t>Die Themenfelder</a:t>
            </a:r>
            <a:endParaRPr lang="de-DE" sz="900" b="1" spc="-110" noProof="0" dirty="0">
              <a:solidFill>
                <a:schemeClr val="bg1"/>
              </a:solidFill>
              <a:ea typeface="Verdana" panose="020B0604030504040204" pitchFamily="34" charset="0"/>
            </a:endParaRPr>
          </a:p>
          <a:p>
            <a:endParaRPr lang="de-DE" sz="900" noProof="0" dirty="0">
              <a:solidFill>
                <a:schemeClr val="bg1"/>
              </a:solidFill>
            </a:endParaRPr>
          </a:p>
          <a:p>
            <a:r>
              <a:rPr lang="de-DE" sz="900" noProof="0" dirty="0">
                <a:solidFill>
                  <a:schemeClr val="bg1"/>
                </a:solidFill>
              </a:rPr>
              <a:t>Robustheit (</a:t>
            </a:r>
            <a:r>
              <a:rPr lang="de-DE" sz="900" i="1" noProof="0" dirty="0">
                <a:solidFill>
                  <a:schemeClr val="bg1"/>
                </a:solidFill>
              </a:rPr>
              <a:t>59 Indexpunkte</a:t>
            </a:r>
            <a:r>
              <a:rPr lang="de-DE" sz="900" noProof="0" dirty="0">
                <a:solidFill>
                  <a:schemeClr val="bg1"/>
                </a:solidFill>
              </a:rPr>
              <a:t>) und Anpassungsgrad (</a:t>
            </a:r>
            <a:r>
              <a:rPr lang="de-DE" sz="900" i="1" noProof="0" dirty="0">
                <a:solidFill>
                  <a:schemeClr val="bg1"/>
                </a:solidFill>
              </a:rPr>
              <a:t>53</a:t>
            </a:r>
            <a:r>
              <a:rPr lang="de-DE" sz="900" noProof="0" dirty="0">
                <a:solidFill>
                  <a:schemeClr val="bg1"/>
                </a:solidFill>
              </a:rPr>
              <a:t>) liegen erneut etwas über dem Skalenmittelpunkt von 50 Indexpunkten. Die Themenfelder Handlungsfähigkeit (</a:t>
            </a:r>
            <a:r>
              <a:rPr lang="de-DE" sz="900" i="1" noProof="0" dirty="0">
                <a:solidFill>
                  <a:schemeClr val="bg1"/>
                </a:solidFill>
              </a:rPr>
              <a:t>43</a:t>
            </a:r>
            <a:r>
              <a:rPr lang="de-DE" sz="900" noProof="0" dirty="0">
                <a:solidFill>
                  <a:schemeClr val="bg1"/>
                </a:solidFill>
              </a:rPr>
              <a:t>), Rechtlicher Rahmen (</a:t>
            </a:r>
            <a:r>
              <a:rPr lang="de-DE" sz="900" i="1" noProof="0" dirty="0">
                <a:solidFill>
                  <a:schemeClr val="bg1"/>
                </a:solidFill>
              </a:rPr>
              <a:t>40</a:t>
            </a:r>
            <a:r>
              <a:rPr lang="de-DE" sz="900" noProof="0" dirty="0">
                <a:solidFill>
                  <a:schemeClr val="bg1"/>
                </a:solidFill>
              </a:rPr>
              <a:t>) und Zukunftsperspektive (</a:t>
            </a:r>
            <a:r>
              <a:rPr lang="de-DE" sz="900" i="1" noProof="0" dirty="0">
                <a:solidFill>
                  <a:schemeClr val="bg1"/>
                </a:solidFill>
              </a:rPr>
              <a:t>46</a:t>
            </a:r>
            <a:r>
              <a:rPr lang="de-DE" sz="900" noProof="0" dirty="0">
                <a:solidFill>
                  <a:schemeClr val="bg1"/>
                </a:solidFill>
              </a:rPr>
              <a:t>) werden hingegen wie im Vorjahr unterhalb des Skalenmittelpunkts bewertet.</a:t>
            </a:r>
            <a:endParaRPr lang="de-DE" sz="1200" b="1" noProof="0" dirty="0">
              <a:solidFill>
                <a:schemeClr val="bg1"/>
              </a:solidFill>
              <a:ea typeface="Verdana" panose="020B0604030504040204" pitchFamily="34" charset="0"/>
            </a:endParaRPr>
          </a:p>
        </p:txBody>
      </p:sp>
      <p:sp>
        <p:nvSpPr>
          <p:cNvPr id="8" name="Rechteck 7">
            <a:extLst>
              <a:ext uri="{FF2B5EF4-FFF2-40B4-BE49-F238E27FC236}">
                <a16:creationId xmlns:a16="http://schemas.microsoft.com/office/drawing/2014/main" id="{02D8303A-6B57-6121-8992-17A6AF3E0B56}"/>
              </a:ext>
            </a:extLst>
          </p:cNvPr>
          <p:cNvSpPr>
            <a:spLocks/>
          </p:cNvSpPr>
          <p:nvPr/>
        </p:nvSpPr>
        <p:spPr bwMode="auto">
          <a:xfrm>
            <a:off x="6768010" y="973138"/>
            <a:ext cx="1980000" cy="1800000"/>
          </a:xfrm>
          <a:prstGeom prst="rect">
            <a:avLst/>
          </a:prstGeom>
          <a:solidFill>
            <a:schemeClr val="accent2"/>
          </a:solidFill>
          <a:ln w="9525" cap="flat"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r>
              <a:rPr lang="de-DE" sz="1200" b="1" dirty="0">
                <a:solidFill>
                  <a:schemeClr val="bg1"/>
                </a:solidFill>
              </a:rPr>
              <a:t>Positivere Bewertungen</a:t>
            </a:r>
          </a:p>
          <a:p>
            <a:endParaRPr lang="de-DE" sz="1200" b="1" dirty="0">
              <a:solidFill>
                <a:schemeClr val="bg1"/>
              </a:solidFill>
            </a:endParaRPr>
          </a:p>
          <a:p>
            <a:r>
              <a:rPr lang="de-DE" sz="900" dirty="0">
                <a:solidFill>
                  <a:schemeClr val="bg1"/>
                </a:solidFill>
              </a:rPr>
              <a:t>erhält das Themenfeld Rechtlicher Rahmen (+2 Indexpunkte) im Vergleich zum Vorjahr. Die Bewertung des Themenfelds hat sich in bayerischen WVU statistisch signifikant verbessert (+14 Indexpunkte).</a:t>
            </a:r>
          </a:p>
        </p:txBody>
      </p:sp>
      <p:sp>
        <p:nvSpPr>
          <p:cNvPr id="9" name="Rechteck 8">
            <a:extLst>
              <a:ext uri="{FF2B5EF4-FFF2-40B4-BE49-F238E27FC236}">
                <a16:creationId xmlns:a16="http://schemas.microsoft.com/office/drawing/2014/main" id="{B20BDEC6-4A50-C74B-3505-2A55F5074A46}"/>
              </a:ext>
            </a:extLst>
          </p:cNvPr>
          <p:cNvSpPr>
            <a:spLocks/>
          </p:cNvSpPr>
          <p:nvPr/>
        </p:nvSpPr>
        <p:spPr bwMode="auto">
          <a:xfrm>
            <a:off x="4632007" y="973138"/>
            <a:ext cx="1980000" cy="1800000"/>
          </a:xfrm>
          <a:prstGeom prst="rect">
            <a:avLst/>
          </a:prstGeom>
          <a:solidFill>
            <a:schemeClr val="accent4"/>
          </a:solidFill>
          <a:ln w="9525" cap="flat"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r>
              <a:rPr lang="de-DE" sz="1200" b="1" dirty="0">
                <a:solidFill>
                  <a:schemeClr val="bg1"/>
                </a:solidFill>
              </a:rPr>
              <a:t>Negativere Bewertungen</a:t>
            </a:r>
            <a:endParaRPr lang="de-DE" sz="1200" b="1" spc="-110" dirty="0">
              <a:solidFill>
                <a:schemeClr val="bg1"/>
              </a:solidFill>
              <a:ea typeface="Verdana" panose="020B0604030504040204" pitchFamily="34" charset="0"/>
            </a:endParaRPr>
          </a:p>
          <a:p>
            <a:endParaRPr lang="de-DE" sz="1000" dirty="0">
              <a:solidFill>
                <a:schemeClr val="bg1"/>
              </a:solidFill>
            </a:endParaRPr>
          </a:p>
          <a:p>
            <a:r>
              <a:rPr lang="de-DE" sz="900" dirty="0">
                <a:solidFill>
                  <a:schemeClr val="bg1"/>
                </a:solidFill>
              </a:rPr>
              <a:t>erhalten die Themenfelder Robustheit (-2 Indexpunkte) und Anpassungsgrad (-1 Indexpunkt) im Vergleich zum Vorjahr. </a:t>
            </a:r>
          </a:p>
          <a:p>
            <a:r>
              <a:rPr lang="de-DE" sz="900" dirty="0">
                <a:solidFill>
                  <a:schemeClr val="bg1"/>
                </a:solidFill>
              </a:rPr>
              <a:t>Die Bewertung der Robustheit hat sich in bayerischen WVU statistisch signifikant verschlechtert (-8 Indexpunkte), die des Anpassungsgrads hingegen bei großen WVU (-9 Indexpunkte).</a:t>
            </a:r>
            <a:endParaRPr lang="de-DE" sz="900" b="1" dirty="0">
              <a:solidFill>
                <a:schemeClr val="bg1"/>
              </a:solidFill>
              <a:ea typeface="Verdana" panose="020B0604030504040204" pitchFamily="34" charset="0"/>
            </a:endParaRPr>
          </a:p>
        </p:txBody>
      </p:sp>
      <p:sp>
        <p:nvSpPr>
          <p:cNvPr id="11" name="Rechteck 10">
            <a:extLst>
              <a:ext uri="{FF2B5EF4-FFF2-40B4-BE49-F238E27FC236}">
                <a16:creationId xmlns:a16="http://schemas.microsoft.com/office/drawing/2014/main" id="{01DD0E31-0589-4FD4-E393-B48DCFF1A712}"/>
              </a:ext>
            </a:extLst>
          </p:cNvPr>
          <p:cNvSpPr>
            <a:spLocks/>
          </p:cNvSpPr>
          <p:nvPr/>
        </p:nvSpPr>
        <p:spPr bwMode="auto">
          <a:xfrm>
            <a:off x="2495187" y="2967263"/>
            <a:ext cx="1980000" cy="1800000"/>
          </a:xfrm>
          <a:prstGeom prst="rect">
            <a:avLst/>
          </a:prstGeom>
          <a:solidFill>
            <a:srgbClr val="73BE73"/>
          </a:solidFill>
          <a:ln w="9525" cap="flat"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r>
              <a:rPr lang="de-DE" sz="1200" b="1" dirty="0">
                <a:solidFill>
                  <a:schemeClr val="bg1"/>
                </a:solidFill>
              </a:rPr>
              <a:t>In größeren WVU</a:t>
            </a:r>
            <a:endParaRPr lang="de-DE" sz="900" b="1" spc="-110" noProof="0" dirty="0">
              <a:solidFill>
                <a:schemeClr val="bg1"/>
              </a:solidFill>
              <a:ea typeface="Verdana" panose="020B0604030504040204" pitchFamily="34" charset="0"/>
            </a:endParaRPr>
          </a:p>
          <a:p>
            <a:endParaRPr lang="de-DE" sz="900" noProof="0" dirty="0">
              <a:solidFill>
                <a:schemeClr val="bg1"/>
              </a:solidFill>
            </a:endParaRPr>
          </a:p>
          <a:p>
            <a:r>
              <a:rPr lang="de-DE" sz="900" noProof="0" dirty="0">
                <a:solidFill>
                  <a:schemeClr val="bg1"/>
                </a:solidFill>
              </a:rPr>
              <a:t>erreichen der Klimaresilienz-Index und alle Themenfelder außer der Handlungsfähigkeit, die in größeren Unternehmen besser bewertet wird, niedrigere Index-werte als in kleineren WVU. Diese Tendenzen haben sich gegenüber 2025 verstärkt. </a:t>
            </a:r>
            <a:r>
              <a:rPr lang="de-DE" sz="900" dirty="0">
                <a:solidFill>
                  <a:schemeClr val="bg1"/>
                </a:solidFill>
              </a:rPr>
              <a:t>In den größten WVU sinkt der Anpassungsgrad besonders deutlich auf 46 Punkte. </a:t>
            </a:r>
          </a:p>
        </p:txBody>
      </p:sp>
      <p:sp>
        <p:nvSpPr>
          <p:cNvPr id="12" name="Rechteck 11">
            <a:extLst>
              <a:ext uri="{FF2B5EF4-FFF2-40B4-BE49-F238E27FC236}">
                <a16:creationId xmlns:a16="http://schemas.microsoft.com/office/drawing/2014/main" id="{3663D0D2-7295-1D1D-5DEB-7860105CA9B4}"/>
              </a:ext>
            </a:extLst>
          </p:cNvPr>
          <p:cNvSpPr>
            <a:spLocks/>
          </p:cNvSpPr>
          <p:nvPr/>
        </p:nvSpPr>
        <p:spPr bwMode="auto">
          <a:xfrm>
            <a:off x="358775" y="2967263"/>
            <a:ext cx="1980000" cy="1800000"/>
          </a:xfrm>
          <a:prstGeom prst="rect">
            <a:avLst/>
          </a:prstGeom>
          <a:solidFill>
            <a:schemeClr val="accent1"/>
          </a:solidFill>
          <a:ln w="9525" cap="flat"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r>
              <a:rPr lang="de-DE" sz="1200" b="1" dirty="0">
                <a:solidFill>
                  <a:schemeClr val="bg1"/>
                </a:solidFill>
              </a:rPr>
              <a:t>Unverändert</a:t>
            </a:r>
            <a:endParaRPr lang="de-DE" sz="900" b="1" dirty="0">
              <a:solidFill>
                <a:schemeClr val="bg1"/>
              </a:solidFill>
              <a:ea typeface="Verdana" panose="020B0604030504040204" pitchFamily="34" charset="0"/>
            </a:endParaRPr>
          </a:p>
          <a:p>
            <a:endParaRPr lang="de-DE" sz="900" dirty="0">
              <a:solidFill>
                <a:schemeClr val="bg1"/>
              </a:solidFill>
            </a:endParaRPr>
          </a:p>
          <a:p>
            <a:r>
              <a:rPr lang="de-DE" sz="900" dirty="0">
                <a:solidFill>
                  <a:schemeClr val="bg1"/>
                </a:solidFill>
              </a:rPr>
              <a:t>sind die Bewertungen der Themenfelder Handlungsfähigkeit (</a:t>
            </a:r>
            <a:r>
              <a:rPr lang="de-DE" sz="900" i="1" dirty="0">
                <a:solidFill>
                  <a:schemeClr val="bg1"/>
                </a:solidFill>
              </a:rPr>
              <a:t>43 Indexpunkte</a:t>
            </a:r>
            <a:r>
              <a:rPr lang="de-DE" sz="900" dirty="0">
                <a:solidFill>
                  <a:schemeClr val="bg1"/>
                </a:solidFill>
              </a:rPr>
              <a:t>) und Zukunftsperspektive (</a:t>
            </a:r>
            <a:r>
              <a:rPr lang="de-DE" sz="900" i="1" dirty="0">
                <a:solidFill>
                  <a:schemeClr val="bg1"/>
                </a:solidFill>
              </a:rPr>
              <a:t>46</a:t>
            </a:r>
            <a:r>
              <a:rPr lang="de-DE" sz="900" dirty="0">
                <a:solidFill>
                  <a:schemeClr val="bg1"/>
                </a:solidFill>
              </a:rPr>
              <a:t>). </a:t>
            </a:r>
            <a:endParaRPr lang="de-DE" sz="1200" b="1" dirty="0">
              <a:solidFill>
                <a:schemeClr val="bg1"/>
              </a:solidFill>
              <a:ea typeface="Verdana" panose="020B0604030504040204" pitchFamily="34" charset="0"/>
            </a:endParaRPr>
          </a:p>
        </p:txBody>
      </p:sp>
      <p:sp>
        <p:nvSpPr>
          <p:cNvPr id="15" name="Rechteck 14">
            <a:extLst>
              <a:ext uri="{FF2B5EF4-FFF2-40B4-BE49-F238E27FC236}">
                <a16:creationId xmlns:a16="http://schemas.microsoft.com/office/drawing/2014/main" id="{4D96199D-043F-BE9B-2C90-2D8FEFA5CC9D}"/>
              </a:ext>
            </a:extLst>
          </p:cNvPr>
          <p:cNvSpPr>
            <a:spLocks/>
          </p:cNvSpPr>
          <p:nvPr/>
        </p:nvSpPr>
        <p:spPr bwMode="auto">
          <a:xfrm>
            <a:off x="4631599" y="2967263"/>
            <a:ext cx="1980000" cy="1800000"/>
          </a:xfrm>
          <a:prstGeom prst="rect">
            <a:avLst/>
          </a:prstGeom>
          <a:solidFill>
            <a:schemeClr val="accent4"/>
          </a:solidFill>
          <a:ln w="9525" cap="flat"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r>
              <a:rPr lang="de-DE" sz="1200" b="1" dirty="0">
                <a:solidFill>
                  <a:schemeClr val="bg1"/>
                </a:solidFill>
              </a:rPr>
              <a:t>Die Selbsteinschätzung</a:t>
            </a:r>
            <a:endParaRPr lang="de-DE" sz="900" b="1" spc="-110" noProof="0" dirty="0">
              <a:solidFill>
                <a:schemeClr val="bg1"/>
              </a:solidFill>
              <a:ea typeface="Verdana" panose="020B0604030504040204" pitchFamily="34" charset="0"/>
            </a:endParaRPr>
          </a:p>
          <a:p>
            <a:endParaRPr lang="de-DE" sz="900" noProof="0" dirty="0">
              <a:solidFill>
                <a:schemeClr val="bg1"/>
              </a:solidFill>
            </a:endParaRPr>
          </a:p>
          <a:p>
            <a:r>
              <a:rPr lang="de-DE" sz="900" noProof="0" dirty="0">
                <a:solidFill>
                  <a:schemeClr val="bg1"/>
                </a:solidFill>
              </a:rPr>
              <a:t>der eigenen Klimaresilienz </a:t>
            </a:r>
            <a:r>
              <a:rPr lang="de-DE" sz="900" dirty="0">
                <a:solidFill>
                  <a:schemeClr val="bg1"/>
                </a:solidFill>
              </a:rPr>
              <a:t>hängt von der aktuellen Wahrnehmung der Betroffenheit (speziell Spitzen-last und Investitionsbedarf) und noch stärker als 2025 von der Einschätzung der künftigen Entwicklung (Zunahme </a:t>
            </a:r>
            <a:r>
              <a:rPr lang="de-DE" sz="900" dirty="0" err="1">
                <a:solidFill>
                  <a:schemeClr val="bg1"/>
                </a:solidFill>
              </a:rPr>
              <a:t>regulato-rischer</a:t>
            </a:r>
            <a:r>
              <a:rPr lang="de-DE" sz="900" dirty="0">
                <a:solidFill>
                  <a:schemeClr val="bg1"/>
                </a:solidFill>
              </a:rPr>
              <a:t> Anforderungen, des individuellen Handlungsbedarfs, von Klimawandeleinflüssen) ab.</a:t>
            </a:r>
            <a:endParaRPr lang="de-DE" sz="1200" b="1" noProof="0" dirty="0">
              <a:solidFill>
                <a:schemeClr val="bg1"/>
              </a:solidFill>
              <a:ea typeface="Verdana" panose="020B0604030504040204" pitchFamily="34" charset="0"/>
            </a:endParaRPr>
          </a:p>
        </p:txBody>
      </p:sp>
      <p:sp>
        <p:nvSpPr>
          <p:cNvPr id="16" name="Rechteck 15">
            <a:extLst>
              <a:ext uri="{FF2B5EF4-FFF2-40B4-BE49-F238E27FC236}">
                <a16:creationId xmlns:a16="http://schemas.microsoft.com/office/drawing/2014/main" id="{791517A7-1D46-BBA6-4FA8-82A827E51E60}"/>
              </a:ext>
            </a:extLst>
          </p:cNvPr>
          <p:cNvSpPr>
            <a:spLocks/>
          </p:cNvSpPr>
          <p:nvPr/>
        </p:nvSpPr>
        <p:spPr bwMode="auto">
          <a:xfrm>
            <a:off x="6768011" y="2967263"/>
            <a:ext cx="1980000" cy="1800000"/>
          </a:xfrm>
          <a:prstGeom prst="rect">
            <a:avLst/>
          </a:prstGeom>
          <a:solidFill>
            <a:schemeClr val="accent2"/>
          </a:solidFill>
          <a:ln w="9525" cap="flat"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r>
              <a:rPr lang="de-DE" sz="1200" b="1" dirty="0">
                <a:solidFill>
                  <a:schemeClr val="bg1"/>
                </a:solidFill>
              </a:rPr>
              <a:t>Als Stellschrauben,</a:t>
            </a:r>
            <a:endParaRPr lang="de-DE" sz="900" b="1" spc="-110" noProof="0" dirty="0">
              <a:solidFill>
                <a:schemeClr val="bg1"/>
              </a:solidFill>
              <a:ea typeface="Verdana" panose="020B0604030504040204" pitchFamily="34" charset="0"/>
            </a:endParaRPr>
          </a:p>
          <a:p>
            <a:endParaRPr lang="de-DE" sz="900" noProof="0" dirty="0">
              <a:solidFill>
                <a:schemeClr val="bg1"/>
              </a:solidFill>
            </a:endParaRPr>
          </a:p>
          <a:p>
            <a:r>
              <a:rPr lang="de-DE" sz="900" noProof="0" dirty="0">
                <a:solidFill>
                  <a:schemeClr val="bg1"/>
                </a:solidFill>
              </a:rPr>
              <a:t>um eine Anpassung der WVU an den Klimawandel zu gewähren, werden am häufigsten Infrastrukturinvestitionen bzw. allgemeine finanzielle Förderung, Bürokratieabbau und der Schutz von Wasserressourcen benannt.</a:t>
            </a:r>
            <a:endParaRPr lang="de-DE" sz="1200" b="1" noProof="0" dirty="0">
              <a:solidFill>
                <a:schemeClr val="bg1"/>
              </a:solidFill>
              <a:ea typeface="Verdana" panose="020B0604030504040204" pitchFamily="34" charset="0"/>
            </a:endParaRPr>
          </a:p>
        </p:txBody>
      </p:sp>
    </p:spTree>
    <p:extLst>
      <p:ext uri="{BB962C8B-B14F-4D97-AF65-F5344CB8AC3E}">
        <p14:creationId xmlns:p14="http://schemas.microsoft.com/office/powerpoint/2010/main" val="405653637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A03C83-41BA-0EE5-8D52-74119E7F9406}"/>
            </a:ext>
          </a:extLst>
        </p:cNvPr>
        <p:cNvGrpSpPr/>
        <p:nvPr/>
      </p:nvGrpSpPr>
      <p:grpSpPr>
        <a:xfrm>
          <a:off x="0" y="0"/>
          <a:ext cx="0" cy="0"/>
          <a:chOff x="0" y="0"/>
          <a:chExt cx="0" cy="0"/>
        </a:xfrm>
      </p:grpSpPr>
      <p:graphicFrame>
        <p:nvGraphicFramePr>
          <p:cNvPr id="6" name="think-cell data - do not delete" hidden="1">
            <a:extLst>
              <a:ext uri="{FF2B5EF4-FFF2-40B4-BE49-F238E27FC236}">
                <a16:creationId xmlns:a16="http://schemas.microsoft.com/office/drawing/2014/main" id="{59C8055D-9382-4BF0-49E5-9222E0F68D84}"/>
              </a:ext>
            </a:extLst>
          </p:cNvPr>
          <p:cNvGraphicFramePr>
            <a:graphicFrameLocks/>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404" imgH="405" progId="TCLayout.ActiveDocument.1">
                  <p:embed/>
                </p:oleObj>
              </mc:Choice>
              <mc:Fallback>
                <p:oleObj name="think-cell Folie" r:id="rId3" imgW="404" imgH="405" progId="TCLayout.ActiveDocument.1">
                  <p:embed/>
                  <p:pic>
                    <p:nvPicPr>
                      <p:cNvPr id="6" name="think-cell data - do not delete" hidden="1">
                        <a:extLst>
                          <a:ext uri="{FF2B5EF4-FFF2-40B4-BE49-F238E27FC236}">
                            <a16:creationId xmlns:a16="http://schemas.microsoft.com/office/drawing/2014/main" id="{59C8055D-9382-4BF0-49E5-9222E0F68D84}"/>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Fußzeilenplatzhalter 1">
            <a:extLst>
              <a:ext uri="{FF2B5EF4-FFF2-40B4-BE49-F238E27FC236}">
                <a16:creationId xmlns:a16="http://schemas.microsoft.com/office/drawing/2014/main" id="{B95E3F4F-6B05-04F6-C9E3-7C2FE383D508}"/>
              </a:ext>
            </a:extLst>
          </p:cNvPr>
          <p:cNvSpPr>
            <a:spLocks noGrp="1"/>
          </p:cNvSpPr>
          <p:nvPr>
            <p:ph type="ftr" sz="quarter" idx="3"/>
          </p:nvPr>
        </p:nvSpPr>
        <p:spPr/>
        <p:txBody>
          <a:bodyPr/>
          <a:lstStyle/>
          <a:p>
            <a:r>
              <a:rPr lang="de-DE" dirty="0"/>
              <a:t>Juli 2026</a:t>
            </a:r>
          </a:p>
        </p:txBody>
      </p:sp>
      <p:sp>
        <p:nvSpPr>
          <p:cNvPr id="3" name="Foliennummernplatzhalter 2">
            <a:extLst>
              <a:ext uri="{FF2B5EF4-FFF2-40B4-BE49-F238E27FC236}">
                <a16:creationId xmlns:a16="http://schemas.microsoft.com/office/drawing/2014/main" id="{3741759B-FDD4-F276-CD77-51631C2BF868}"/>
              </a:ext>
            </a:extLst>
          </p:cNvPr>
          <p:cNvSpPr>
            <a:spLocks noGrp="1"/>
          </p:cNvSpPr>
          <p:nvPr>
            <p:ph type="sldNum" sz="quarter" idx="4"/>
          </p:nvPr>
        </p:nvSpPr>
        <p:spPr/>
        <p:txBody>
          <a:bodyPr/>
          <a:lstStyle/>
          <a:p>
            <a:fld id="{DB2B21CB-63E8-C249-B8AC-5FF3FD754265}" type="slidenum">
              <a:rPr lang="de-DE" smtClean="0"/>
              <a:pPr/>
              <a:t>5</a:t>
            </a:fld>
            <a:endParaRPr lang="de-DE" dirty="0"/>
          </a:p>
        </p:txBody>
      </p:sp>
      <p:sp>
        <p:nvSpPr>
          <p:cNvPr id="4" name="Titel 3">
            <a:extLst>
              <a:ext uri="{FF2B5EF4-FFF2-40B4-BE49-F238E27FC236}">
                <a16:creationId xmlns:a16="http://schemas.microsoft.com/office/drawing/2014/main" id="{C268E40F-D0A8-01A3-5FE8-71BDC7C66B5A}"/>
              </a:ext>
            </a:extLst>
          </p:cNvPr>
          <p:cNvSpPr>
            <a:spLocks noGrp="1"/>
          </p:cNvSpPr>
          <p:nvPr>
            <p:ph type="title"/>
          </p:nvPr>
        </p:nvSpPr>
        <p:spPr/>
        <p:txBody>
          <a:bodyPr vert="horz" rIns="0"/>
          <a:lstStyle/>
          <a:p>
            <a:r>
              <a:rPr lang="de-DE" dirty="0"/>
              <a:t>Zentrale Botschaften für die WVU</a:t>
            </a:r>
          </a:p>
        </p:txBody>
      </p:sp>
      <p:sp>
        <p:nvSpPr>
          <p:cNvPr id="5" name="Textplatzhalter 4">
            <a:extLst>
              <a:ext uri="{FF2B5EF4-FFF2-40B4-BE49-F238E27FC236}">
                <a16:creationId xmlns:a16="http://schemas.microsoft.com/office/drawing/2014/main" id="{AF9AE81E-9DD1-ABCF-6FF3-93868FEA95D0}"/>
              </a:ext>
            </a:extLst>
          </p:cNvPr>
          <p:cNvSpPr>
            <a:spLocks noGrp="1"/>
          </p:cNvSpPr>
          <p:nvPr>
            <p:ph type="body" sz="quarter" idx="13"/>
          </p:nvPr>
        </p:nvSpPr>
        <p:spPr>
          <a:xfrm>
            <a:off x="360000" y="973137"/>
            <a:ext cx="8388000" cy="4168679"/>
          </a:xfrm>
          <a:solidFill>
            <a:schemeClr val="bg1"/>
          </a:solidFill>
        </p:spPr>
        <p:txBody>
          <a:bodyPr>
            <a:noAutofit/>
          </a:bodyPr>
          <a:lstStyle/>
          <a:p>
            <a:r>
              <a:rPr lang="de-DE" sz="1000" b="1" dirty="0"/>
              <a:t>Die WVU schätzen 2026 ihre Klimaresilienz geringfügig schlechter als 2025 ein.</a:t>
            </a:r>
          </a:p>
          <a:p>
            <a:pPr lvl="1"/>
            <a:r>
              <a:rPr lang="de-DE" sz="900" dirty="0"/>
              <a:t>Gründe für die Verschlechterung sind die etwas kritischere Bewertung der Robustheit und des Anpassungsgrades der WVU.</a:t>
            </a:r>
            <a:endParaRPr lang="de-DE" sz="1000" b="1" dirty="0"/>
          </a:p>
          <a:p>
            <a:r>
              <a:rPr lang="de-DE" sz="1000" b="1" dirty="0"/>
              <a:t>Konkret heißt dies: Die Beanspruchung zentraler Systemreserven nimmt zu. </a:t>
            </a:r>
          </a:p>
          <a:p>
            <a:pPr lvl="1"/>
            <a:r>
              <a:rPr lang="de-DE" sz="900" dirty="0"/>
              <a:t>Spitzenlasten, Investitionsbedarf, Ressourcenauslastung, infrastrukturelle Anpassung prägen die Wahrnehmung der Unternehmen und sind gepaart mit nach wie vor wahrgenommenen regulatorischen Hemmnissen. </a:t>
            </a:r>
          </a:p>
          <a:p>
            <a:r>
              <a:rPr lang="de-DE" sz="1000" b="1" dirty="0"/>
              <a:t>Trotz zunehmender Beanspruchung der zentralen Systemreserven bleiben die WVU weiterhin handlungsfähig, aber ihr Blick in die Zukunft wird kritischer.</a:t>
            </a:r>
            <a:endParaRPr lang="de-DE" sz="1000" dirty="0"/>
          </a:p>
          <a:p>
            <a:pPr lvl="1"/>
            <a:r>
              <a:rPr lang="de-DE" sz="900" dirty="0"/>
              <a:t>Die wesentliche Veränderung gegenüber 2025 liegt weniger in einer faktischen Verschlechterung der aktuellen Situation als in einer steigenden Erwartung zunehmender zukünftiger Belastungen, zusätzlicher Investitionsbedarfe.</a:t>
            </a:r>
          </a:p>
          <a:p>
            <a:pPr lvl="1"/>
            <a:r>
              <a:rPr lang="de-DE" sz="900" dirty="0"/>
              <a:t>Wassermengen- und Engpassmanagement wird zum Kernproblem: Spitzenlasten, Ressourcenverfügbarkeit und Investitionsbedarf sind weiterhin starke negative Treiber für die gegenwärtige Robustheit der WVU. </a:t>
            </a:r>
          </a:p>
          <a:p>
            <a:pPr lvl="1"/>
            <a:r>
              <a:rPr lang="de-DE" sz="900" dirty="0"/>
              <a:t>Die stärksten Vulnerabilitätstreiber stammen zunehmend aus dem Themenfeld Zukunftsperspektive. Die Unternehmen erwarten zwar steigenden Anpassungsdruck, gehen aber davon aus, grundsätzlich handlungsfähig zu bleiben, wie der unveränderte Indexwert in diesem Themenfeld zeigt.</a:t>
            </a:r>
          </a:p>
          <a:p>
            <a:pPr lvl="1"/>
            <a:r>
              <a:rPr lang="de-DE" sz="900" dirty="0"/>
              <a:t>Operative Fähigkeiten bleiben grundsätzlich intakt: Infrastruktur, Monitoring und finanzielle Handlungsmöglichkeiten werden überwiegend positiv bewertet. Lokale, zeitlich befristete Wasserknappheiten bleiben jedoch präsent und prägen die Betroffenheitseinschätzung mit.</a:t>
            </a:r>
          </a:p>
          <a:p>
            <a:pPr lvl="1"/>
            <a:r>
              <a:rPr lang="de-DE" sz="900" dirty="0"/>
              <a:t>Der Engpass zeigt sich aber auch bei den internen Ressourcen wie Personal und Finanzmittel für die Umsetzung: Die Verfügbarkeit qualifizierter Fachkräfte entwickelt sich offenbar zum zentralen strukturellen Risikofaktor. </a:t>
            </a:r>
          </a:p>
          <a:p>
            <a:pPr lvl="1"/>
            <a:r>
              <a:rPr lang="de-DE" sz="900" dirty="0"/>
              <a:t>Regulatorik bleibt ein Dilemma zwischen Handlungsbedarf und Umsetzungsgeschwindigkeit: Während Genehmigungsprozesse weiterhin als größtes Hemmnis gelten, werden Kooperationen, Koordination und Versorgungskonzepte positiver beurteilt als noch 2025. </a:t>
            </a:r>
          </a:p>
        </p:txBody>
      </p:sp>
    </p:spTree>
    <p:extLst>
      <p:ext uri="{BB962C8B-B14F-4D97-AF65-F5344CB8AC3E}">
        <p14:creationId xmlns:p14="http://schemas.microsoft.com/office/powerpoint/2010/main" val="92632669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9527B5-69EB-7C42-4FC9-99DF95A35E99}"/>
            </a:ext>
          </a:extLst>
        </p:cNvPr>
        <p:cNvGrpSpPr/>
        <p:nvPr/>
      </p:nvGrpSpPr>
      <p:grpSpPr>
        <a:xfrm>
          <a:off x="0" y="0"/>
          <a:ext cx="0" cy="0"/>
          <a:chOff x="0" y="0"/>
          <a:chExt cx="0" cy="0"/>
        </a:xfrm>
      </p:grpSpPr>
      <p:graphicFrame>
        <p:nvGraphicFramePr>
          <p:cNvPr id="6" name="think-cell data - do not delete" hidden="1">
            <a:extLst>
              <a:ext uri="{FF2B5EF4-FFF2-40B4-BE49-F238E27FC236}">
                <a16:creationId xmlns:a16="http://schemas.microsoft.com/office/drawing/2014/main" id="{8F00CFB3-58B5-B338-1B92-84307C23D1E6}"/>
              </a:ext>
            </a:extLst>
          </p:cNvPr>
          <p:cNvGraphicFramePr>
            <a:graphicFrameLocks/>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404" imgH="405" progId="TCLayout.ActiveDocument.1">
                  <p:embed/>
                </p:oleObj>
              </mc:Choice>
              <mc:Fallback>
                <p:oleObj name="think-cell Folie" r:id="rId3" imgW="404" imgH="405" progId="TCLayout.ActiveDocument.1">
                  <p:embed/>
                  <p:pic>
                    <p:nvPicPr>
                      <p:cNvPr id="6" name="think-cell data - do not delete" hidden="1">
                        <a:extLst>
                          <a:ext uri="{FF2B5EF4-FFF2-40B4-BE49-F238E27FC236}">
                            <a16:creationId xmlns:a16="http://schemas.microsoft.com/office/drawing/2014/main" id="{8F00CFB3-58B5-B338-1B92-84307C23D1E6}"/>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Fußzeilenplatzhalter 1">
            <a:extLst>
              <a:ext uri="{FF2B5EF4-FFF2-40B4-BE49-F238E27FC236}">
                <a16:creationId xmlns:a16="http://schemas.microsoft.com/office/drawing/2014/main" id="{DCBD5C91-37CD-89FE-E700-52917F6DF3BF}"/>
              </a:ext>
            </a:extLst>
          </p:cNvPr>
          <p:cNvSpPr>
            <a:spLocks noGrp="1"/>
          </p:cNvSpPr>
          <p:nvPr>
            <p:ph type="ftr" sz="quarter" idx="3"/>
          </p:nvPr>
        </p:nvSpPr>
        <p:spPr/>
        <p:txBody>
          <a:bodyPr/>
          <a:lstStyle/>
          <a:p>
            <a:r>
              <a:rPr lang="de-DE" dirty="0"/>
              <a:t>Juli 2026</a:t>
            </a:r>
          </a:p>
        </p:txBody>
      </p:sp>
      <p:sp>
        <p:nvSpPr>
          <p:cNvPr id="3" name="Foliennummernplatzhalter 2">
            <a:extLst>
              <a:ext uri="{FF2B5EF4-FFF2-40B4-BE49-F238E27FC236}">
                <a16:creationId xmlns:a16="http://schemas.microsoft.com/office/drawing/2014/main" id="{E76832D1-1961-7506-289F-F9250AF0EDAD}"/>
              </a:ext>
            </a:extLst>
          </p:cNvPr>
          <p:cNvSpPr>
            <a:spLocks noGrp="1"/>
          </p:cNvSpPr>
          <p:nvPr>
            <p:ph type="sldNum" sz="quarter" idx="4"/>
          </p:nvPr>
        </p:nvSpPr>
        <p:spPr/>
        <p:txBody>
          <a:bodyPr/>
          <a:lstStyle/>
          <a:p>
            <a:fld id="{DB2B21CB-63E8-C249-B8AC-5FF3FD754265}" type="slidenum">
              <a:rPr lang="de-DE" smtClean="0"/>
              <a:pPr/>
              <a:t>6</a:t>
            </a:fld>
            <a:endParaRPr lang="de-DE" dirty="0"/>
          </a:p>
        </p:txBody>
      </p:sp>
      <p:sp>
        <p:nvSpPr>
          <p:cNvPr id="4" name="Titel 3">
            <a:extLst>
              <a:ext uri="{FF2B5EF4-FFF2-40B4-BE49-F238E27FC236}">
                <a16:creationId xmlns:a16="http://schemas.microsoft.com/office/drawing/2014/main" id="{5049EE7C-7DA6-17DA-D1B6-B396C6E94312}"/>
              </a:ext>
            </a:extLst>
          </p:cNvPr>
          <p:cNvSpPr>
            <a:spLocks noGrp="1"/>
          </p:cNvSpPr>
          <p:nvPr>
            <p:ph type="title"/>
          </p:nvPr>
        </p:nvSpPr>
        <p:spPr/>
        <p:txBody>
          <a:bodyPr vert="horz" rIns="0"/>
          <a:lstStyle/>
          <a:p>
            <a:r>
              <a:rPr lang="de-DE" dirty="0"/>
              <a:t>Zentrale Botschaften für die WVU</a:t>
            </a:r>
          </a:p>
        </p:txBody>
      </p:sp>
      <p:sp>
        <p:nvSpPr>
          <p:cNvPr id="5" name="Textplatzhalter 4">
            <a:extLst>
              <a:ext uri="{FF2B5EF4-FFF2-40B4-BE49-F238E27FC236}">
                <a16:creationId xmlns:a16="http://schemas.microsoft.com/office/drawing/2014/main" id="{B03DF96B-9410-6E0B-8975-0FAFD4442C68}"/>
              </a:ext>
            </a:extLst>
          </p:cNvPr>
          <p:cNvSpPr>
            <a:spLocks noGrp="1"/>
          </p:cNvSpPr>
          <p:nvPr>
            <p:ph type="body" sz="quarter" idx="13"/>
          </p:nvPr>
        </p:nvSpPr>
        <p:spPr>
          <a:xfrm>
            <a:off x="360000" y="973137"/>
            <a:ext cx="8388000" cy="4168679"/>
          </a:xfrm>
          <a:solidFill>
            <a:schemeClr val="bg1"/>
          </a:solidFill>
        </p:spPr>
        <p:txBody>
          <a:bodyPr>
            <a:noAutofit/>
          </a:bodyPr>
          <a:lstStyle/>
          <a:p>
            <a:r>
              <a:rPr lang="de-DE" sz="1000" b="1" dirty="0"/>
              <a:t>Große WVU schätzen ihren Anpassungsgrad an die Folgen des Klimawandels deutlich kritischer ein als 2025.</a:t>
            </a:r>
          </a:p>
          <a:p>
            <a:pPr lvl="1"/>
            <a:r>
              <a:rPr lang="de-DE" sz="900" dirty="0"/>
              <a:t>Die großen WVU nehmen einen größeren Anpassungsdruck war als kleinere WVU, was auf umfangreichere Infrastrukturen, höhere Spitzenlastrelevanz, stärkere Ressourcenauslastung und komplexere Investitionsprogramme hinweist. Der zunehmende Handlungsbedarf liegt hier insbesondere bei der Modernisierung und Ertüchtigung bestehender Wasserwerke und bei der bedarfsgerechten Anpassung/Erweiterung von Wasserwerks-Kapazitäten mit entsprechendem Zugang zu Rohwasserressourcen.</a:t>
            </a:r>
          </a:p>
          <a:p>
            <a:pPr lvl="1"/>
            <a:r>
              <a:rPr lang="de-DE" sz="900" dirty="0"/>
              <a:t>Gleichzeitig verfügen größere WVU offenbar eher über die erforderlichen organisatorischen und finanziellen Ressourcen, was die bessere Bewertung ihrer Handlungsfähigkeit erklären könnte.</a:t>
            </a:r>
          </a:p>
          <a:p>
            <a:pPr lvl="1"/>
            <a:r>
              <a:rPr lang="de-DE" sz="900" dirty="0"/>
              <a:t>Auch Fernversorger bewerten ihren Anpassungsgrad zumindest tendenziell negativer.</a:t>
            </a:r>
          </a:p>
          <a:p>
            <a:pPr lvl="1"/>
            <a:endParaRPr lang="de-DE" sz="900" dirty="0"/>
          </a:p>
          <a:p>
            <a:r>
              <a:rPr lang="de-DE" sz="1000" b="1" dirty="0"/>
              <a:t>In den Ländergruppen Bayern und Baden-Württemberg zeigen sich regionale Auffälligkeiten.</a:t>
            </a:r>
          </a:p>
          <a:p>
            <a:pPr lvl="1"/>
            <a:r>
              <a:rPr lang="de-DE" sz="900" dirty="0"/>
              <a:t>Beide Ländergruppen bewerten ihre Klimaresilienz tendenziell besser als andere Ländergruppen.</a:t>
            </a:r>
          </a:p>
          <a:p>
            <a:pPr lvl="1"/>
            <a:r>
              <a:rPr lang="de-DE" sz="900" dirty="0"/>
              <a:t>In Baden-Württemberg verbessern sich alle Themenfelder im Vergleich zu 2025.</a:t>
            </a:r>
          </a:p>
          <a:p>
            <a:pPr lvl="1"/>
            <a:r>
              <a:rPr lang="de-DE" sz="900" dirty="0"/>
              <a:t>In Bayern verschlechtert sich im Vergleich zu 2025 das Themenfeld Robustheit, dafür verbessert sich das Themenfeld rechtlicher Rahmen. </a:t>
            </a:r>
          </a:p>
          <a:p>
            <a:pPr lvl="1"/>
            <a:endParaRPr lang="de-DE" sz="900" dirty="0"/>
          </a:p>
        </p:txBody>
      </p:sp>
      <p:sp>
        <p:nvSpPr>
          <p:cNvPr id="8" name="Rechteck 7">
            <a:extLst>
              <a:ext uri="{FF2B5EF4-FFF2-40B4-BE49-F238E27FC236}">
                <a16:creationId xmlns:a16="http://schemas.microsoft.com/office/drawing/2014/main" id="{D3EDC3FE-C3BA-2FC1-23C5-843B176869C1}"/>
              </a:ext>
            </a:extLst>
          </p:cNvPr>
          <p:cNvSpPr/>
          <p:nvPr/>
        </p:nvSpPr>
        <p:spPr>
          <a:xfrm>
            <a:off x="358062" y="3727937"/>
            <a:ext cx="8389938" cy="1047263"/>
          </a:xfrm>
          <a:prstGeom prst="rect">
            <a:avLst/>
          </a:prstGeom>
          <a:solidFill>
            <a:srgbClr val="EEF5E7"/>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r>
              <a:rPr lang="de-DE" sz="1000" b="1" dirty="0">
                <a:solidFill>
                  <a:schemeClr val="tx1"/>
                </a:solidFill>
              </a:rPr>
              <a:t>Fazit:</a:t>
            </a:r>
            <a:r>
              <a:rPr lang="de-DE" sz="1000" dirty="0">
                <a:solidFill>
                  <a:schemeClr val="tx1"/>
                </a:solidFill>
              </a:rPr>
              <a:t> Wasserwirtschaftliche Herausforderungen durch den Klimawandel bleiben Teil des Tagesgeschäfts und können von den WVU bisher zuverlässig gemanagt werden. Lokale, zeitlich befristet aufgetretene Engpässe deuten jedoch an, dass sich die Klimaresilienz zu einem zentralen Zukunftsthema für die Trinkwasserversorgung entwickelt hat, das weitere Aufmerksamkeit und zielgerichtetes Handeln aller Beteiligten erfordert. </a:t>
            </a:r>
          </a:p>
          <a:p>
            <a:pPr>
              <a:spcBef>
                <a:spcPts val="600"/>
              </a:spcBef>
            </a:pPr>
            <a:r>
              <a:rPr lang="de-DE" sz="1000" dirty="0">
                <a:solidFill>
                  <a:schemeClr val="tx1"/>
                </a:solidFill>
              </a:rPr>
              <a:t>Es ist erkennbar, dass Klimaresilienz in der Trinkwasserversorgung künftig weniger als technische Betriebsfrage, sondern stärker als eine integrierte Investitions-, Ressourcen-, Personal- und </a:t>
            </a:r>
            <a:r>
              <a:rPr lang="de-DE" sz="1000" dirty="0" err="1">
                <a:solidFill>
                  <a:schemeClr val="tx1"/>
                </a:solidFill>
              </a:rPr>
              <a:t>Governance</a:t>
            </a:r>
            <a:r>
              <a:rPr lang="de-DE" sz="1000" dirty="0">
                <a:solidFill>
                  <a:schemeClr val="tx1"/>
                </a:solidFill>
              </a:rPr>
              <a:t>-Aufgabe verstanden werden muss. </a:t>
            </a:r>
          </a:p>
        </p:txBody>
      </p:sp>
    </p:spTree>
    <p:extLst>
      <p:ext uri="{BB962C8B-B14F-4D97-AF65-F5344CB8AC3E}">
        <p14:creationId xmlns:p14="http://schemas.microsoft.com/office/powerpoint/2010/main" val="178675854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0B8B86-2D0D-8C2C-0186-C89C496B0AA6}"/>
            </a:ext>
          </a:extLst>
        </p:cNvPr>
        <p:cNvGrpSpPr/>
        <p:nvPr/>
      </p:nvGrpSpPr>
      <p:grpSpPr>
        <a:xfrm>
          <a:off x="0" y="0"/>
          <a:ext cx="0" cy="0"/>
          <a:chOff x="0" y="0"/>
          <a:chExt cx="0" cy="0"/>
        </a:xfrm>
      </p:grpSpPr>
      <p:sp>
        <p:nvSpPr>
          <p:cNvPr id="2" name="Shape-1">
            <a:extLst>
              <a:ext uri="{FF2B5EF4-FFF2-40B4-BE49-F238E27FC236}">
                <a16:creationId xmlns:a16="http://schemas.microsoft.com/office/drawing/2014/main" id="{52DD1FC2-D938-79E5-843A-3834D94EAA43}"/>
              </a:ext>
            </a:extLst>
          </p:cNvPr>
          <p:cNvSpPr>
            <a:spLocks noGrp="1"/>
          </p:cNvSpPr>
          <p:nvPr>
            <p:ph type="title"/>
          </p:nvPr>
        </p:nvSpPr>
        <p:spPr/>
        <p:txBody>
          <a:bodyPr>
            <a:normAutofit fontScale="90000"/>
          </a:bodyPr>
          <a:lstStyle/>
          <a:p>
            <a:r>
              <a:rPr lang="de-DE" noProof="0" dirty="0"/>
              <a:t>Charakterisierung der befragten Unternehmen / Ansprechpartner</a:t>
            </a:r>
          </a:p>
        </p:txBody>
      </p:sp>
      <p:sp>
        <p:nvSpPr>
          <p:cNvPr id="3" name="Shape-2">
            <a:extLst>
              <a:ext uri="{FF2B5EF4-FFF2-40B4-BE49-F238E27FC236}">
                <a16:creationId xmlns:a16="http://schemas.microsoft.com/office/drawing/2014/main" id="{A5C6CA2D-CF14-1F13-1A3E-337DDC623C5C}"/>
              </a:ext>
            </a:extLst>
          </p:cNvPr>
          <p:cNvSpPr>
            <a:spLocks noGrp="1"/>
          </p:cNvSpPr>
          <p:nvPr>
            <p:ph type="ftr" sz="quarter" idx="3"/>
          </p:nvPr>
        </p:nvSpPr>
        <p:spPr/>
        <p:txBody>
          <a:bodyPr/>
          <a:lstStyle/>
          <a:p>
            <a:r>
              <a:rPr lang="de-DE" noProof="0" dirty="0"/>
              <a:t>Juli 2026</a:t>
            </a:r>
          </a:p>
        </p:txBody>
      </p:sp>
      <p:sp>
        <p:nvSpPr>
          <p:cNvPr id="4" name="Shape-3">
            <a:extLst>
              <a:ext uri="{FF2B5EF4-FFF2-40B4-BE49-F238E27FC236}">
                <a16:creationId xmlns:a16="http://schemas.microsoft.com/office/drawing/2014/main" id="{6EAFA80E-980A-9F77-C429-CF4A3C7ABEEF}"/>
              </a:ext>
            </a:extLst>
          </p:cNvPr>
          <p:cNvSpPr>
            <a:spLocks noGrp="1"/>
          </p:cNvSpPr>
          <p:nvPr>
            <p:ph type="sldNum" sz="quarter" idx="4"/>
          </p:nvPr>
        </p:nvSpPr>
        <p:spPr/>
        <p:txBody>
          <a:bodyPr/>
          <a:lstStyle/>
          <a:p>
            <a:fld id="{DB2B21CB-63E8-C249-B8AC-5FF3FD754265}" type="slidenum">
              <a:rPr lang="de-DE" noProof="0" smtClean="0"/>
              <a:pPr/>
              <a:t>7</a:t>
            </a:fld>
            <a:endParaRPr lang="de-DE" noProof="0" dirty="0"/>
          </a:p>
        </p:txBody>
      </p:sp>
    </p:spTree>
    <p:extLst>
      <p:ext uri="{BB962C8B-B14F-4D97-AF65-F5344CB8AC3E}">
        <p14:creationId xmlns:p14="http://schemas.microsoft.com/office/powerpoint/2010/main" val="70530572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ADF630-1B86-57A8-A171-5EB438D98F13}"/>
            </a:ext>
          </a:extLst>
        </p:cNvPr>
        <p:cNvGrpSpPr/>
        <p:nvPr/>
      </p:nvGrpSpPr>
      <p:grpSpPr>
        <a:xfrm>
          <a:off x="0" y="0"/>
          <a:ext cx="0" cy="0"/>
          <a:chOff x="0" y="0"/>
          <a:chExt cx="0" cy="0"/>
        </a:xfrm>
      </p:grpSpPr>
      <p:sp>
        <p:nvSpPr>
          <p:cNvPr id="2" name="Fußzeilenplatzhalter 1">
            <a:extLst>
              <a:ext uri="{FF2B5EF4-FFF2-40B4-BE49-F238E27FC236}">
                <a16:creationId xmlns:a16="http://schemas.microsoft.com/office/drawing/2014/main" id="{5685B255-E295-2F11-B565-E633E103D30F}"/>
              </a:ext>
            </a:extLst>
          </p:cNvPr>
          <p:cNvSpPr>
            <a:spLocks noGrp="1"/>
          </p:cNvSpPr>
          <p:nvPr>
            <p:ph type="ftr" sz="quarter" idx="3"/>
          </p:nvPr>
        </p:nvSpPr>
        <p:spPr/>
        <p:txBody>
          <a:bodyPr/>
          <a:lstStyle/>
          <a:p>
            <a:r>
              <a:rPr lang="de-DE" noProof="0" dirty="0"/>
              <a:t>Juli 2026</a:t>
            </a:r>
          </a:p>
        </p:txBody>
      </p:sp>
      <p:sp>
        <p:nvSpPr>
          <p:cNvPr id="3" name="Foliennummernplatzhalter 2">
            <a:extLst>
              <a:ext uri="{FF2B5EF4-FFF2-40B4-BE49-F238E27FC236}">
                <a16:creationId xmlns:a16="http://schemas.microsoft.com/office/drawing/2014/main" id="{2B1978A5-D27F-72A7-7C36-D134741CD9E5}"/>
              </a:ext>
            </a:extLst>
          </p:cNvPr>
          <p:cNvSpPr>
            <a:spLocks noGrp="1"/>
          </p:cNvSpPr>
          <p:nvPr>
            <p:ph type="sldNum" sz="quarter" idx="4"/>
          </p:nvPr>
        </p:nvSpPr>
        <p:spPr/>
        <p:txBody>
          <a:bodyPr/>
          <a:lstStyle/>
          <a:p>
            <a:fld id="{DB2B21CB-63E8-C249-B8AC-5FF3FD754265}" type="slidenum">
              <a:rPr lang="de-DE" noProof="0" smtClean="0"/>
              <a:pPr/>
              <a:t>8</a:t>
            </a:fld>
            <a:endParaRPr lang="de-DE" noProof="0" dirty="0"/>
          </a:p>
        </p:txBody>
      </p:sp>
      <p:sp>
        <p:nvSpPr>
          <p:cNvPr id="4" name="Titel 3">
            <a:extLst>
              <a:ext uri="{FF2B5EF4-FFF2-40B4-BE49-F238E27FC236}">
                <a16:creationId xmlns:a16="http://schemas.microsoft.com/office/drawing/2014/main" id="{628653EA-9892-F140-6BD3-F2B36250732B}"/>
              </a:ext>
            </a:extLst>
          </p:cNvPr>
          <p:cNvSpPr>
            <a:spLocks noGrp="1"/>
          </p:cNvSpPr>
          <p:nvPr>
            <p:ph type="title"/>
          </p:nvPr>
        </p:nvSpPr>
        <p:spPr/>
        <p:txBody>
          <a:bodyPr/>
          <a:lstStyle/>
          <a:p>
            <a:r>
              <a:rPr lang="de-DE" noProof="0" dirty="0"/>
              <a:t>Angaben zu den beteiligten Unternehmen/Ansprechpartnern</a:t>
            </a:r>
            <a:br>
              <a:rPr lang="de-DE" noProof="0" dirty="0"/>
            </a:br>
            <a:r>
              <a:rPr lang="de-DE" sz="1600" noProof="0" dirty="0"/>
              <a:t>2026 vs. 2025 (gewichtete Anteile)</a:t>
            </a:r>
          </a:p>
        </p:txBody>
      </p:sp>
      <p:graphicFrame>
        <p:nvGraphicFramePr>
          <p:cNvPr id="10" name="Tabelle 9" descr="orlink:ORRange257@Bundesländer!$B$8:$D$24¤0,0,0€2621440€0€€0€0€0€0€€0€€0€0€0€12">
            <a:extLst>
              <a:ext uri="{FF2B5EF4-FFF2-40B4-BE49-F238E27FC236}">
                <a16:creationId xmlns:a16="http://schemas.microsoft.com/office/drawing/2014/main" id="{BCA7A957-5ACB-A918-D60D-BFD86E3AF6E5}"/>
              </a:ext>
            </a:extLst>
          </p:cNvPr>
          <p:cNvGraphicFramePr>
            <a:graphicFrameLocks noGrp="1"/>
          </p:cNvGraphicFramePr>
          <p:nvPr>
            <p:extLst>
              <p:ext uri="{D42A27DB-BD31-4B8C-83A1-F6EECF244321}">
                <p14:modId xmlns:p14="http://schemas.microsoft.com/office/powerpoint/2010/main" val="149683888"/>
              </p:ext>
            </p:extLst>
          </p:nvPr>
        </p:nvGraphicFramePr>
        <p:xfrm>
          <a:off x="443819" y="1363822"/>
          <a:ext cx="2484000" cy="3386876"/>
        </p:xfrm>
        <a:graphic>
          <a:graphicData uri="http://schemas.openxmlformats.org/drawingml/2006/table">
            <a:tbl>
              <a:tblPr>
                <a:tableStyleId>{5C22544A-7EE6-4342-B048-85BDC9FD1C3A}</a:tableStyleId>
              </a:tblPr>
              <a:tblGrid>
                <a:gridCol w="1512000">
                  <a:extLst>
                    <a:ext uri="{9D8B030D-6E8A-4147-A177-3AD203B41FA5}">
                      <a16:colId xmlns:a16="http://schemas.microsoft.com/office/drawing/2014/main" val="1322963700"/>
                    </a:ext>
                  </a:extLst>
                </a:gridCol>
                <a:gridCol w="486000">
                  <a:extLst>
                    <a:ext uri="{9D8B030D-6E8A-4147-A177-3AD203B41FA5}">
                      <a16:colId xmlns:a16="http://schemas.microsoft.com/office/drawing/2014/main" val="249446924"/>
                    </a:ext>
                  </a:extLst>
                </a:gridCol>
                <a:gridCol w="486000">
                  <a:extLst>
                    <a:ext uri="{9D8B030D-6E8A-4147-A177-3AD203B41FA5}">
                      <a16:colId xmlns:a16="http://schemas.microsoft.com/office/drawing/2014/main" val="2115936462"/>
                    </a:ext>
                  </a:extLst>
                </a:gridCol>
              </a:tblGrid>
              <a:tr h="199228">
                <a:tc>
                  <a:txBody>
                    <a:bodyPr/>
                    <a:lstStyle/>
                    <a:p>
                      <a:pPr algn="l" fontAlgn="ctr">
                        <a:buNone/>
                      </a:pPr>
                      <a:r>
                        <a:rPr lang="de-DE" sz="900" u="none" strike="noStrike" baseline="0" noProof="0" dirty="0">
                          <a:effectLst/>
                        </a:rPr>
                        <a:t>Nordrhein-Westfalen</a:t>
                      </a:r>
                      <a:endParaRPr lang="de-DE" sz="900" b="0" i="0" u="none" strike="noStrike" baseline="0" noProof="0" dirty="0">
                        <a:solidFill>
                          <a:srgbClr val="474747"/>
                        </a:solidFill>
                        <a:effectLst/>
                        <a:latin typeface="Calibri" panose="020F0502020204030204" pitchFamily="34" charset="0"/>
                      </a:endParaRPr>
                    </a:p>
                  </a:txBody>
                  <a:tcPr marL="72000" marR="72000" marT="36000" marB="18000" anchor="ctr">
                    <a:lnL w="6350" cap="flat" cmpd="sng" algn="ctr">
                      <a:solidFill>
                        <a:schemeClr val="tx1"/>
                      </a:solidFill>
                      <a:prstDash val="solid"/>
                      <a:round/>
                      <a:headEnd type="none" w="med" len="med"/>
                      <a:tailEnd type="none" w="med" len="med"/>
                    </a:lnL>
                    <a:lnT w="6350" cap="flat" cmpd="sng" algn="ctr">
                      <a:solidFill>
                        <a:schemeClr val="tx1"/>
                      </a:solidFill>
                      <a:prstDash val="solid"/>
                      <a:round/>
                      <a:headEnd type="none" w="med" len="med"/>
                      <a:tailEnd type="none" w="med" len="med"/>
                    </a:lnT>
                    <a:noFill/>
                  </a:tcPr>
                </a:tc>
                <a:tc>
                  <a:txBody>
                    <a:bodyPr/>
                    <a:lstStyle/>
                    <a:p>
                      <a:pPr algn="r" fontAlgn="ctr">
                        <a:buNone/>
                      </a:pPr>
                      <a:r>
                        <a:rPr lang="de-DE" sz="900" u="none" strike="noStrike" baseline="0" noProof="0" dirty="0">
                          <a:solidFill>
                            <a:schemeClr val="tx1"/>
                          </a:solidFill>
                          <a:effectLst/>
                        </a:rPr>
                        <a:t>20,6%</a:t>
                      </a:r>
                      <a:endParaRPr lang="de-DE" sz="900" b="0" i="0" u="none" strike="noStrike" baseline="0" noProof="0" dirty="0">
                        <a:solidFill>
                          <a:schemeClr val="tx1"/>
                        </a:solidFill>
                        <a:effectLst/>
                        <a:latin typeface="Calibri" panose="020F0502020204030204" pitchFamily="34" charset="0"/>
                      </a:endParaRPr>
                    </a:p>
                  </a:txBody>
                  <a:tcPr marL="0" marR="72000" marT="36000" marB="18000" anchor="ctr">
                    <a:lnT w="6350" cap="flat" cmpd="sng" algn="ctr">
                      <a:solidFill>
                        <a:schemeClr val="tx1"/>
                      </a:solidFill>
                      <a:prstDash val="solid"/>
                      <a:round/>
                      <a:headEnd type="none" w="med" len="med"/>
                      <a:tailEnd type="none" w="med" len="med"/>
                    </a:lnT>
                    <a:noFill/>
                  </a:tcPr>
                </a:tc>
                <a:tc>
                  <a:txBody>
                    <a:bodyPr/>
                    <a:lstStyle/>
                    <a:p>
                      <a:pPr algn="r" fontAlgn="ctr">
                        <a:buNone/>
                      </a:pPr>
                      <a:r>
                        <a:rPr lang="de-DE" sz="900" u="none" strike="noStrike" baseline="0" noProof="0" dirty="0">
                          <a:solidFill>
                            <a:schemeClr val="bg1">
                              <a:lumMod val="50000"/>
                            </a:schemeClr>
                          </a:solidFill>
                          <a:effectLst/>
                        </a:rPr>
                        <a:t>14,3%</a:t>
                      </a:r>
                      <a:endParaRPr lang="de-DE" sz="900" b="0" i="0" u="none" strike="noStrike" baseline="0" noProof="0" dirty="0">
                        <a:solidFill>
                          <a:schemeClr val="bg1">
                            <a:lumMod val="50000"/>
                          </a:schemeClr>
                        </a:solidFill>
                        <a:effectLst/>
                        <a:latin typeface="Calibri" panose="020F0502020204030204" pitchFamily="34" charset="0"/>
                      </a:endParaRPr>
                    </a:p>
                  </a:txBody>
                  <a:tcPr marL="0" marR="72000" marT="36000" marB="18000" anchor="ctr">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noFill/>
                  </a:tcPr>
                </a:tc>
                <a:extLst>
                  <a:ext uri="{0D108BD9-81ED-4DB2-BD59-A6C34878D82A}">
                    <a16:rowId xmlns:a16="http://schemas.microsoft.com/office/drawing/2014/main" val="2935830596"/>
                  </a:ext>
                </a:extLst>
              </a:tr>
              <a:tr h="199228">
                <a:tc>
                  <a:txBody>
                    <a:bodyPr/>
                    <a:lstStyle/>
                    <a:p>
                      <a:pPr algn="l" fontAlgn="ctr">
                        <a:buNone/>
                      </a:pPr>
                      <a:r>
                        <a:rPr lang="de-DE" sz="900" u="none" strike="noStrike" baseline="0" noProof="0" dirty="0">
                          <a:effectLst/>
                        </a:rPr>
                        <a:t>Baden-Württemberg</a:t>
                      </a:r>
                      <a:endParaRPr lang="de-DE" sz="900" b="0" i="0" u="none" strike="noStrike" baseline="0" noProof="0" dirty="0">
                        <a:solidFill>
                          <a:srgbClr val="474747"/>
                        </a:solidFill>
                        <a:effectLst/>
                        <a:latin typeface="Calibri" panose="020F0502020204030204" pitchFamily="34" charset="0"/>
                      </a:endParaRPr>
                    </a:p>
                  </a:txBody>
                  <a:tcPr marL="72000" marR="72000" marT="36000" marB="18000" anchor="ctr">
                    <a:lnL w="6350" cap="flat" cmpd="sng" algn="ctr">
                      <a:solidFill>
                        <a:schemeClr val="tx1"/>
                      </a:solidFill>
                      <a:prstDash val="solid"/>
                      <a:round/>
                      <a:headEnd type="none" w="med" len="med"/>
                      <a:tailEnd type="none" w="med" len="med"/>
                    </a:lnL>
                    <a:lnR w="6350" cap="flat" cmpd="sng" algn="ctr">
                      <a:solidFill>
                        <a:schemeClr val="bg1">
                          <a:lumMod val="95000"/>
                        </a:schemeClr>
                      </a:solidFill>
                      <a:prstDash val="solid"/>
                      <a:round/>
                      <a:headEnd type="none" w="med" len="med"/>
                      <a:tailEnd type="none" w="med" len="med"/>
                    </a:lnR>
                    <a:solidFill>
                      <a:schemeClr val="bg1">
                        <a:lumMod val="95000"/>
                      </a:schemeClr>
                    </a:solidFill>
                  </a:tcPr>
                </a:tc>
                <a:tc>
                  <a:txBody>
                    <a:bodyPr/>
                    <a:lstStyle/>
                    <a:p>
                      <a:pPr algn="r" fontAlgn="ctr">
                        <a:buNone/>
                      </a:pPr>
                      <a:r>
                        <a:rPr lang="de-DE" sz="900" u="none" strike="noStrike" baseline="0" noProof="0" dirty="0">
                          <a:solidFill>
                            <a:schemeClr val="tx1"/>
                          </a:solidFill>
                          <a:effectLst/>
                        </a:rPr>
                        <a:t>13,6%</a:t>
                      </a:r>
                      <a:endParaRPr lang="de-DE" sz="900" b="0" i="0" u="none" strike="noStrike" baseline="0" noProof="0" dirty="0">
                        <a:solidFill>
                          <a:schemeClr val="tx1"/>
                        </a:solidFill>
                        <a:effectLst/>
                        <a:latin typeface="Calibri" panose="020F0502020204030204" pitchFamily="34" charset="0"/>
                      </a:endParaRPr>
                    </a:p>
                  </a:txBody>
                  <a:tcPr marL="0" marR="72000" marT="36000" marB="18000" anchor="ctr">
                    <a:lnL w="6350" cap="flat" cmpd="sng" algn="ctr">
                      <a:solidFill>
                        <a:schemeClr val="bg1">
                          <a:lumMod val="95000"/>
                        </a:schemeClr>
                      </a:solidFill>
                      <a:prstDash val="solid"/>
                      <a:round/>
                      <a:headEnd type="none" w="med" len="med"/>
                      <a:tailEnd type="none" w="med" len="med"/>
                    </a:lnL>
                    <a:lnR w="6350" cap="flat" cmpd="sng" algn="ctr">
                      <a:solidFill>
                        <a:schemeClr val="bg1">
                          <a:lumMod val="95000"/>
                        </a:schemeClr>
                      </a:solidFill>
                      <a:prstDash val="solid"/>
                      <a:round/>
                      <a:headEnd type="none" w="med" len="med"/>
                      <a:tailEnd type="none" w="med" len="med"/>
                    </a:lnR>
                    <a:solidFill>
                      <a:schemeClr val="bg1">
                        <a:lumMod val="95000"/>
                      </a:schemeClr>
                    </a:solidFill>
                  </a:tcPr>
                </a:tc>
                <a:tc>
                  <a:txBody>
                    <a:bodyPr/>
                    <a:lstStyle/>
                    <a:p>
                      <a:pPr algn="r" fontAlgn="ctr">
                        <a:buNone/>
                      </a:pPr>
                      <a:r>
                        <a:rPr lang="de-DE" sz="900" u="none" strike="noStrike" baseline="0" noProof="0" dirty="0">
                          <a:solidFill>
                            <a:schemeClr val="bg1">
                              <a:lumMod val="50000"/>
                            </a:schemeClr>
                          </a:solidFill>
                          <a:effectLst/>
                        </a:rPr>
                        <a:t>14,0%</a:t>
                      </a:r>
                      <a:endParaRPr lang="de-DE" sz="900" b="0" i="0" u="none" strike="noStrike" baseline="0" noProof="0" dirty="0">
                        <a:solidFill>
                          <a:schemeClr val="bg1">
                            <a:lumMod val="50000"/>
                          </a:schemeClr>
                        </a:solidFill>
                        <a:effectLst/>
                        <a:latin typeface="Calibri" panose="020F0502020204030204" pitchFamily="34" charset="0"/>
                      </a:endParaRPr>
                    </a:p>
                  </a:txBody>
                  <a:tcPr marL="0" marR="72000" marT="36000" marB="18000" anchor="ctr">
                    <a:lnL w="6350" cap="flat" cmpd="sng" algn="ctr">
                      <a:solidFill>
                        <a:schemeClr val="bg1">
                          <a:lumMod val="95000"/>
                        </a:schemeClr>
                      </a:solidFill>
                      <a:prstDash val="solid"/>
                      <a:round/>
                      <a:headEnd type="none" w="med" len="med"/>
                      <a:tailEnd type="none" w="med" len="med"/>
                    </a:lnL>
                    <a:lnR w="6350" cap="flat" cmpd="sng" algn="ctr">
                      <a:solidFill>
                        <a:schemeClr val="tx1"/>
                      </a:solidFill>
                      <a:prstDash val="solid"/>
                      <a:round/>
                      <a:headEnd type="none" w="med" len="med"/>
                      <a:tailEnd type="none" w="med" len="med"/>
                    </a:lnR>
                    <a:solidFill>
                      <a:schemeClr val="bg1">
                        <a:lumMod val="95000"/>
                      </a:schemeClr>
                    </a:solidFill>
                  </a:tcPr>
                </a:tc>
                <a:extLst>
                  <a:ext uri="{0D108BD9-81ED-4DB2-BD59-A6C34878D82A}">
                    <a16:rowId xmlns:a16="http://schemas.microsoft.com/office/drawing/2014/main" val="3677829209"/>
                  </a:ext>
                </a:extLst>
              </a:tr>
              <a:tr h="199228">
                <a:tc>
                  <a:txBody>
                    <a:bodyPr/>
                    <a:lstStyle/>
                    <a:p>
                      <a:pPr algn="l" fontAlgn="ctr">
                        <a:buNone/>
                      </a:pPr>
                      <a:r>
                        <a:rPr lang="de-DE" sz="900" u="none" strike="noStrike" baseline="0" noProof="0" dirty="0">
                          <a:effectLst/>
                        </a:rPr>
                        <a:t>Bayern</a:t>
                      </a:r>
                      <a:endParaRPr lang="de-DE" sz="900" b="0" i="0" u="none" strike="noStrike" baseline="0" noProof="0" dirty="0">
                        <a:solidFill>
                          <a:srgbClr val="474747"/>
                        </a:solidFill>
                        <a:effectLst/>
                        <a:latin typeface="Calibri" panose="020F0502020204030204" pitchFamily="34" charset="0"/>
                      </a:endParaRPr>
                    </a:p>
                  </a:txBody>
                  <a:tcPr marL="72000" marR="72000" marT="36000" marB="18000" anchor="ctr">
                    <a:lnL w="6350" cap="flat" cmpd="sng" algn="ctr">
                      <a:solidFill>
                        <a:schemeClr val="tx1"/>
                      </a:solidFill>
                      <a:prstDash val="solid"/>
                      <a:round/>
                      <a:headEnd type="none" w="med" len="med"/>
                      <a:tailEnd type="none" w="med" len="med"/>
                    </a:lnL>
                    <a:noFill/>
                  </a:tcPr>
                </a:tc>
                <a:tc>
                  <a:txBody>
                    <a:bodyPr/>
                    <a:lstStyle/>
                    <a:p>
                      <a:pPr algn="r" fontAlgn="ctr">
                        <a:buNone/>
                      </a:pPr>
                      <a:r>
                        <a:rPr lang="de-DE" sz="900" u="none" strike="noStrike" baseline="0" noProof="0" dirty="0">
                          <a:solidFill>
                            <a:schemeClr val="tx1"/>
                          </a:solidFill>
                          <a:effectLst/>
                        </a:rPr>
                        <a:t>12,6%</a:t>
                      </a:r>
                      <a:endParaRPr lang="de-DE" sz="900" b="0" i="0" u="none" strike="noStrike" baseline="0" noProof="0" dirty="0">
                        <a:solidFill>
                          <a:schemeClr val="tx1"/>
                        </a:solidFill>
                        <a:effectLst/>
                        <a:latin typeface="Calibri" panose="020F0502020204030204" pitchFamily="34" charset="0"/>
                      </a:endParaRPr>
                    </a:p>
                  </a:txBody>
                  <a:tcPr marL="0" marR="72000" marT="36000" marB="18000" anchor="ctr">
                    <a:noFill/>
                  </a:tcPr>
                </a:tc>
                <a:tc>
                  <a:txBody>
                    <a:bodyPr/>
                    <a:lstStyle/>
                    <a:p>
                      <a:pPr algn="r" fontAlgn="ctr">
                        <a:buNone/>
                      </a:pPr>
                      <a:r>
                        <a:rPr lang="de-DE" sz="900" u="none" strike="noStrike" baseline="0" noProof="0" dirty="0">
                          <a:solidFill>
                            <a:schemeClr val="bg1">
                              <a:lumMod val="50000"/>
                            </a:schemeClr>
                          </a:solidFill>
                          <a:effectLst/>
                        </a:rPr>
                        <a:t>20,7%</a:t>
                      </a:r>
                      <a:endParaRPr lang="de-DE" sz="900" b="0" i="0" u="none" strike="noStrike" baseline="0" noProof="0" dirty="0">
                        <a:solidFill>
                          <a:schemeClr val="bg1">
                            <a:lumMod val="50000"/>
                          </a:schemeClr>
                        </a:solidFill>
                        <a:effectLst/>
                        <a:latin typeface="Calibri" panose="020F0502020204030204" pitchFamily="34" charset="0"/>
                      </a:endParaRPr>
                    </a:p>
                  </a:txBody>
                  <a:tcPr marL="0" marR="72000" marT="36000" marB="18000" anchor="ctr">
                    <a:lnR w="6350" cap="flat" cmpd="sng" algn="ctr">
                      <a:solidFill>
                        <a:schemeClr val="tx1"/>
                      </a:solidFill>
                      <a:prstDash val="solid"/>
                      <a:round/>
                      <a:headEnd type="none" w="med" len="med"/>
                      <a:tailEnd type="none" w="med" len="med"/>
                    </a:lnR>
                    <a:noFill/>
                  </a:tcPr>
                </a:tc>
                <a:extLst>
                  <a:ext uri="{0D108BD9-81ED-4DB2-BD59-A6C34878D82A}">
                    <a16:rowId xmlns:a16="http://schemas.microsoft.com/office/drawing/2014/main" val="2221311185"/>
                  </a:ext>
                </a:extLst>
              </a:tr>
              <a:tr h="199228">
                <a:tc>
                  <a:txBody>
                    <a:bodyPr/>
                    <a:lstStyle/>
                    <a:p>
                      <a:pPr algn="l" fontAlgn="ctr">
                        <a:buNone/>
                      </a:pPr>
                      <a:r>
                        <a:rPr lang="de-DE" sz="900" u="none" strike="noStrike" baseline="0" noProof="0" dirty="0">
                          <a:effectLst/>
                        </a:rPr>
                        <a:t>Niedersachsen</a:t>
                      </a:r>
                      <a:endParaRPr lang="de-DE" sz="900" b="0" i="0" u="none" strike="noStrike" baseline="0" noProof="0" dirty="0">
                        <a:solidFill>
                          <a:srgbClr val="474747"/>
                        </a:solidFill>
                        <a:effectLst/>
                        <a:latin typeface="Calibri" panose="020F0502020204030204" pitchFamily="34" charset="0"/>
                      </a:endParaRPr>
                    </a:p>
                  </a:txBody>
                  <a:tcPr marL="72000" marR="72000" marT="36000" marB="18000" anchor="ctr">
                    <a:lnL w="6350" cap="flat" cmpd="sng" algn="ctr">
                      <a:solidFill>
                        <a:schemeClr val="tx1"/>
                      </a:solidFill>
                      <a:prstDash val="solid"/>
                      <a:round/>
                      <a:headEnd type="none" w="med" len="med"/>
                      <a:tailEnd type="none" w="med" len="med"/>
                    </a:lnL>
                    <a:lnR w="6350" cap="flat" cmpd="sng" algn="ctr">
                      <a:solidFill>
                        <a:schemeClr val="bg1">
                          <a:lumMod val="95000"/>
                        </a:schemeClr>
                      </a:solidFill>
                      <a:prstDash val="solid"/>
                      <a:round/>
                      <a:headEnd type="none" w="med" len="med"/>
                      <a:tailEnd type="none" w="med" len="med"/>
                    </a:lnR>
                    <a:solidFill>
                      <a:schemeClr val="bg1">
                        <a:lumMod val="95000"/>
                      </a:schemeClr>
                    </a:solidFill>
                  </a:tcPr>
                </a:tc>
                <a:tc>
                  <a:txBody>
                    <a:bodyPr/>
                    <a:lstStyle/>
                    <a:p>
                      <a:pPr algn="r" fontAlgn="ctr">
                        <a:buNone/>
                      </a:pPr>
                      <a:r>
                        <a:rPr lang="de-DE" sz="900" u="none" strike="noStrike" baseline="0" noProof="0" dirty="0">
                          <a:solidFill>
                            <a:schemeClr val="tx1"/>
                          </a:solidFill>
                          <a:effectLst/>
                        </a:rPr>
                        <a:t>10,8%</a:t>
                      </a:r>
                      <a:endParaRPr lang="de-DE" sz="900" b="0" i="0" u="none" strike="noStrike" baseline="0" noProof="0" dirty="0">
                        <a:solidFill>
                          <a:schemeClr val="tx1"/>
                        </a:solidFill>
                        <a:effectLst/>
                        <a:latin typeface="Calibri" panose="020F0502020204030204" pitchFamily="34" charset="0"/>
                      </a:endParaRPr>
                    </a:p>
                  </a:txBody>
                  <a:tcPr marL="0" marR="72000" marT="36000" marB="18000" anchor="ctr">
                    <a:lnL w="6350" cap="flat" cmpd="sng" algn="ctr">
                      <a:solidFill>
                        <a:schemeClr val="bg1">
                          <a:lumMod val="95000"/>
                        </a:schemeClr>
                      </a:solidFill>
                      <a:prstDash val="solid"/>
                      <a:round/>
                      <a:headEnd type="none" w="med" len="med"/>
                      <a:tailEnd type="none" w="med" len="med"/>
                    </a:lnL>
                    <a:lnR w="6350" cap="flat" cmpd="sng" algn="ctr">
                      <a:solidFill>
                        <a:schemeClr val="bg1">
                          <a:lumMod val="95000"/>
                        </a:schemeClr>
                      </a:solidFill>
                      <a:prstDash val="solid"/>
                      <a:round/>
                      <a:headEnd type="none" w="med" len="med"/>
                      <a:tailEnd type="none" w="med" len="med"/>
                    </a:lnR>
                    <a:solidFill>
                      <a:schemeClr val="bg1">
                        <a:lumMod val="95000"/>
                      </a:schemeClr>
                    </a:solidFill>
                  </a:tcPr>
                </a:tc>
                <a:tc>
                  <a:txBody>
                    <a:bodyPr/>
                    <a:lstStyle/>
                    <a:p>
                      <a:pPr algn="r" fontAlgn="ctr">
                        <a:buNone/>
                      </a:pPr>
                      <a:r>
                        <a:rPr lang="de-DE" sz="900" u="none" strike="noStrike" baseline="0" noProof="0" dirty="0">
                          <a:solidFill>
                            <a:schemeClr val="bg1">
                              <a:lumMod val="50000"/>
                            </a:schemeClr>
                          </a:solidFill>
                          <a:effectLst/>
                        </a:rPr>
                        <a:t>8,1%</a:t>
                      </a:r>
                      <a:endParaRPr lang="de-DE" sz="900" b="0" i="0" u="none" strike="noStrike" baseline="0" noProof="0" dirty="0">
                        <a:solidFill>
                          <a:schemeClr val="bg1">
                            <a:lumMod val="50000"/>
                          </a:schemeClr>
                        </a:solidFill>
                        <a:effectLst/>
                        <a:latin typeface="Calibri" panose="020F0502020204030204" pitchFamily="34" charset="0"/>
                      </a:endParaRPr>
                    </a:p>
                  </a:txBody>
                  <a:tcPr marL="0" marR="72000" marT="36000" marB="18000" anchor="ctr">
                    <a:lnL w="6350" cap="flat" cmpd="sng" algn="ctr">
                      <a:solidFill>
                        <a:schemeClr val="bg1">
                          <a:lumMod val="95000"/>
                        </a:schemeClr>
                      </a:solidFill>
                      <a:prstDash val="solid"/>
                      <a:round/>
                      <a:headEnd type="none" w="med" len="med"/>
                      <a:tailEnd type="none" w="med" len="med"/>
                    </a:lnL>
                    <a:lnR w="6350" cap="flat" cmpd="sng" algn="ctr">
                      <a:solidFill>
                        <a:schemeClr val="tx1"/>
                      </a:solidFill>
                      <a:prstDash val="solid"/>
                      <a:round/>
                      <a:headEnd type="none" w="med" len="med"/>
                      <a:tailEnd type="none" w="med" len="med"/>
                    </a:lnR>
                    <a:solidFill>
                      <a:schemeClr val="bg1">
                        <a:lumMod val="95000"/>
                      </a:schemeClr>
                    </a:solidFill>
                  </a:tcPr>
                </a:tc>
                <a:extLst>
                  <a:ext uri="{0D108BD9-81ED-4DB2-BD59-A6C34878D82A}">
                    <a16:rowId xmlns:a16="http://schemas.microsoft.com/office/drawing/2014/main" val="4022104394"/>
                  </a:ext>
                </a:extLst>
              </a:tr>
              <a:tr h="199228">
                <a:tc>
                  <a:txBody>
                    <a:bodyPr/>
                    <a:lstStyle/>
                    <a:p>
                      <a:pPr algn="l" fontAlgn="ctr">
                        <a:buNone/>
                      </a:pPr>
                      <a:r>
                        <a:rPr lang="de-DE" sz="900" u="none" strike="noStrike" baseline="0" noProof="0" dirty="0">
                          <a:effectLst/>
                        </a:rPr>
                        <a:t>Schleswig-Holstein</a:t>
                      </a:r>
                      <a:endParaRPr lang="de-DE" sz="900" b="0" i="0" u="none" strike="noStrike" baseline="0" noProof="0" dirty="0">
                        <a:solidFill>
                          <a:srgbClr val="474747"/>
                        </a:solidFill>
                        <a:effectLst/>
                        <a:latin typeface="Calibri" panose="020F0502020204030204" pitchFamily="34" charset="0"/>
                      </a:endParaRPr>
                    </a:p>
                  </a:txBody>
                  <a:tcPr marL="72000" marR="72000" marT="36000" marB="18000" anchor="ctr">
                    <a:lnL w="6350" cap="flat" cmpd="sng" algn="ctr">
                      <a:solidFill>
                        <a:schemeClr val="tx1"/>
                      </a:solidFill>
                      <a:prstDash val="solid"/>
                      <a:round/>
                      <a:headEnd type="none" w="med" len="med"/>
                      <a:tailEnd type="none" w="med" len="med"/>
                    </a:lnL>
                    <a:noFill/>
                  </a:tcPr>
                </a:tc>
                <a:tc>
                  <a:txBody>
                    <a:bodyPr/>
                    <a:lstStyle/>
                    <a:p>
                      <a:pPr algn="r" fontAlgn="ctr">
                        <a:buNone/>
                      </a:pPr>
                      <a:r>
                        <a:rPr lang="de-DE" sz="900" u="none" strike="noStrike" baseline="0" noProof="0" dirty="0">
                          <a:solidFill>
                            <a:schemeClr val="tx1"/>
                          </a:solidFill>
                          <a:effectLst/>
                        </a:rPr>
                        <a:t>10,1%</a:t>
                      </a:r>
                      <a:endParaRPr lang="de-DE" sz="900" b="0" i="0" u="none" strike="noStrike" baseline="0" noProof="0" dirty="0">
                        <a:solidFill>
                          <a:schemeClr val="tx1"/>
                        </a:solidFill>
                        <a:effectLst/>
                        <a:latin typeface="Calibri" panose="020F0502020204030204" pitchFamily="34" charset="0"/>
                      </a:endParaRPr>
                    </a:p>
                  </a:txBody>
                  <a:tcPr marL="0" marR="72000" marT="36000" marB="18000" anchor="ctr">
                    <a:noFill/>
                  </a:tcPr>
                </a:tc>
                <a:tc>
                  <a:txBody>
                    <a:bodyPr/>
                    <a:lstStyle/>
                    <a:p>
                      <a:pPr algn="r" fontAlgn="ctr">
                        <a:buNone/>
                      </a:pPr>
                      <a:r>
                        <a:rPr lang="de-DE" sz="900" u="none" strike="noStrike" baseline="0" noProof="0" dirty="0">
                          <a:solidFill>
                            <a:schemeClr val="bg1">
                              <a:lumMod val="50000"/>
                            </a:schemeClr>
                          </a:solidFill>
                          <a:effectLst/>
                        </a:rPr>
                        <a:t>6,0%</a:t>
                      </a:r>
                      <a:endParaRPr lang="de-DE" sz="900" b="0" i="0" u="none" strike="noStrike" baseline="0" noProof="0" dirty="0">
                        <a:solidFill>
                          <a:schemeClr val="bg1">
                            <a:lumMod val="50000"/>
                          </a:schemeClr>
                        </a:solidFill>
                        <a:effectLst/>
                        <a:latin typeface="Calibri" panose="020F0502020204030204" pitchFamily="34" charset="0"/>
                      </a:endParaRPr>
                    </a:p>
                  </a:txBody>
                  <a:tcPr marL="0" marR="72000" marT="36000" marB="18000" anchor="ctr">
                    <a:lnR w="6350" cap="flat" cmpd="sng" algn="ctr">
                      <a:solidFill>
                        <a:schemeClr val="tx1"/>
                      </a:solidFill>
                      <a:prstDash val="solid"/>
                      <a:round/>
                      <a:headEnd type="none" w="med" len="med"/>
                      <a:tailEnd type="none" w="med" len="med"/>
                    </a:lnR>
                    <a:noFill/>
                  </a:tcPr>
                </a:tc>
                <a:extLst>
                  <a:ext uri="{0D108BD9-81ED-4DB2-BD59-A6C34878D82A}">
                    <a16:rowId xmlns:a16="http://schemas.microsoft.com/office/drawing/2014/main" val="2534435402"/>
                  </a:ext>
                </a:extLst>
              </a:tr>
              <a:tr h="199228">
                <a:tc>
                  <a:txBody>
                    <a:bodyPr/>
                    <a:lstStyle/>
                    <a:p>
                      <a:pPr algn="l" fontAlgn="ctr">
                        <a:buNone/>
                      </a:pPr>
                      <a:r>
                        <a:rPr lang="de-DE" sz="900" u="none" strike="noStrike" baseline="0" noProof="0" dirty="0">
                          <a:effectLst/>
                        </a:rPr>
                        <a:t>Rheinland-Pfalz</a:t>
                      </a:r>
                      <a:endParaRPr lang="de-DE" sz="900" b="0" i="0" u="none" strike="noStrike" baseline="0" noProof="0" dirty="0">
                        <a:solidFill>
                          <a:srgbClr val="474747"/>
                        </a:solidFill>
                        <a:effectLst/>
                        <a:latin typeface="Calibri" panose="020F0502020204030204" pitchFamily="34" charset="0"/>
                      </a:endParaRPr>
                    </a:p>
                  </a:txBody>
                  <a:tcPr marL="72000" marR="72000" marT="36000" marB="18000" anchor="ctr">
                    <a:lnL w="6350" cap="flat" cmpd="sng" algn="ctr">
                      <a:solidFill>
                        <a:schemeClr val="tx1"/>
                      </a:solidFill>
                      <a:prstDash val="solid"/>
                      <a:round/>
                      <a:headEnd type="none" w="med" len="med"/>
                      <a:tailEnd type="none" w="med" len="med"/>
                    </a:lnL>
                    <a:lnR w="6350" cap="flat" cmpd="sng" algn="ctr">
                      <a:solidFill>
                        <a:schemeClr val="bg1">
                          <a:lumMod val="95000"/>
                        </a:schemeClr>
                      </a:solidFill>
                      <a:prstDash val="solid"/>
                      <a:round/>
                      <a:headEnd type="none" w="med" len="med"/>
                      <a:tailEnd type="none" w="med" len="med"/>
                    </a:lnR>
                    <a:solidFill>
                      <a:schemeClr val="bg1">
                        <a:lumMod val="95000"/>
                      </a:schemeClr>
                    </a:solidFill>
                  </a:tcPr>
                </a:tc>
                <a:tc>
                  <a:txBody>
                    <a:bodyPr/>
                    <a:lstStyle/>
                    <a:p>
                      <a:pPr algn="r" fontAlgn="ctr">
                        <a:buNone/>
                      </a:pPr>
                      <a:r>
                        <a:rPr lang="de-DE" sz="900" u="none" strike="noStrike" baseline="0" noProof="0" dirty="0">
                          <a:solidFill>
                            <a:schemeClr val="tx1"/>
                          </a:solidFill>
                          <a:effectLst/>
                        </a:rPr>
                        <a:t>8,7%</a:t>
                      </a:r>
                      <a:endParaRPr lang="de-DE" sz="900" b="0" i="0" u="none" strike="noStrike" baseline="0" noProof="0" dirty="0">
                        <a:solidFill>
                          <a:schemeClr val="tx1"/>
                        </a:solidFill>
                        <a:effectLst/>
                        <a:latin typeface="Calibri" panose="020F0502020204030204" pitchFamily="34" charset="0"/>
                      </a:endParaRPr>
                    </a:p>
                  </a:txBody>
                  <a:tcPr marL="0" marR="72000" marT="36000" marB="18000" anchor="ctr">
                    <a:lnL w="6350" cap="flat" cmpd="sng" algn="ctr">
                      <a:solidFill>
                        <a:schemeClr val="bg1">
                          <a:lumMod val="95000"/>
                        </a:schemeClr>
                      </a:solidFill>
                      <a:prstDash val="solid"/>
                      <a:round/>
                      <a:headEnd type="none" w="med" len="med"/>
                      <a:tailEnd type="none" w="med" len="med"/>
                    </a:lnL>
                    <a:lnR w="6350" cap="flat" cmpd="sng" algn="ctr">
                      <a:solidFill>
                        <a:schemeClr val="bg1">
                          <a:lumMod val="95000"/>
                        </a:schemeClr>
                      </a:solidFill>
                      <a:prstDash val="solid"/>
                      <a:round/>
                      <a:headEnd type="none" w="med" len="med"/>
                      <a:tailEnd type="none" w="med" len="med"/>
                    </a:lnR>
                    <a:solidFill>
                      <a:schemeClr val="bg1">
                        <a:lumMod val="95000"/>
                      </a:schemeClr>
                    </a:solidFill>
                  </a:tcPr>
                </a:tc>
                <a:tc>
                  <a:txBody>
                    <a:bodyPr/>
                    <a:lstStyle/>
                    <a:p>
                      <a:pPr algn="r" fontAlgn="ctr">
                        <a:buNone/>
                      </a:pPr>
                      <a:r>
                        <a:rPr lang="de-DE" sz="900" u="none" strike="noStrike" baseline="0" noProof="0" dirty="0">
                          <a:solidFill>
                            <a:schemeClr val="bg1">
                              <a:lumMod val="50000"/>
                            </a:schemeClr>
                          </a:solidFill>
                          <a:effectLst/>
                        </a:rPr>
                        <a:t>10,9%</a:t>
                      </a:r>
                      <a:endParaRPr lang="de-DE" sz="900" b="0" i="0" u="none" strike="noStrike" baseline="0" noProof="0" dirty="0">
                        <a:solidFill>
                          <a:schemeClr val="bg1">
                            <a:lumMod val="50000"/>
                          </a:schemeClr>
                        </a:solidFill>
                        <a:effectLst/>
                        <a:latin typeface="Calibri" panose="020F0502020204030204" pitchFamily="34" charset="0"/>
                      </a:endParaRPr>
                    </a:p>
                  </a:txBody>
                  <a:tcPr marL="0" marR="72000" marT="36000" marB="18000" anchor="ctr">
                    <a:lnL w="6350" cap="flat" cmpd="sng" algn="ctr">
                      <a:solidFill>
                        <a:schemeClr val="bg1">
                          <a:lumMod val="95000"/>
                        </a:schemeClr>
                      </a:solidFill>
                      <a:prstDash val="solid"/>
                      <a:round/>
                      <a:headEnd type="none" w="med" len="med"/>
                      <a:tailEnd type="none" w="med" len="med"/>
                    </a:lnL>
                    <a:lnR w="6350" cap="flat" cmpd="sng" algn="ctr">
                      <a:solidFill>
                        <a:schemeClr val="tx1"/>
                      </a:solidFill>
                      <a:prstDash val="solid"/>
                      <a:round/>
                      <a:headEnd type="none" w="med" len="med"/>
                      <a:tailEnd type="none" w="med" len="med"/>
                    </a:lnR>
                    <a:solidFill>
                      <a:schemeClr val="bg1">
                        <a:lumMod val="95000"/>
                      </a:schemeClr>
                    </a:solidFill>
                  </a:tcPr>
                </a:tc>
                <a:extLst>
                  <a:ext uri="{0D108BD9-81ED-4DB2-BD59-A6C34878D82A}">
                    <a16:rowId xmlns:a16="http://schemas.microsoft.com/office/drawing/2014/main" val="2747639620"/>
                  </a:ext>
                </a:extLst>
              </a:tr>
              <a:tr h="199228">
                <a:tc>
                  <a:txBody>
                    <a:bodyPr/>
                    <a:lstStyle/>
                    <a:p>
                      <a:pPr algn="l" fontAlgn="ctr">
                        <a:buNone/>
                      </a:pPr>
                      <a:r>
                        <a:rPr lang="de-DE" sz="900" u="none" strike="noStrike" baseline="0" noProof="0" dirty="0">
                          <a:effectLst/>
                        </a:rPr>
                        <a:t>Saarland</a:t>
                      </a:r>
                      <a:endParaRPr lang="de-DE" sz="900" b="0" i="0" u="none" strike="noStrike" baseline="0" noProof="0" dirty="0">
                        <a:solidFill>
                          <a:srgbClr val="474747"/>
                        </a:solidFill>
                        <a:effectLst/>
                        <a:latin typeface="Calibri" panose="020F0502020204030204" pitchFamily="34" charset="0"/>
                      </a:endParaRPr>
                    </a:p>
                  </a:txBody>
                  <a:tcPr marL="72000" marR="72000" marT="36000" marB="18000" anchor="ctr">
                    <a:lnL w="6350" cap="flat" cmpd="sng" algn="ctr">
                      <a:solidFill>
                        <a:schemeClr val="tx1"/>
                      </a:solidFill>
                      <a:prstDash val="solid"/>
                      <a:round/>
                      <a:headEnd type="none" w="med" len="med"/>
                      <a:tailEnd type="none" w="med" len="med"/>
                    </a:lnL>
                    <a:noFill/>
                  </a:tcPr>
                </a:tc>
                <a:tc>
                  <a:txBody>
                    <a:bodyPr/>
                    <a:lstStyle/>
                    <a:p>
                      <a:pPr algn="r" fontAlgn="ctr">
                        <a:buNone/>
                      </a:pPr>
                      <a:r>
                        <a:rPr lang="de-DE" sz="900" u="none" strike="noStrike" baseline="0" noProof="0" dirty="0">
                          <a:solidFill>
                            <a:schemeClr val="tx1"/>
                          </a:solidFill>
                          <a:effectLst/>
                        </a:rPr>
                        <a:t>5,3%</a:t>
                      </a:r>
                      <a:endParaRPr lang="de-DE" sz="900" b="0" i="0" u="none" strike="noStrike" baseline="0" noProof="0" dirty="0">
                        <a:solidFill>
                          <a:schemeClr val="tx1"/>
                        </a:solidFill>
                        <a:effectLst/>
                        <a:latin typeface="Calibri" panose="020F0502020204030204" pitchFamily="34" charset="0"/>
                      </a:endParaRPr>
                    </a:p>
                  </a:txBody>
                  <a:tcPr marL="0" marR="72000" marT="36000" marB="18000" anchor="ctr">
                    <a:noFill/>
                  </a:tcPr>
                </a:tc>
                <a:tc>
                  <a:txBody>
                    <a:bodyPr/>
                    <a:lstStyle/>
                    <a:p>
                      <a:pPr algn="r" fontAlgn="ctr">
                        <a:buNone/>
                      </a:pPr>
                      <a:r>
                        <a:rPr lang="de-DE" sz="900" u="none" strike="noStrike" baseline="0" noProof="0" dirty="0">
                          <a:solidFill>
                            <a:schemeClr val="bg1">
                              <a:lumMod val="50000"/>
                            </a:schemeClr>
                          </a:solidFill>
                          <a:effectLst/>
                        </a:rPr>
                        <a:t>4,8%</a:t>
                      </a:r>
                      <a:endParaRPr lang="de-DE" sz="900" b="0" i="0" u="none" strike="noStrike" baseline="0" noProof="0" dirty="0">
                        <a:solidFill>
                          <a:schemeClr val="bg1">
                            <a:lumMod val="50000"/>
                          </a:schemeClr>
                        </a:solidFill>
                        <a:effectLst/>
                        <a:latin typeface="Calibri" panose="020F0502020204030204" pitchFamily="34" charset="0"/>
                      </a:endParaRPr>
                    </a:p>
                  </a:txBody>
                  <a:tcPr marL="0" marR="72000" marT="36000" marB="18000" anchor="ctr">
                    <a:lnR w="6350" cap="flat" cmpd="sng" algn="ctr">
                      <a:solidFill>
                        <a:schemeClr val="tx1"/>
                      </a:solidFill>
                      <a:prstDash val="solid"/>
                      <a:round/>
                      <a:headEnd type="none" w="med" len="med"/>
                      <a:tailEnd type="none" w="med" len="med"/>
                    </a:lnR>
                    <a:noFill/>
                  </a:tcPr>
                </a:tc>
                <a:extLst>
                  <a:ext uri="{0D108BD9-81ED-4DB2-BD59-A6C34878D82A}">
                    <a16:rowId xmlns:a16="http://schemas.microsoft.com/office/drawing/2014/main" val="3464655657"/>
                  </a:ext>
                </a:extLst>
              </a:tr>
              <a:tr h="199228">
                <a:tc>
                  <a:txBody>
                    <a:bodyPr/>
                    <a:lstStyle/>
                    <a:p>
                      <a:pPr algn="l" fontAlgn="ctr">
                        <a:buNone/>
                      </a:pPr>
                      <a:r>
                        <a:rPr lang="de-DE" sz="900" u="none" strike="noStrike" baseline="0" noProof="0" dirty="0">
                          <a:effectLst/>
                        </a:rPr>
                        <a:t>Hessen</a:t>
                      </a:r>
                      <a:endParaRPr lang="de-DE" sz="900" b="0" i="0" u="none" strike="noStrike" baseline="0" noProof="0" dirty="0">
                        <a:solidFill>
                          <a:srgbClr val="474747"/>
                        </a:solidFill>
                        <a:effectLst/>
                        <a:latin typeface="Calibri" panose="020F0502020204030204" pitchFamily="34" charset="0"/>
                      </a:endParaRPr>
                    </a:p>
                  </a:txBody>
                  <a:tcPr marL="72000" marR="72000" marT="36000" marB="18000" anchor="ctr">
                    <a:lnL w="6350" cap="flat" cmpd="sng" algn="ctr">
                      <a:solidFill>
                        <a:schemeClr val="tx1"/>
                      </a:solidFill>
                      <a:prstDash val="solid"/>
                      <a:round/>
                      <a:headEnd type="none" w="med" len="med"/>
                      <a:tailEnd type="none" w="med" len="med"/>
                    </a:lnL>
                    <a:lnR w="6350" cap="flat" cmpd="sng" algn="ctr">
                      <a:solidFill>
                        <a:schemeClr val="bg1">
                          <a:lumMod val="95000"/>
                        </a:schemeClr>
                      </a:solidFill>
                      <a:prstDash val="solid"/>
                      <a:round/>
                      <a:headEnd type="none" w="med" len="med"/>
                      <a:tailEnd type="none" w="med" len="med"/>
                    </a:lnR>
                    <a:solidFill>
                      <a:schemeClr val="bg1">
                        <a:lumMod val="95000"/>
                      </a:schemeClr>
                    </a:solidFill>
                  </a:tcPr>
                </a:tc>
                <a:tc>
                  <a:txBody>
                    <a:bodyPr/>
                    <a:lstStyle/>
                    <a:p>
                      <a:pPr algn="r" fontAlgn="ctr">
                        <a:buNone/>
                      </a:pPr>
                      <a:r>
                        <a:rPr lang="de-DE" sz="900" u="none" strike="noStrike" baseline="0" noProof="0" dirty="0">
                          <a:solidFill>
                            <a:schemeClr val="tx1"/>
                          </a:solidFill>
                          <a:effectLst/>
                        </a:rPr>
                        <a:t>5,1%</a:t>
                      </a:r>
                      <a:endParaRPr lang="de-DE" sz="900" b="0" i="0" u="none" strike="noStrike" baseline="0" noProof="0" dirty="0">
                        <a:solidFill>
                          <a:schemeClr val="tx1"/>
                        </a:solidFill>
                        <a:effectLst/>
                        <a:latin typeface="Calibri" panose="020F0502020204030204" pitchFamily="34" charset="0"/>
                      </a:endParaRPr>
                    </a:p>
                  </a:txBody>
                  <a:tcPr marL="0" marR="72000" marT="36000" marB="18000" anchor="ctr">
                    <a:lnL w="6350" cap="flat" cmpd="sng" algn="ctr">
                      <a:solidFill>
                        <a:schemeClr val="bg1">
                          <a:lumMod val="95000"/>
                        </a:schemeClr>
                      </a:solidFill>
                      <a:prstDash val="solid"/>
                      <a:round/>
                      <a:headEnd type="none" w="med" len="med"/>
                      <a:tailEnd type="none" w="med" len="med"/>
                    </a:lnL>
                    <a:lnR w="6350" cap="flat" cmpd="sng" algn="ctr">
                      <a:solidFill>
                        <a:schemeClr val="bg1">
                          <a:lumMod val="95000"/>
                        </a:schemeClr>
                      </a:solidFill>
                      <a:prstDash val="solid"/>
                      <a:round/>
                      <a:headEnd type="none" w="med" len="med"/>
                      <a:tailEnd type="none" w="med" len="med"/>
                    </a:lnR>
                    <a:solidFill>
                      <a:schemeClr val="bg1">
                        <a:lumMod val="95000"/>
                      </a:schemeClr>
                    </a:solidFill>
                  </a:tcPr>
                </a:tc>
                <a:tc>
                  <a:txBody>
                    <a:bodyPr/>
                    <a:lstStyle/>
                    <a:p>
                      <a:pPr algn="r" fontAlgn="ctr">
                        <a:buNone/>
                      </a:pPr>
                      <a:r>
                        <a:rPr lang="de-DE" sz="900" u="none" strike="noStrike" baseline="0" noProof="0" dirty="0">
                          <a:solidFill>
                            <a:schemeClr val="bg1">
                              <a:lumMod val="50000"/>
                            </a:schemeClr>
                          </a:solidFill>
                          <a:effectLst/>
                        </a:rPr>
                        <a:t>12,0%</a:t>
                      </a:r>
                      <a:endParaRPr lang="de-DE" sz="900" b="0" i="0" u="none" strike="noStrike" baseline="0" noProof="0" dirty="0">
                        <a:solidFill>
                          <a:schemeClr val="bg1">
                            <a:lumMod val="50000"/>
                          </a:schemeClr>
                        </a:solidFill>
                        <a:effectLst/>
                        <a:latin typeface="Calibri" panose="020F0502020204030204" pitchFamily="34" charset="0"/>
                      </a:endParaRPr>
                    </a:p>
                  </a:txBody>
                  <a:tcPr marL="0" marR="72000" marT="36000" marB="18000" anchor="ctr">
                    <a:lnL w="6350" cap="flat" cmpd="sng" algn="ctr">
                      <a:solidFill>
                        <a:schemeClr val="bg1">
                          <a:lumMod val="95000"/>
                        </a:schemeClr>
                      </a:solidFill>
                      <a:prstDash val="solid"/>
                      <a:round/>
                      <a:headEnd type="none" w="med" len="med"/>
                      <a:tailEnd type="none" w="med" len="med"/>
                    </a:lnL>
                    <a:lnR w="6350" cap="flat" cmpd="sng" algn="ctr">
                      <a:solidFill>
                        <a:schemeClr val="tx1"/>
                      </a:solidFill>
                      <a:prstDash val="solid"/>
                      <a:round/>
                      <a:headEnd type="none" w="med" len="med"/>
                      <a:tailEnd type="none" w="med" len="med"/>
                    </a:lnR>
                    <a:solidFill>
                      <a:schemeClr val="bg1">
                        <a:lumMod val="95000"/>
                      </a:schemeClr>
                    </a:solidFill>
                  </a:tcPr>
                </a:tc>
                <a:extLst>
                  <a:ext uri="{0D108BD9-81ED-4DB2-BD59-A6C34878D82A}">
                    <a16:rowId xmlns:a16="http://schemas.microsoft.com/office/drawing/2014/main" val="1023913811"/>
                  </a:ext>
                </a:extLst>
              </a:tr>
              <a:tr h="199228">
                <a:tc>
                  <a:txBody>
                    <a:bodyPr/>
                    <a:lstStyle/>
                    <a:p>
                      <a:pPr algn="l" fontAlgn="ctr">
                        <a:buNone/>
                      </a:pPr>
                      <a:r>
                        <a:rPr lang="de-DE" sz="900" u="none" strike="noStrike" baseline="0" noProof="0" dirty="0">
                          <a:effectLst/>
                        </a:rPr>
                        <a:t>Mecklenburg-Vorpommern</a:t>
                      </a:r>
                      <a:endParaRPr lang="de-DE" sz="900" b="0" i="0" u="none" strike="noStrike" baseline="0" noProof="0" dirty="0">
                        <a:solidFill>
                          <a:srgbClr val="474747"/>
                        </a:solidFill>
                        <a:effectLst/>
                        <a:latin typeface="Calibri" panose="020F0502020204030204" pitchFamily="34" charset="0"/>
                      </a:endParaRPr>
                    </a:p>
                  </a:txBody>
                  <a:tcPr marL="72000" marR="72000" marT="36000" marB="18000" anchor="ctr">
                    <a:lnL w="6350" cap="flat" cmpd="sng" algn="ctr">
                      <a:solidFill>
                        <a:schemeClr val="tx1"/>
                      </a:solidFill>
                      <a:prstDash val="solid"/>
                      <a:round/>
                      <a:headEnd type="none" w="med" len="med"/>
                      <a:tailEnd type="none" w="med" len="med"/>
                    </a:lnL>
                    <a:noFill/>
                  </a:tcPr>
                </a:tc>
                <a:tc>
                  <a:txBody>
                    <a:bodyPr/>
                    <a:lstStyle/>
                    <a:p>
                      <a:pPr algn="r" fontAlgn="ctr">
                        <a:buNone/>
                      </a:pPr>
                      <a:r>
                        <a:rPr lang="de-DE" sz="900" u="none" strike="noStrike" baseline="0" noProof="0" dirty="0">
                          <a:solidFill>
                            <a:schemeClr val="tx1"/>
                          </a:solidFill>
                          <a:effectLst/>
                        </a:rPr>
                        <a:t>4,8%</a:t>
                      </a:r>
                      <a:endParaRPr lang="de-DE" sz="900" b="0" i="0" u="none" strike="noStrike" baseline="0" noProof="0" dirty="0">
                        <a:solidFill>
                          <a:schemeClr val="tx1"/>
                        </a:solidFill>
                        <a:effectLst/>
                        <a:latin typeface="Calibri" panose="020F0502020204030204" pitchFamily="34" charset="0"/>
                      </a:endParaRPr>
                    </a:p>
                  </a:txBody>
                  <a:tcPr marL="0" marR="72000" marT="36000" marB="18000" anchor="ctr">
                    <a:noFill/>
                  </a:tcPr>
                </a:tc>
                <a:tc>
                  <a:txBody>
                    <a:bodyPr/>
                    <a:lstStyle/>
                    <a:p>
                      <a:pPr algn="r" fontAlgn="ctr">
                        <a:buNone/>
                      </a:pPr>
                      <a:r>
                        <a:rPr lang="de-DE" sz="900" u="none" strike="noStrike" baseline="0" noProof="0" dirty="0">
                          <a:solidFill>
                            <a:schemeClr val="bg1">
                              <a:lumMod val="50000"/>
                            </a:schemeClr>
                          </a:solidFill>
                          <a:effectLst/>
                        </a:rPr>
                        <a:t>1,7%</a:t>
                      </a:r>
                      <a:endParaRPr lang="de-DE" sz="900" b="0" i="0" u="none" strike="noStrike" baseline="0" noProof="0" dirty="0">
                        <a:solidFill>
                          <a:schemeClr val="bg1">
                            <a:lumMod val="50000"/>
                          </a:schemeClr>
                        </a:solidFill>
                        <a:effectLst/>
                        <a:latin typeface="Calibri" panose="020F0502020204030204" pitchFamily="34" charset="0"/>
                      </a:endParaRPr>
                    </a:p>
                  </a:txBody>
                  <a:tcPr marL="0" marR="72000" marT="36000" marB="18000" anchor="ctr">
                    <a:lnR w="6350" cap="flat" cmpd="sng" algn="ctr">
                      <a:solidFill>
                        <a:schemeClr val="tx1"/>
                      </a:solidFill>
                      <a:prstDash val="solid"/>
                      <a:round/>
                      <a:headEnd type="none" w="med" len="med"/>
                      <a:tailEnd type="none" w="med" len="med"/>
                    </a:lnR>
                    <a:noFill/>
                  </a:tcPr>
                </a:tc>
                <a:extLst>
                  <a:ext uri="{0D108BD9-81ED-4DB2-BD59-A6C34878D82A}">
                    <a16:rowId xmlns:a16="http://schemas.microsoft.com/office/drawing/2014/main" val="3334105288"/>
                  </a:ext>
                </a:extLst>
              </a:tr>
              <a:tr h="199228">
                <a:tc>
                  <a:txBody>
                    <a:bodyPr/>
                    <a:lstStyle/>
                    <a:p>
                      <a:pPr algn="l" fontAlgn="ctr">
                        <a:buNone/>
                      </a:pPr>
                      <a:r>
                        <a:rPr lang="de-DE" sz="900" u="none" strike="noStrike" baseline="0" noProof="0" dirty="0">
                          <a:effectLst/>
                        </a:rPr>
                        <a:t>Sachsen</a:t>
                      </a:r>
                      <a:endParaRPr lang="de-DE" sz="900" b="0" i="0" u="none" strike="noStrike" baseline="0" noProof="0" dirty="0">
                        <a:solidFill>
                          <a:srgbClr val="474747"/>
                        </a:solidFill>
                        <a:effectLst/>
                        <a:latin typeface="Calibri" panose="020F0502020204030204" pitchFamily="34" charset="0"/>
                      </a:endParaRPr>
                    </a:p>
                  </a:txBody>
                  <a:tcPr marL="72000" marR="72000" marT="36000" marB="18000" anchor="ctr">
                    <a:lnL w="6350" cap="flat" cmpd="sng" algn="ctr">
                      <a:solidFill>
                        <a:schemeClr val="tx1"/>
                      </a:solidFill>
                      <a:prstDash val="solid"/>
                      <a:round/>
                      <a:headEnd type="none" w="med" len="med"/>
                      <a:tailEnd type="none" w="med" len="med"/>
                    </a:lnL>
                    <a:lnR w="6350" cap="flat" cmpd="sng" algn="ctr">
                      <a:solidFill>
                        <a:schemeClr val="bg1">
                          <a:lumMod val="95000"/>
                        </a:schemeClr>
                      </a:solidFill>
                      <a:prstDash val="solid"/>
                      <a:round/>
                      <a:headEnd type="none" w="med" len="med"/>
                      <a:tailEnd type="none" w="med" len="med"/>
                    </a:lnR>
                    <a:solidFill>
                      <a:schemeClr val="bg1">
                        <a:lumMod val="95000"/>
                      </a:schemeClr>
                    </a:solidFill>
                  </a:tcPr>
                </a:tc>
                <a:tc>
                  <a:txBody>
                    <a:bodyPr/>
                    <a:lstStyle/>
                    <a:p>
                      <a:pPr algn="r" fontAlgn="ctr">
                        <a:buNone/>
                      </a:pPr>
                      <a:r>
                        <a:rPr lang="de-DE" sz="900" u="none" strike="noStrike" baseline="0" noProof="0" dirty="0">
                          <a:solidFill>
                            <a:schemeClr val="tx1"/>
                          </a:solidFill>
                          <a:effectLst/>
                        </a:rPr>
                        <a:t>4,0%</a:t>
                      </a:r>
                      <a:endParaRPr lang="de-DE" sz="900" b="0" i="0" u="none" strike="noStrike" baseline="0" noProof="0" dirty="0">
                        <a:solidFill>
                          <a:schemeClr val="tx1"/>
                        </a:solidFill>
                        <a:effectLst/>
                        <a:latin typeface="Calibri" panose="020F0502020204030204" pitchFamily="34" charset="0"/>
                      </a:endParaRPr>
                    </a:p>
                  </a:txBody>
                  <a:tcPr marL="0" marR="72000" marT="36000" marB="18000" anchor="ctr">
                    <a:lnL w="6350" cap="flat" cmpd="sng" algn="ctr">
                      <a:solidFill>
                        <a:schemeClr val="bg1">
                          <a:lumMod val="95000"/>
                        </a:schemeClr>
                      </a:solidFill>
                      <a:prstDash val="solid"/>
                      <a:round/>
                      <a:headEnd type="none" w="med" len="med"/>
                      <a:tailEnd type="none" w="med" len="med"/>
                    </a:lnL>
                    <a:lnR w="6350" cap="flat" cmpd="sng" algn="ctr">
                      <a:solidFill>
                        <a:schemeClr val="bg1">
                          <a:lumMod val="95000"/>
                        </a:schemeClr>
                      </a:solidFill>
                      <a:prstDash val="solid"/>
                      <a:round/>
                      <a:headEnd type="none" w="med" len="med"/>
                      <a:tailEnd type="none" w="med" len="med"/>
                    </a:lnR>
                    <a:solidFill>
                      <a:schemeClr val="bg1">
                        <a:lumMod val="95000"/>
                      </a:schemeClr>
                    </a:solidFill>
                  </a:tcPr>
                </a:tc>
                <a:tc>
                  <a:txBody>
                    <a:bodyPr/>
                    <a:lstStyle/>
                    <a:p>
                      <a:pPr algn="r" fontAlgn="ctr">
                        <a:buNone/>
                      </a:pPr>
                      <a:r>
                        <a:rPr lang="de-DE" sz="900" u="none" strike="noStrike" baseline="0" noProof="0" dirty="0">
                          <a:solidFill>
                            <a:schemeClr val="bg1">
                              <a:lumMod val="50000"/>
                            </a:schemeClr>
                          </a:solidFill>
                          <a:effectLst/>
                        </a:rPr>
                        <a:t>3,3%</a:t>
                      </a:r>
                      <a:endParaRPr lang="de-DE" sz="900" b="0" i="0" u="none" strike="noStrike" baseline="0" noProof="0" dirty="0">
                        <a:solidFill>
                          <a:schemeClr val="bg1">
                            <a:lumMod val="50000"/>
                          </a:schemeClr>
                        </a:solidFill>
                        <a:effectLst/>
                        <a:latin typeface="Calibri" panose="020F0502020204030204" pitchFamily="34" charset="0"/>
                      </a:endParaRPr>
                    </a:p>
                  </a:txBody>
                  <a:tcPr marL="0" marR="72000" marT="36000" marB="18000" anchor="ctr">
                    <a:lnL w="6350" cap="flat" cmpd="sng" algn="ctr">
                      <a:solidFill>
                        <a:schemeClr val="bg1">
                          <a:lumMod val="95000"/>
                        </a:schemeClr>
                      </a:solidFill>
                      <a:prstDash val="solid"/>
                      <a:round/>
                      <a:headEnd type="none" w="med" len="med"/>
                      <a:tailEnd type="none" w="med" len="med"/>
                    </a:lnL>
                    <a:lnR w="6350" cap="flat" cmpd="sng" algn="ctr">
                      <a:solidFill>
                        <a:schemeClr val="tx1"/>
                      </a:solidFill>
                      <a:prstDash val="solid"/>
                      <a:round/>
                      <a:headEnd type="none" w="med" len="med"/>
                      <a:tailEnd type="none" w="med" len="med"/>
                    </a:lnR>
                    <a:solidFill>
                      <a:schemeClr val="bg1">
                        <a:lumMod val="95000"/>
                      </a:schemeClr>
                    </a:solidFill>
                  </a:tcPr>
                </a:tc>
                <a:extLst>
                  <a:ext uri="{0D108BD9-81ED-4DB2-BD59-A6C34878D82A}">
                    <a16:rowId xmlns:a16="http://schemas.microsoft.com/office/drawing/2014/main" val="2543988725"/>
                  </a:ext>
                </a:extLst>
              </a:tr>
              <a:tr h="199228">
                <a:tc>
                  <a:txBody>
                    <a:bodyPr/>
                    <a:lstStyle/>
                    <a:p>
                      <a:pPr algn="l" fontAlgn="ctr">
                        <a:buNone/>
                      </a:pPr>
                      <a:r>
                        <a:rPr lang="de-DE" sz="900" u="none" strike="noStrike" baseline="0" noProof="0" dirty="0">
                          <a:effectLst/>
                        </a:rPr>
                        <a:t>Brandenburg</a:t>
                      </a:r>
                      <a:endParaRPr lang="de-DE" sz="900" b="0" i="0" u="none" strike="noStrike" baseline="0" noProof="0" dirty="0">
                        <a:solidFill>
                          <a:srgbClr val="474747"/>
                        </a:solidFill>
                        <a:effectLst/>
                        <a:latin typeface="Calibri" panose="020F0502020204030204" pitchFamily="34" charset="0"/>
                      </a:endParaRPr>
                    </a:p>
                  </a:txBody>
                  <a:tcPr marL="72000" marR="72000" marT="36000" marB="18000" anchor="ctr">
                    <a:lnL w="6350" cap="flat" cmpd="sng" algn="ctr">
                      <a:solidFill>
                        <a:schemeClr val="tx1"/>
                      </a:solidFill>
                      <a:prstDash val="solid"/>
                      <a:round/>
                      <a:headEnd type="none" w="med" len="med"/>
                      <a:tailEnd type="none" w="med" len="med"/>
                    </a:lnL>
                    <a:noFill/>
                  </a:tcPr>
                </a:tc>
                <a:tc>
                  <a:txBody>
                    <a:bodyPr/>
                    <a:lstStyle/>
                    <a:p>
                      <a:pPr algn="r" fontAlgn="ctr">
                        <a:buNone/>
                      </a:pPr>
                      <a:r>
                        <a:rPr lang="de-DE" sz="900" u="none" strike="noStrike" baseline="0" noProof="0" dirty="0">
                          <a:solidFill>
                            <a:schemeClr val="tx1"/>
                          </a:solidFill>
                          <a:effectLst/>
                        </a:rPr>
                        <a:t>3,1%</a:t>
                      </a:r>
                      <a:endParaRPr lang="de-DE" sz="900" b="0" i="0" u="none" strike="noStrike" baseline="0" noProof="0" dirty="0">
                        <a:solidFill>
                          <a:schemeClr val="tx1"/>
                        </a:solidFill>
                        <a:effectLst/>
                        <a:latin typeface="Calibri" panose="020F0502020204030204" pitchFamily="34" charset="0"/>
                      </a:endParaRPr>
                    </a:p>
                  </a:txBody>
                  <a:tcPr marL="0" marR="72000" marT="36000" marB="18000" anchor="ctr">
                    <a:noFill/>
                  </a:tcPr>
                </a:tc>
                <a:tc>
                  <a:txBody>
                    <a:bodyPr/>
                    <a:lstStyle/>
                    <a:p>
                      <a:pPr algn="r" fontAlgn="ctr">
                        <a:buNone/>
                      </a:pPr>
                      <a:r>
                        <a:rPr lang="de-DE" sz="900" u="none" strike="noStrike" baseline="0" noProof="0" dirty="0">
                          <a:solidFill>
                            <a:schemeClr val="bg1">
                              <a:lumMod val="50000"/>
                            </a:schemeClr>
                          </a:solidFill>
                          <a:effectLst/>
                        </a:rPr>
                        <a:t>3,1%</a:t>
                      </a:r>
                      <a:endParaRPr lang="de-DE" sz="900" b="0" i="0" u="none" strike="noStrike" baseline="0" noProof="0" dirty="0">
                        <a:solidFill>
                          <a:schemeClr val="bg1">
                            <a:lumMod val="50000"/>
                          </a:schemeClr>
                        </a:solidFill>
                        <a:effectLst/>
                        <a:latin typeface="Calibri" panose="020F0502020204030204" pitchFamily="34" charset="0"/>
                      </a:endParaRPr>
                    </a:p>
                  </a:txBody>
                  <a:tcPr marL="0" marR="72000" marT="36000" marB="18000" anchor="ctr">
                    <a:lnR w="6350" cap="flat" cmpd="sng" algn="ctr">
                      <a:solidFill>
                        <a:schemeClr val="tx1"/>
                      </a:solidFill>
                      <a:prstDash val="solid"/>
                      <a:round/>
                      <a:headEnd type="none" w="med" len="med"/>
                      <a:tailEnd type="none" w="med" len="med"/>
                    </a:lnR>
                    <a:noFill/>
                  </a:tcPr>
                </a:tc>
                <a:extLst>
                  <a:ext uri="{0D108BD9-81ED-4DB2-BD59-A6C34878D82A}">
                    <a16:rowId xmlns:a16="http://schemas.microsoft.com/office/drawing/2014/main" val="909481627"/>
                  </a:ext>
                </a:extLst>
              </a:tr>
              <a:tr h="199228">
                <a:tc>
                  <a:txBody>
                    <a:bodyPr/>
                    <a:lstStyle/>
                    <a:p>
                      <a:pPr algn="l" fontAlgn="ctr">
                        <a:buNone/>
                      </a:pPr>
                      <a:r>
                        <a:rPr lang="de-DE" sz="900" u="none" strike="noStrike" baseline="0" noProof="0" dirty="0">
                          <a:effectLst/>
                        </a:rPr>
                        <a:t>Thüringen</a:t>
                      </a:r>
                      <a:endParaRPr lang="de-DE" sz="900" b="0" i="0" u="none" strike="noStrike" baseline="0" noProof="0" dirty="0">
                        <a:solidFill>
                          <a:srgbClr val="474747"/>
                        </a:solidFill>
                        <a:effectLst/>
                        <a:latin typeface="Calibri" panose="020F0502020204030204" pitchFamily="34" charset="0"/>
                      </a:endParaRPr>
                    </a:p>
                  </a:txBody>
                  <a:tcPr marL="72000" marR="72000" marT="36000" marB="18000" anchor="ctr">
                    <a:lnL w="6350" cap="flat" cmpd="sng" algn="ctr">
                      <a:solidFill>
                        <a:schemeClr val="tx1"/>
                      </a:solidFill>
                      <a:prstDash val="solid"/>
                      <a:round/>
                      <a:headEnd type="none" w="med" len="med"/>
                      <a:tailEnd type="none" w="med" len="med"/>
                    </a:lnL>
                    <a:lnR w="6350" cap="flat" cmpd="sng" algn="ctr">
                      <a:solidFill>
                        <a:schemeClr val="bg1">
                          <a:lumMod val="95000"/>
                        </a:schemeClr>
                      </a:solidFill>
                      <a:prstDash val="solid"/>
                      <a:round/>
                      <a:headEnd type="none" w="med" len="med"/>
                      <a:tailEnd type="none" w="med" len="med"/>
                    </a:lnR>
                    <a:solidFill>
                      <a:schemeClr val="bg1">
                        <a:lumMod val="95000"/>
                      </a:schemeClr>
                    </a:solidFill>
                  </a:tcPr>
                </a:tc>
                <a:tc>
                  <a:txBody>
                    <a:bodyPr/>
                    <a:lstStyle/>
                    <a:p>
                      <a:pPr algn="r" fontAlgn="ctr">
                        <a:buNone/>
                      </a:pPr>
                      <a:r>
                        <a:rPr lang="de-DE" sz="900" u="none" strike="noStrike" baseline="0" noProof="0" dirty="0">
                          <a:solidFill>
                            <a:schemeClr val="tx1"/>
                          </a:solidFill>
                          <a:effectLst/>
                        </a:rPr>
                        <a:t>2,0%</a:t>
                      </a:r>
                      <a:endParaRPr lang="de-DE" sz="900" b="0" i="0" u="none" strike="noStrike" baseline="0" noProof="0" dirty="0">
                        <a:solidFill>
                          <a:schemeClr val="tx1"/>
                        </a:solidFill>
                        <a:effectLst/>
                        <a:latin typeface="Calibri" panose="020F0502020204030204" pitchFamily="34" charset="0"/>
                      </a:endParaRPr>
                    </a:p>
                  </a:txBody>
                  <a:tcPr marL="0" marR="72000" marT="36000" marB="18000" anchor="ctr">
                    <a:lnL w="6350" cap="flat" cmpd="sng" algn="ctr">
                      <a:solidFill>
                        <a:schemeClr val="bg1">
                          <a:lumMod val="95000"/>
                        </a:schemeClr>
                      </a:solidFill>
                      <a:prstDash val="solid"/>
                      <a:round/>
                      <a:headEnd type="none" w="med" len="med"/>
                      <a:tailEnd type="none" w="med" len="med"/>
                    </a:lnL>
                    <a:lnR w="6350" cap="flat" cmpd="sng" algn="ctr">
                      <a:solidFill>
                        <a:schemeClr val="bg1">
                          <a:lumMod val="95000"/>
                        </a:schemeClr>
                      </a:solidFill>
                      <a:prstDash val="solid"/>
                      <a:round/>
                      <a:headEnd type="none" w="med" len="med"/>
                      <a:tailEnd type="none" w="med" len="med"/>
                    </a:lnR>
                    <a:solidFill>
                      <a:schemeClr val="bg1">
                        <a:lumMod val="95000"/>
                      </a:schemeClr>
                    </a:solidFill>
                  </a:tcPr>
                </a:tc>
                <a:tc>
                  <a:txBody>
                    <a:bodyPr/>
                    <a:lstStyle/>
                    <a:p>
                      <a:pPr algn="r" fontAlgn="ctr">
                        <a:buNone/>
                      </a:pPr>
                      <a:r>
                        <a:rPr lang="de-DE" sz="900" u="none" strike="noStrike" baseline="0" noProof="0" dirty="0">
                          <a:solidFill>
                            <a:schemeClr val="bg1">
                              <a:lumMod val="50000"/>
                            </a:schemeClr>
                          </a:solidFill>
                          <a:effectLst/>
                        </a:rPr>
                        <a:t>4,5%</a:t>
                      </a:r>
                      <a:endParaRPr lang="de-DE" sz="900" b="0" i="0" u="none" strike="noStrike" baseline="0" noProof="0" dirty="0">
                        <a:solidFill>
                          <a:schemeClr val="bg1">
                            <a:lumMod val="50000"/>
                          </a:schemeClr>
                        </a:solidFill>
                        <a:effectLst/>
                        <a:latin typeface="Calibri" panose="020F0502020204030204" pitchFamily="34" charset="0"/>
                      </a:endParaRPr>
                    </a:p>
                  </a:txBody>
                  <a:tcPr marL="0" marR="72000" marT="36000" marB="18000" anchor="ctr">
                    <a:lnL w="6350" cap="flat" cmpd="sng" algn="ctr">
                      <a:solidFill>
                        <a:schemeClr val="bg1">
                          <a:lumMod val="95000"/>
                        </a:schemeClr>
                      </a:solidFill>
                      <a:prstDash val="solid"/>
                      <a:round/>
                      <a:headEnd type="none" w="med" len="med"/>
                      <a:tailEnd type="none" w="med" len="med"/>
                    </a:lnL>
                    <a:lnR w="6350" cap="flat" cmpd="sng" algn="ctr">
                      <a:solidFill>
                        <a:schemeClr val="tx1"/>
                      </a:solidFill>
                      <a:prstDash val="solid"/>
                      <a:round/>
                      <a:headEnd type="none" w="med" len="med"/>
                      <a:tailEnd type="none" w="med" len="med"/>
                    </a:lnR>
                    <a:solidFill>
                      <a:schemeClr val="bg1">
                        <a:lumMod val="95000"/>
                      </a:schemeClr>
                    </a:solidFill>
                  </a:tcPr>
                </a:tc>
                <a:extLst>
                  <a:ext uri="{0D108BD9-81ED-4DB2-BD59-A6C34878D82A}">
                    <a16:rowId xmlns:a16="http://schemas.microsoft.com/office/drawing/2014/main" val="171675199"/>
                  </a:ext>
                </a:extLst>
              </a:tr>
              <a:tr h="199228">
                <a:tc>
                  <a:txBody>
                    <a:bodyPr/>
                    <a:lstStyle/>
                    <a:p>
                      <a:pPr algn="l" fontAlgn="ctr">
                        <a:buNone/>
                      </a:pPr>
                      <a:r>
                        <a:rPr lang="de-DE" sz="900" u="none" strike="noStrike" baseline="0" noProof="0" dirty="0">
                          <a:effectLst/>
                        </a:rPr>
                        <a:t>Sachsen-Anhalt</a:t>
                      </a:r>
                      <a:endParaRPr lang="de-DE" sz="900" b="0" i="0" u="none" strike="noStrike" baseline="0" noProof="0" dirty="0">
                        <a:solidFill>
                          <a:srgbClr val="474747"/>
                        </a:solidFill>
                        <a:effectLst/>
                        <a:latin typeface="Calibri" panose="020F0502020204030204" pitchFamily="34" charset="0"/>
                      </a:endParaRPr>
                    </a:p>
                  </a:txBody>
                  <a:tcPr marL="72000" marR="72000" marT="36000" marB="18000" anchor="ctr">
                    <a:lnL w="6350" cap="flat" cmpd="sng" algn="ctr">
                      <a:solidFill>
                        <a:schemeClr val="tx1"/>
                      </a:solidFill>
                      <a:prstDash val="solid"/>
                      <a:round/>
                      <a:headEnd type="none" w="med" len="med"/>
                      <a:tailEnd type="none" w="med" len="med"/>
                    </a:lnL>
                    <a:noFill/>
                  </a:tcPr>
                </a:tc>
                <a:tc>
                  <a:txBody>
                    <a:bodyPr/>
                    <a:lstStyle/>
                    <a:p>
                      <a:pPr algn="r" fontAlgn="ctr">
                        <a:buNone/>
                      </a:pPr>
                      <a:r>
                        <a:rPr lang="de-DE" sz="900" u="none" strike="noStrike" baseline="0" noProof="0" dirty="0">
                          <a:solidFill>
                            <a:schemeClr val="tx1"/>
                          </a:solidFill>
                          <a:effectLst/>
                        </a:rPr>
                        <a:t>1,8%</a:t>
                      </a:r>
                      <a:endParaRPr lang="de-DE" sz="900" b="0" i="0" u="none" strike="noStrike" baseline="0" noProof="0" dirty="0">
                        <a:solidFill>
                          <a:schemeClr val="tx1"/>
                        </a:solidFill>
                        <a:effectLst/>
                        <a:latin typeface="Calibri" panose="020F0502020204030204" pitchFamily="34" charset="0"/>
                      </a:endParaRPr>
                    </a:p>
                  </a:txBody>
                  <a:tcPr marL="0" marR="72000" marT="36000" marB="18000" anchor="ctr">
                    <a:noFill/>
                  </a:tcPr>
                </a:tc>
                <a:tc>
                  <a:txBody>
                    <a:bodyPr/>
                    <a:lstStyle/>
                    <a:p>
                      <a:pPr algn="r" fontAlgn="ctr">
                        <a:buNone/>
                      </a:pPr>
                      <a:r>
                        <a:rPr lang="de-DE" sz="900" u="none" strike="noStrike" baseline="0" noProof="0" dirty="0">
                          <a:solidFill>
                            <a:schemeClr val="bg1">
                              <a:lumMod val="50000"/>
                            </a:schemeClr>
                          </a:solidFill>
                          <a:effectLst/>
                        </a:rPr>
                        <a:t>3,1%</a:t>
                      </a:r>
                      <a:endParaRPr lang="de-DE" sz="900" b="0" i="0" u="none" strike="noStrike" baseline="0" noProof="0" dirty="0">
                        <a:solidFill>
                          <a:schemeClr val="bg1">
                            <a:lumMod val="50000"/>
                          </a:schemeClr>
                        </a:solidFill>
                        <a:effectLst/>
                        <a:latin typeface="Calibri" panose="020F0502020204030204" pitchFamily="34" charset="0"/>
                      </a:endParaRPr>
                    </a:p>
                  </a:txBody>
                  <a:tcPr marL="0" marR="72000" marT="36000" marB="18000" anchor="ctr">
                    <a:lnR w="6350" cap="flat" cmpd="sng" algn="ctr">
                      <a:solidFill>
                        <a:schemeClr val="tx1"/>
                      </a:solidFill>
                      <a:prstDash val="solid"/>
                      <a:round/>
                      <a:headEnd type="none" w="med" len="med"/>
                      <a:tailEnd type="none" w="med" len="med"/>
                    </a:lnR>
                    <a:noFill/>
                  </a:tcPr>
                </a:tc>
                <a:extLst>
                  <a:ext uri="{0D108BD9-81ED-4DB2-BD59-A6C34878D82A}">
                    <a16:rowId xmlns:a16="http://schemas.microsoft.com/office/drawing/2014/main" val="3058537521"/>
                  </a:ext>
                </a:extLst>
              </a:tr>
              <a:tr h="199228">
                <a:tc>
                  <a:txBody>
                    <a:bodyPr/>
                    <a:lstStyle/>
                    <a:p>
                      <a:pPr algn="l" fontAlgn="ctr">
                        <a:buNone/>
                      </a:pPr>
                      <a:r>
                        <a:rPr lang="de-DE" sz="900" u="none" strike="noStrike" baseline="0" noProof="0" dirty="0">
                          <a:effectLst/>
                        </a:rPr>
                        <a:t>Berlin</a:t>
                      </a:r>
                      <a:endParaRPr lang="de-DE" sz="900" b="0" i="0" u="none" strike="noStrike" baseline="0" noProof="0" dirty="0">
                        <a:solidFill>
                          <a:srgbClr val="474747"/>
                        </a:solidFill>
                        <a:effectLst/>
                        <a:latin typeface="Calibri" panose="020F0502020204030204" pitchFamily="34" charset="0"/>
                      </a:endParaRPr>
                    </a:p>
                  </a:txBody>
                  <a:tcPr marL="72000" marR="72000" marT="36000" marB="18000" anchor="ctr">
                    <a:lnL w="6350" cap="flat" cmpd="sng" algn="ctr">
                      <a:solidFill>
                        <a:schemeClr val="tx1"/>
                      </a:solidFill>
                      <a:prstDash val="solid"/>
                      <a:round/>
                      <a:headEnd type="none" w="med" len="med"/>
                      <a:tailEnd type="none" w="med" len="med"/>
                    </a:lnL>
                    <a:lnR w="6350" cap="flat" cmpd="sng" algn="ctr">
                      <a:solidFill>
                        <a:schemeClr val="bg1">
                          <a:lumMod val="95000"/>
                        </a:schemeClr>
                      </a:solidFill>
                      <a:prstDash val="solid"/>
                      <a:round/>
                      <a:headEnd type="none" w="med" len="med"/>
                      <a:tailEnd type="none" w="med" len="med"/>
                    </a:lnR>
                    <a:solidFill>
                      <a:schemeClr val="bg1">
                        <a:lumMod val="95000"/>
                      </a:schemeClr>
                    </a:solidFill>
                  </a:tcPr>
                </a:tc>
                <a:tc>
                  <a:txBody>
                    <a:bodyPr/>
                    <a:lstStyle/>
                    <a:p>
                      <a:pPr algn="r" fontAlgn="ctr">
                        <a:buNone/>
                      </a:pPr>
                      <a:r>
                        <a:rPr lang="de-DE" sz="900" u="none" strike="noStrike" baseline="0" noProof="0" dirty="0">
                          <a:solidFill>
                            <a:schemeClr val="tx1"/>
                          </a:solidFill>
                          <a:effectLst/>
                        </a:rPr>
                        <a:t>1,3%</a:t>
                      </a:r>
                      <a:endParaRPr lang="de-DE" sz="900" b="0" i="0" u="none" strike="noStrike" baseline="0" noProof="0" dirty="0">
                        <a:solidFill>
                          <a:schemeClr val="tx1"/>
                        </a:solidFill>
                        <a:effectLst/>
                        <a:latin typeface="Calibri" panose="020F0502020204030204" pitchFamily="34" charset="0"/>
                      </a:endParaRPr>
                    </a:p>
                  </a:txBody>
                  <a:tcPr marL="0" marR="72000" marT="36000" marB="18000" anchor="ctr">
                    <a:lnL w="6350" cap="flat" cmpd="sng" algn="ctr">
                      <a:solidFill>
                        <a:schemeClr val="bg1">
                          <a:lumMod val="95000"/>
                        </a:schemeClr>
                      </a:solidFill>
                      <a:prstDash val="solid"/>
                      <a:round/>
                      <a:headEnd type="none" w="med" len="med"/>
                      <a:tailEnd type="none" w="med" len="med"/>
                    </a:lnL>
                    <a:lnR w="6350" cap="flat" cmpd="sng" algn="ctr">
                      <a:solidFill>
                        <a:schemeClr val="bg1">
                          <a:lumMod val="95000"/>
                        </a:schemeClr>
                      </a:solidFill>
                      <a:prstDash val="solid"/>
                      <a:round/>
                      <a:headEnd type="none" w="med" len="med"/>
                      <a:tailEnd type="none" w="med" len="med"/>
                    </a:lnR>
                    <a:solidFill>
                      <a:schemeClr val="bg1">
                        <a:lumMod val="95000"/>
                      </a:schemeClr>
                    </a:solidFill>
                  </a:tcPr>
                </a:tc>
                <a:tc>
                  <a:txBody>
                    <a:bodyPr/>
                    <a:lstStyle/>
                    <a:p>
                      <a:pPr algn="r" fontAlgn="ctr">
                        <a:buNone/>
                      </a:pPr>
                      <a:r>
                        <a:rPr lang="de-DE" sz="900" u="none" strike="noStrike" baseline="0" noProof="0" dirty="0">
                          <a:solidFill>
                            <a:schemeClr val="bg1">
                              <a:lumMod val="50000"/>
                            </a:schemeClr>
                          </a:solidFill>
                          <a:effectLst/>
                        </a:rPr>
                        <a:t>1,3%</a:t>
                      </a:r>
                      <a:endParaRPr lang="de-DE" sz="900" b="0" i="0" u="none" strike="noStrike" baseline="0" noProof="0" dirty="0">
                        <a:solidFill>
                          <a:schemeClr val="bg1">
                            <a:lumMod val="50000"/>
                          </a:schemeClr>
                        </a:solidFill>
                        <a:effectLst/>
                        <a:latin typeface="Calibri" panose="020F0502020204030204" pitchFamily="34" charset="0"/>
                      </a:endParaRPr>
                    </a:p>
                  </a:txBody>
                  <a:tcPr marL="0" marR="72000" marT="36000" marB="18000" anchor="ctr">
                    <a:lnL w="6350" cap="flat" cmpd="sng" algn="ctr">
                      <a:solidFill>
                        <a:schemeClr val="bg1">
                          <a:lumMod val="95000"/>
                        </a:schemeClr>
                      </a:solidFill>
                      <a:prstDash val="solid"/>
                      <a:round/>
                      <a:headEnd type="none" w="med" len="med"/>
                      <a:tailEnd type="none" w="med" len="med"/>
                    </a:lnL>
                    <a:lnR w="6350" cap="flat" cmpd="sng" algn="ctr">
                      <a:solidFill>
                        <a:schemeClr val="tx1"/>
                      </a:solidFill>
                      <a:prstDash val="solid"/>
                      <a:round/>
                      <a:headEnd type="none" w="med" len="med"/>
                      <a:tailEnd type="none" w="med" len="med"/>
                    </a:lnR>
                    <a:solidFill>
                      <a:schemeClr val="bg1">
                        <a:lumMod val="95000"/>
                      </a:schemeClr>
                    </a:solidFill>
                  </a:tcPr>
                </a:tc>
                <a:extLst>
                  <a:ext uri="{0D108BD9-81ED-4DB2-BD59-A6C34878D82A}">
                    <a16:rowId xmlns:a16="http://schemas.microsoft.com/office/drawing/2014/main" val="3022596230"/>
                  </a:ext>
                </a:extLst>
              </a:tr>
              <a:tr h="199228">
                <a:tc>
                  <a:txBody>
                    <a:bodyPr/>
                    <a:lstStyle/>
                    <a:p>
                      <a:pPr algn="l" fontAlgn="ctr">
                        <a:buNone/>
                      </a:pPr>
                      <a:r>
                        <a:rPr lang="de-DE" sz="900" u="none" strike="noStrike" baseline="0" noProof="0" dirty="0">
                          <a:effectLst/>
                        </a:rPr>
                        <a:t>Hamburg</a:t>
                      </a:r>
                      <a:endParaRPr lang="de-DE" sz="900" b="0" i="0" u="none" strike="noStrike" baseline="0" noProof="0" dirty="0">
                        <a:solidFill>
                          <a:srgbClr val="474747"/>
                        </a:solidFill>
                        <a:effectLst/>
                        <a:latin typeface="Calibri" panose="020F0502020204030204" pitchFamily="34" charset="0"/>
                      </a:endParaRPr>
                    </a:p>
                  </a:txBody>
                  <a:tcPr marL="72000" marR="72000" marT="36000" marB="18000" anchor="ctr">
                    <a:lnL w="6350" cap="flat" cmpd="sng" algn="ctr">
                      <a:solidFill>
                        <a:schemeClr val="tx1"/>
                      </a:solidFill>
                      <a:prstDash val="solid"/>
                      <a:round/>
                      <a:headEnd type="none" w="med" len="med"/>
                      <a:tailEnd type="none" w="med" len="med"/>
                    </a:lnL>
                    <a:noFill/>
                  </a:tcPr>
                </a:tc>
                <a:tc>
                  <a:txBody>
                    <a:bodyPr/>
                    <a:lstStyle/>
                    <a:p>
                      <a:pPr algn="r" fontAlgn="ctr">
                        <a:buNone/>
                      </a:pPr>
                      <a:r>
                        <a:rPr lang="de-DE" sz="900" u="none" strike="noStrike" baseline="0" noProof="0" dirty="0">
                          <a:solidFill>
                            <a:schemeClr val="tx1"/>
                          </a:solidFill>
                          <a:effectLst/>
                        </a:rPr>
                        <a:t>1,3%</a:t>
                      </a:r>
                      <a:endParaRPr lang="de-DE" sz="900" b="0" i="0" u="none" strike="noStrike" baseline="0" noProof="0" dirty="0">
                        <a:solidFill>
                          <a:schemeClr val="tx1"/>
                        </a:solidFill>
                        <a:effectLst/>
                        <a:latin typeface="Calibri" panose="020F0502020204030204" pitchFamily="34" charset="0"/>
                      </a:endParaRPr>
                    </a:p>
                  </a:txBody>
                  <a:tcPr marL="0" marR="72000" marT="36000" marB="18000" anchor="ctr">
                    <a:noFill/>
                  </a:tcPr>
                </a:tc>
                <a:tc>
                  <a:txBody>
                    <a:bodyPr/>
                    <a:lstStyle/>
                    <a:p>
                      <a:pPr algn="r" fontAlgn="ctr">
                        <a:buNone/>
                      </a:pPr>
                      <a:r>
                        <a:rPr lang="de-DE" sz="900" u="none" strike="noStrike" baseline="0" noProof="0" dirty="0">
                          <a:solidFill>
                            <a:schemeClr val="bg1">
                              <a:lumMod val="50000"/>
                            </a:schemeClr>
                          </a:solidFill>
                          <a:effectLst/>
                        </a:rPr>
                        <a:t>0,6%</a:t>
                      </a:r>
                      <a:endParaRPr lang="de-DE" sz="900" b="0" i="0" u="none" strike="noStrike" baseline="0" noProof="0" dirty="0">
                        <a:solidFill>
                          <a:schemeClr val="bg1">
                            <a:lumMod val="50000"/>
                          </a:schemeClr>
                        </a:solidFill>
                        <a:effectLst/>
                        <a:latin typeface="Calibri" panose="020F0502020204030204" pitchFamily="34" charset="0"/>
                      </a:endParaRPr>
                    </a:p>
                  </a:txBody>
                  <a:tcPr marL="0" marR="72000" marT="36000" marB="18000" anchor="ctr">
                    <a:lnR w="6350" cap="flat" cmpd="sng" algn="ctr">
                      <a:solidFill>
                        <a:schemeClr val="tx1"/>
                      </a:solidFill>
                      <a:prstDash val="solid"/>
                      <a:round/>
                      <a:headEnd type="none" w="med" len="med"/>
                      <a:tailEnd type="none" w="med" len="med"/>
                    </a:lnR>
                    <a:noFill/>
                  </a:tcPr>
                </a:tc>
                <a:extLst>
                  <a:ext uri="{0D108BD9-81ED-4DB2-BD59-A6C34878D82A}">
                    <a16:rowId xmlns:a16="http://schemas.microsoft.com/office/drawing/2014/main" val="4218620595"/>
                  </a:ext>
                </a:extLst>
              </a:tr>
              <a:tr h="199228">
                <a:tc>
                  <a:txBody>
                    <a:bodyPr/>
                    <a:lstStyle/>
                    <a:p>
                      <a:pPr algn="l" fontAlgn="ctr">
                        <a:buNone/>
                      </a:pPr>
                      <a:r>
                        <a:rPr lang="de-DE" sz="900" u="none" strike="noStrike" baseline="0" noProof="0" dirty="0">
                          <a:effectLst/>
                        </a:rPr>
                        <a:t>Bremen</a:t>
                      </a:r>
                      <a:endParaRPr lang="de-DE" sz="900" b="0" i="0" u="none" strike="noStrike" baseline="0" noProof="0" dirty="0">
                        <a:solidFill>
                          <a:srgbClr val="474747"/>
                        </a:solidFill>
                        <a:effectLst/>
                        <a:latin typeface="Calibri" panose="020F0502020204030204" pitchFamily="34" charset="0"/>
                      </a:endParaRPr>
                    </a:p>
                  </a:txBody>
                  <a:tcPr marL="72000" marR="72000" marT="36000" marB="18000" anchor="ctr">
                    <a:lnL w="6350" cap="flat" cmpd="sng" algn="ctr">
                      <a:solidFill>
                        <a:schemeClr val="tx1"/>
                      </a:solidFill>
                      <a:prstDash val="solid"/>
                      <a:round/>
                      <a:headEnd type="none" w="med" len="med"/>
                      <a:tailEnd type="none" w="med" len="med"/>
                    </a:lnL>
                    <a:lnR w="6350" cap="flat" cmpd="sng" algn="ctr">
                      <a:solidFill>
                        <a:schemeClr val="bg1">
                          <a:lumMod val="95000"/>
                        </a:schemeClr>
                      </a:solidFill>
                      <a:prstDash val="solid"/>
                      <a:round/>
                      <a:headEnd type="none" w="med" len="med"/>
                      <a:tailEnd type="none" w="med" len="med"/>
                    </a:lnR>
                    <a:solidFill>
                      <a:schemeClr val="bg1">
                        <a:lumMod val="95000"/>
                      </a:schemeClr>
                    </a:solidFill>
                  </a:tcPr>
                </a:tc>
                <a:tc>
                  <a:txBody>
                    <a:bodyPr/>
                    <a:lstStyle/>
                    <a:p>
                      <a:pPr algn="r" fontAlgn="ctr">
                        <a:buNone/>
                      </a:pPr>
                      <a:r>
                        <a:rPr lang="de-DE" sz="900" u="none" strike="noStrike" baseline="0" noProof="0" dirty="0">
                          <a:solidFill>
                            <a:schemeClr val="tx1"/>
                          </a:solidFill>
                          <a:effectLst/>
                        </a:rPr>
                        <a:t>0,7%</a:t>
                      </a:r>
                      <a:endParaRPr lang="de-DE" sz="900" b="0" i="0" u="none" strike="noStrike" baseline="0" noProof="0" dirty="0">
                        <a:solidFill>
                          <a:schemeClr val="tx1"/>
                        </a:solidFill>
                        <a:effectLst/>
                        <a:latin typeface="Calibri" panose="020F0502020204030204" pitchFamily="34" charset="0"/>
                      </a:endParaRPr>
                    </a:p>
                  </a:txBody>
                  <a:tcPr marL="0" marR="72000" marT="36000" marB="18000" anchor="ctr">
                    <a:lnL w="6350" cap="flat" cmpd="sng" algn="ctr">
                      <a:solidFill>
                        <a:schemeClr val="bg1">
                          <a:lumMod val="95000"/>
                        </a:schemeClr>
                      </a:solidFill>
                      <a:prstDash val="solid"/>
                      <a:round/>
                      <a:headEnd type="none" w="med" len="med"/>
                      <a:tailEnd type="none" w="med" len="med"/>
                    </a:lnL>
                    <a:lnR w="6350" cap="flat" cmpd="sng" algn="ctr">
                      <a:solidFill>
                        <a:schemeClr val="bg1">
                          <a:lumMod val="95000"/>
                        </a:schemeClr>
                      </a:solidFill>
                      <a:prstDash val="solid"/>
                      <a:round/>
                      <a:headEnd type="none" w="med" len="med"/>
                      <a:tailEnd type="none" w="med" len="med"/>
                    </a:lnR>
                    <a:solidFill>
                      <a:schemeClr val="bg1">
                        <a:lumMod val="95000"/>
                      </a:schemeClr>
                    </a:solidFill>
                  </a:tcPr>
                </a:tc>
                <a:tc>
                  <a:txBody>
                    <a:bodyPr/>
                    <a:lstStyle/>
                    <a:p>
                      <a:pPr algn="r" fontAlgn="ctr">
                        <a:buNone/>
                      </a:pPr>
                      <a:r>
                        <a:rPr lang="de-DE" sz="900" u="none" strike="noStrike" baseline="0" noProof="0" dirty="0">
                          <a:solidFill>
                            <a:schemeClr val="bg1">
                              <a:lumMod val="50000"/>
                            </a:schemeClr>
                          </a:solidFill>
                          <a:effectLst/>
                        </a:rPr>
                        <a:t>0,6%</a:t>
                      </a:r>
                      <a:endParaRPr lang="de-DE" sz="900" b="0" i="0" u="none" strike="noStrike" baseline="0" noProof="0" dirty="0">
                        <a:solidFill>
                          <a:schemeClr val="bg1">
                            <a:lumMod val="50000"/>
                          </a:schemeClr>
                        </a:solidFill>
                        <a:effectLst/>
                        <a:latin typeface="Calibri" panose="020F0502020204030204" pitchFamily="34" charset="0"/>
                      </a:endParaRPr>
                    </a:p>
                  </a:txBody>
                  <a:tcPr marL="0" marR="72000" marT="36000" marB="18000" anchor="ctr">
                    <a:lnL w="6350" cap="flat" cmpd="sng" algn="ctr">
                      <a:solidFill>
                        <a:schemeClr val="bg1">
                          <a:lumMod val="95000"/>
                        </a:schemeClr>
                      </a:solidFill>
                      <a:prstDash val="solid"/>
                      <a:round/>
                      <a:headEnd type="none" w="med" len="med"/>
                      <a:tailEnd type="none" w="med" len="med"/>
                    </a:lnL>
                    <a:lnR w="6350" cap="flat" cmpd="sng" algn="ctr">
                      <a:solidFill>
                        <a:schemeClr val="tx1"/>
                      </a:solidFill>
                      <a:prstDash val="solid"/>
                      <a:round/>
                      <a:headEnd type="none" w="med" len="med"/>
                      <a:tailEnd type="none" w="med" len="med"/>
                    </a:lnR>
                    <a:solidFill>
                      <a:schemeClr val="bg1">
                        <a:lumMod val="95000"/>
                      </a:schemeClr>
                    </a:solidFill>
                  </a:tcPr>
                </a:tc>
                <a:extLst>
                  <a:ext uri="{0D108BD9-81ED-4DB2-BD59-A6C34878D82A}">
                    <a16:rowId xmlns:a16="http://schemas.microsoft.com/office/drawing/2014/main" val="1478969883"/>
                  </a:ext>
                </a:extLst>
              </a:tr>
              <a:tr h="199228">
                <a:tc>
                  <a:txBody>
                    <a:bodyPr/>
                    <a:lstStyle/>
                    <a:p>
                      <a:pPr algn="l" fontAlgn="ctr">
                        <a:buNone/>
                      </a:pPr>
                      <a:r>
                        <a:rPr lang="de-DE" sz="900" i="1" u="none" strike="noStrike" baseline="0" noProof="0" dirty="0">
                          <a:effectLst/>
                        </a:rPr>
                        <a:t>Keine Angabe</a:t>
                      </a:r>
                      <a:endParaRPr lang="de-DE" sz="900" b="0" i="1" u="none" strike="noStrike" baseline="0" noProof="0" dirty="0">
                        <a:solidFill>
                          <a:srgbClr val="474747"/>
                        </a:solidFill>
                        <a:effectLst/>
                        <a:latin typeface="Calibri" panose="020F0502020204030204" pitchFamily="34" charset="0"/>
                      </a:endParaRPr>
                    </a:p>
                  </a:txBody>
                  <a:tcPr marL="72000" marR="72000" marT="36000" marB="18000" anchor="ctr">
                    <a:lnL w="6350" cap="flat" cmpd="sng" algn="ctr">
                      <a:solidFill>
                        <a:schemeClr val="tx1"/>
                      </a:solidFill>
                      <a:prstDash val="solid"/>
                      <a:round/>
                      <a:headEnd type="none" w="med" len="med"/>
                      <a:tailEnd type="none" w="med" len="med"/>
                    </a:lnL>
                    <a:lnB w="6350" cap="flat" cmpd="sng" algn="ctr">
                      <a:solidFill>
                        <a:schemeClr val="tx1"/>
                      </a:solidFill>
                      <a:prstDash val="solid"/>
                      <a:round/>
                      <a:headEnd type="none" w="med" len="med"/>
                      <a:tailEnd type="none" w="med" len="med"/>
                    </a:lnB>
                    <a:noFill/>
                  </a:tcPr>
                </a:tc>
                <a:tc>
                  <a:txBody>
                    <a:bodyPr/>
                    <a:lstStyle/>
                    <a:p>
                      <a:pPr algn="r" fontAlgn="ctr">
                        <a:buNone/>
                      </a:pPr>
                      <a:r>
                        <a:rPr lang="de-DE" sz="900" i="1" u="none" strike="noStrike" baseline="0" noProof="0" dirty="0">
                          <a:solidFill>
                            <a:schemeClr val="tx1"/>
                          </a:solidFill>
                          <a:effectLst/>
                        </a:rPr>
                        <a:t>3,1%</a:t>
                      </a:r>
                      <a:endParaRPr lang="de-DE" sz="900" b="0" i="1" u="none" strike="noStrike" baseline="0" noProof="0" dirty="0">
                        <a:solidFill>
                          <a:schemeClr val="tx1"/>
                        </a:solidFill>
                        <a:effectLst/>
                        <a:latin typeface="Calibri" panose="020F0502020204030204" pitchFamily="34" charset="0"/>
                      </a:endParaRPr>
                    </a:p>
                  </a:txBody>
                  <a:tcPr marL="0" marR="72000" marT="36000" marB="18000" anchor="ctr">
                    <a:lnB w="6350" cap="flat" cmpd="sng" algn="ctr">
                      <a:solidFill>
                        <a:schemeClr val="tx1"/>
                      </a:solidFill>
                      <a:prstDash val="solid"/>
                      <a:round/>
                      <a:headEnd type="none" w="med" len="med"/>
                      <a:tailEnd type="none" w="med" len="med"/>
                    </a:lnB>
                    <a:noFill/>
                  </a:tcPr>
                </a:tc>
                <a:tc>
                  <a:txBody>
                    <a:bodyPr/>
                    <a:lstStyle/>
                    <a:p>
                      <a:pPr algn="r" fontAlgn="ctr">
                        <a:buNone/>
                      </a:pPr>
                      <a:r>
                        <a:rPr lang="de-DE" sz="900" i="1" u="none" strike="noStrike" baseline="0" noProof="0" dirty="0">
                          <a:solidFill>
                            <a:schemeClr val="bg1">
                              <a:lumMod val="50000"/>
                            </a:schemeClr>
                          </a:solidFill>
                          <a:effectLst/>
                        </a:rPr>
                        <a:t>1,9%</a:t>
                      </a:r>
                      <a:endParaRPr lang="de-DE" sz="900" b="0" i="1" u="none" strike="noStrike" baseline="0" noProof="0" dirty="0">
                        <a:solidFill>
                          <a:schemeClr val="bg1">
                            <a:lumMod val="50000"/>
                          </a:schemeClr>
                        </a:solidFill>
                        <a:effectLst/>
                        <a:latin typeface="Calibri" panose="020F0502020204030204" pitchFamily="34" charset="0"/>
                      </a:endParaRPr>
                    </a:p>
                  </a:txBody>
                  <a:tcPr marL="0" marR="72000" marT="36000" marB="18000" anchor="ctr">
                    <a:lnR w="6350" cap="flat" cmpd="sng" algn="ctr">
                      <a:solidFill>
                        <a:schemeClr val="tx1"/>
                      </a:solidFill>
                      <a:prstDash val="solid"/>
                      <a:round/>
                      <a:headEnd type="none" w="med" len="med"/>
                      <a:tailEnd type="none" w="med" len="med"/>
                    </a:lnR>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15071150"/>
                  </a:ext>
                </a:extLst>
              </a:tr>
            </a:tbl>
          </a:graphicData>
        </a:graphic>
      </p:graphicFrame>
      <p:sp>
        <p:nvSpPr>
          <p:cNvPr id="11" name="Shape-6">
            <a:extLst>
              <a:ext uri="{FF2B5EF4-FFF2-40B4-BE49-F238E27FC236}">
                <a16:creationId xmlns:a16="http://schemas.microsoft.com/office/drawing/2014/main" id="{FF166DD2-7E11-7001-AC48-D68EEA36AA33}"/>
              </a:ext>
            </a:extLst>
          </p:cNvPr>
          <p:cNvSpPr/>
          <p:nvPr/>
        </p:nvSpPr>
        <p:spPr>
          <a:xfrm>
            <a:off x="440218" y="986138"/>
            <a:ext cx="2487601" cy="373380"/>
          </a:xfrm>
          <a:prstGeom prst="rect">
            <a:avLst/>
          </a:prstGeom>
          <a:solidFill>
            <a:schemeClr val="tx1"/>
          </a:solidFill>
          <a:ln w="6350" cap="flat" cmpd="sng" algn="ctr">
            <a:solidFill>
              <a:schemeClr val="tx1"/>
            </a:solidFill>
            <a:prstDash val="solid"/>
          </a:ln>
          <a:effectLst/>
        </p:spPr>
        <p:txBody>
          <a:bodyPr anchor="ctr"/>
          <a:lstStyle/>
          <a:p>
            <a:r>
              <a:rPr lang="de-DE" sz="900" b="1" kern="0" noProof="0" dirty="0">
                <a:solidFill>
                  <a:srgbClr val="FFFFFF"/>
                </a:solidFill>
                <a:ea typeface="Calibri" panose="020F0502020204030204" pitchFamily="34" charset="0"/>
                <a:cs typeface="Calibri" panose="020F0502020204030204" pitchFamily="34" charset="0"/>
              </a:rPr>
              <a:t>Bundesländer (Wasserabgabe) </a:t>
            </a:r>
            <a:br>
              <a:rPr lang="de-DE" sz="900" b="1" kern="0" noProof="0" dirty="0">
                <a:solidFill>
                  <a:srgbClr val="FFFFFF"/>
                </a:solidFill>
                <a:ea typeface="Calibri" panose="020F0502020204030204" pitchFamily="34" charset="0"/>
                <a:cs typeface="Calibri" panose="020F0502020204030204" pitchFamily="34" charset="0"/>
              </a:rPr>
            </a:br>
            <a:r>
              <a:rPr lang="de-DE" sz="700" b="1" kern="0" noProof="0" dirty="0">
                <a:solidFill>
                  <a:srgbClr val="FFFFFF"/>
                </a:solidFill>
                <a:ea typeface="Calibri" panose="020F0502020204030204" pitchFamily="34" charset="0"/>
                <a:cs typeface="Calibri" panose="020F0502020204030204" pitchFamily="34" charset="0"/>
              </a:rPr>
              <a:t>(Mehrfachantworten möglich!)</a:t>
            </a:r>
          </a:p>
        </p:txBody>
      </p:sp>
      <p:graphicFrame>
        <p:nvGraphicFramePr>
          <p:cNvPr id="19" name="Tabelle 18" descr="orlink:ORRange250@Unternehmensart!$B$8:$D$10¤0,0,0€0€0€€0€0€0€0€€0€€0€0€0€12">
            <a:extLst>
              <a:ext uri="{FF2B5EF4-FFF2-40B4-BE49-F238E27FC236}">
                <a16:creationId xmlns:a16="http://schemas.microsoft.com/office/drawing/2014/main" id="{FE285F04-D704-0B0D-5A4A-C4A30AC46206}"/>
              </a:ext>
            </a:extLst>
          </p:cNvPr>
          <p:cNvGraphicFramePr>
            <a:graphicFrameLocks noGrp="1"/>
          </p:cNvGraphicFramePr>
          <p:nvPr>
            <p:extLst>
              <p:ext uri="{D42A27DB-BD31-4B8C-83A1-F6EECF244321}">
                <p14:modId xmlns:p14="http://schemas.microsoft.com/office/powerpoint/2010/main" val="3624560553"/>
              </p:ext>
            </p:extLst>
          </p:nvPr>
        </p:nvGraphicFramePr>
        <p:xfrm>
          <a:off x="3316557" y="1363302"/>
          <a:ext cx="2484000" cy="610278"/>
        </p:xfrm>
        <a:graphic>
          <a:graphicData uri="http://schemas.openxmlformats.org/drawingml/2006/table">
            <a:tbl>
              <a:tblPr>
                <a:tableStyleId>{5C22544A-7EE6-4342-B048-85BDC9FD1C3A}</a:tableStyleId>
              </a:tblPr>
              <a:tblGrid>
                <a:gridCol w="1512000">
                  <a:extLst>
                    <a:ext uri="{9D8B030D-6E8A-4147-A177-3AD203B41FA5}">
                      <a16:colId xmlns:a16="http://schemas.microsoft.com/office/drawing/2014/main" val="1322963700"/>
                    </a:ext>
                  </a:extLst>
                </a:gridCol>
                <a:gridCol w="486000">
                  <a:extLst>
                    <a:ext uri="{9D8B030D-6E8A-4147-A177-3AD203B41FA5}">
                      <a16:colId xmlns:a16="http://schemas.microsoft.com/office/drawing/2014/main" val="249446924"/>
                    </a:ext>
                  </a:extLst>
                </a:gridCol>
                <a:gridCol w="486000">
                  <a:extLst>
                    <a:ext uri="{9D8B030D-6E8A-4147-A177-3AD203B41FA5}">
                      <a16:colId xmlns:a16="http://schemas.microsoft.com/office/drawing/2014/main" val="2115936462"/>
                    </a:ext>
                  </a:extLst>
                </a:gridCol>
              </a:tblGrid>
              <a:tr h="203426">
                <a:tc>
                  <a:txBody>
                    <a:bodyPr/>
                    <a:lstStyle/>
                    <a:p>
                      <a:pPr algn="l" fontAlgn="ctr">
                        <a:buNone/>
                      </a:pPr>
                      <a:r>
                        <a:rPr lang="de-DE" sz="900" u="none" strike="noStrike" baseline="0" noProof="0" dirty="0">
                          <a:effectLst/>
                        </a:rPr>
                        <a:t>Direktversorger</a:t>
                      </a:r>
                      <a:endParaRPr lang="de-DE" sz="900" b="0" i="0" u="none" strike="noStrike" baseline="0" noProof="0" dirty="0">
                        <a:solidFill>
                          <a:srgbClr val="474747"/>
                        </a:solidFill>
                        <a:effectLst/>
                        <a:latin typeface="Calibri" panose="020F0502020204030204" pitchFamily="34" charset="0"/>
                      </a:endParaRPr>
                    </a:p>
                  </a:txBody>
                  <a:tcPr marL="72000" marR="72000" marT="36000" marB="18000" anchor="ctr">
                    <a:lnL w="6350" cap="flat" cmpd="sng" algn="ctr">
                      <a:solidFill>
                        <a:schemeClr val="tx1"/>
                      </a:solidFill>
                      <a:prstDash val="solid"/>
                      <a:round/>
                      <a:headEnd type="none" w="med" len="med"/>
                      <a:tailEnd type="none" w="med" len="med"/>
                    </a:lnL>
                    <a:lnT w="6350" cap="flat" cmpd="sng" algn="ctr">
                      <a:solidFill>
                        <a:schemeClr val="tx1"/>
                      </a:solidFill>
                      <a:prstDash val="solid"/>
                      <a:round/>
                      <a:headEnd type="none" w="med" len="med"/>
                      <a:tailEnd type="none" w="med" len="med"/>
                    </a:lnT>
                    <a:noFill/>
                  </a:tcPr>
                </a:tc>
                <a:tc>
                  <a:txBody>
                    <a:bodyPr/>
                    <a:lstStyle/>
                    <a:p>
                      <a:pPr algn="r" fontAlgn="ctr">
                        <a:buNone/>
                      </a:pPr>
                      <a:r>
                        <a:rPr lang="de-DE" sz="900" u="none" strike="noStrike" baseline="0" noProof="0" dirty="0">
                          <a:solidFill>
                            <a:schemeClr val="tx1"/>
                          </a:solidFill>
                          <a:effectLst/>
                        </a:rPr>
                        <a:t>82,1%</a:t>
                      </a:r>
                      <a:endParaRPr lang="de-DE" sz="900" b="0" i="0" u="none" strike="noStrike" baseline="0" noProof="0" dirty="0">
                        <a:solidFill>
                          <a:schemeClr val="tx1"/>
                        </a:solidFill>
                        <a:effectLst/>
                        <a:latin typeface="Calibri" panose="020F0502020204030204" pitchFamily="34" charset="0"/>
                      </a:endParaRPr>
                    </a:p>
                  </a:txBody>
                  <a:tcPr marL="0" marR="72000" marT="36000" marB="18000" anchor="ctr">
                    <a:lnT w="6350" cap="flat" cmpd="sng" algn="ctr">
                      <a:solidFill>
                        <a:schemeClr val="tx1"/>
                      </a:solidFill>
                      <a:prstDash val="solid"/>
                      <a:round/>
                      <a:headEnd type="none" w="med" len="med"/>
                      <a:tailEnd type="none" w="med" len="med"/>
                    </a:lnT>
                    <a:noFill/>
                  </a:tcPr>
                </a:tc>
                <a:tc>
                  <a:txBody>
                    <a:bodyPr/>
                    <a:lstStyle/>
                    <a:p>
                      <a:pPr algn="r" fontAlgn="ctr">
                        <a:buNone/>
                      </a:pPr>
                      <a:r>
                        <a:rPr lang="de-DE" sz="900" u="none" strike="noStrike" baseline="0" noProof="0" dirty="0">
                          <a:solidFill>
                            <a:schemeClr val="bg1">
                              <a:lumMod val="50000"/>
                            </a:schemeClr>
                          </a:solidFill>
                          <a:effectLst/>
                        </a:rPr>
                        <a:t>85,5%</a:t>
                      </a:r>
                      <a:endParaRPr lang="de-DE" sz="900" b="0" i="0" u="none" strike="noStrike" baseline="0" noProof="0" dirty="0">
                        <a:solidFill>
                          <a:schemeClr val="bg1">
                            <a:lumMod val="50000"/>
                          </a:schemeClr>
                        </a:solidFill>
                        <a:effectLst/>
                        <a:latin typeface="Calibri" panose="020F0502020204030204" pitchFamily="34" charset="0"/>
                      </a:endParaRPr>
                    </a:p>
                  </a:txBody>
                  <a:tcPr marL="0" marR="72000" marT="36000" marB="18000" anchor="ctr">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noFill/>
                  </a:tcPr>
                </a:tc>
                <a:extLst>
                  <a:ext uri="{0D108BD9-81ED-4DB2-BD59-A6C34878D82A}">
                    <a16:rowId xmlns:a16="http://schemas.microsoft.com/office/drawing/2014/main" val="2935830596"/>
                  </a:ext>
                </a:extLst>
              </a:tr>
              <a:tr h="203426">
                <a:tc>
                  <a:txBody>
                    <a:bodyPr/>
                    <a:lstStyle/>
                    <a:p>
                      <a:pPr algn="l" fontAlgn="ctr">
                        <a:buNone/>
                      </a:pPr>
                      <a:r>
                        <a:rPr lang="de-DE" sz="900" u="none" strike="noStrike" baseline="0" noProof="0" dirty="0">
                          <a:effectLst/>
                        </a:rPr>
                        <a:t>Fernwasserversorger</a:t>
                      </a:r>
                      <a:endParaRPr lang="de-DE" sz="900" b="0" i="0" u="none" strike="noStrike" baseline="0" noProof="0" dirty="0">
                        <a:solidFill>
                          <a:srgbClr val="474747"/>
                        </a:solidFill>
                        <a:effectLst/>
                        <a:latin typeface="Calibri" panose="020F0502020204030204" pitchFamily="34" charset="0"/>
                      </a:endParaRPr>
                    </a:p>
                  </a:txBody>
                  <a:tcPr marL="72000" marR="72000" marT="36000" marB="18000" anchor="ctr">
                    <a:lnL w="6350" cap="flat" cmpd="sng" algn="ctr">
                      <a:solidFill>
                        <a:schemeClr val="tx1"/>
                      </a:solidFill>
                      <a:prstDash val="solid"/>
                      <a:round/>
                      <a:headEnd type="none" w="med" len="med"/>
                      <a:tailEnd type="none" w="med" len="med"/>
                    </a:lnL>
                    <a:lnR w="6350" cap="flat" cmpd="sng" algn="ctr">
                      <a:solidFill>
                        <a:schemeClr val="bg1">
                          <a:lumMod val="95000"/>
                        </a:schemeClr>
                      </a:solidFill>
                      <a:prstDash val="solid"/>
                      <a:round/>
                      <a:headEnd type="none" w="med" len="med"/>
                      <a:tailEnd type="none" w="med" len="med"/>
                    </a:lnR>
                    <a:solidFill>
                      <a:schemeClr val="bg1">
                        <a:lumMod val="95000"/>
                      </a:schemeClr>
                    </a:solidFill>
                  </a:tcPr>
                </a:tc>
                <a:tc>
                  <a:txBody>
                    <a:bodyPr/>
                    <a:lstStyle/>
                    <a:p>
                      <a:pPr algn="r" fontAlgn="ctr">
                        <a:buNone/>
                      </a:pPr>
                      <a:r>
                        <a:rPr lang="de-DE" sz="900" u="none" strike="noStrike" baseline="0" noProof="0" dirty="0">
                          <a:solidFill>
                            <a:schemeClr val="tx1"/>
                          </a:solidFill>
                          <a:effectLst/>
                        </a:rPr>
                        <a:t>19,8%</a:t>
                      </a:r>
                      <a:endParaRPr lang="de-DE" sz="900" b="0" i="0" u="none" strike="noStrike" baseline="0" noProof="0" dirty="0">
                        <a:solidFill>
                          <a:schemeClr val="tx1"/>
                        </a:solidFill>
                        <a:effectLst/>
                        <a:latin typeface="Calibri" panose="020F0502020204030204" pitchFamily="34" charset="0"/>
                      </a:endParaRPr>
                    </a:p>
                  </a:txBody>
                  <a:tcPr marL="0" marR="72000" marT="36000" marB="18000" anchor="ctr">
                    <a:lnL w="6350" cap="flat" cmpd="sng" algn="ctr">
                      <a:solidFill>
                        <a:schemeClr val="bg1">
                          <a:lumMod val="95000"/>
                        </a:schemeClr>
                      </a:solidFill>
                      <a:prstDash val="solid"/>
                      <a:round/>
                      <a:headEnd type="none" w="med" len="med"/>
                      <a:tailEnd type="none" w="med" len="med"/>
                    </a:lnL>
                    <a:lnR w="6350" cap="flat" cmpd="sng" algn="ctr">
                      <a:solidFill>
                        <a:schemeClr val="bg1">
                          <a:lumMod val="95000"/>
                        </a:schemeClr>
                      </a:solidFill>
                      <a:prstDash val="solid"/>
                      <a:round/>
                      <a:headEnd type="none" w="med" len="med"/>
                      <a:tailEnd type="none" w="med" len="med"/>
                    </a:lnR>
                    <a:solidFill>
                      <a:schemeClr val="bg1">
                        <a:lumMod val="95000"/>
                      </a:schemeClr>
                    </a:solidFill>
                  </a:tcPr>
                </a:tc>
                <a:tc>
                  <a:txBody>
                    <a:bodyPr/>
                    <a:lstStyle/>
                    <a:p>
                      <a:pPr algn="r" fontAlgn="ctr">
                        <a:buNone/>
                      </a:pPr>
                      <a:r>
                        <a:rPr lang="de-DE" sz="900" u="none" strike="noStrike" baseline="0" noProof="0" dirty="0">
                          <a:solidFill>
                            <a:schemeClr val="bg1">
                              <a:lumMod val="50000"/>
                            </a:schemeClr>
                          </a:solidFill>
                          <a:effectLst/>
                        </a:rPr>
                        <a:t>11,2%</a:t>
                      </a:r>
                      <a:endParaRPr lang="de-DE" sz="900" b="0" i="0" u="none" strike="noStrike" baseline="0" noProof="0" dirty="0">
                        <a:solidFill>
                          <a:schemeClr val="bg1">
                            <a:lumMod val="50000"/>
                          </a:schemeClr>
                        </a:solidFill>
                        <a:effectLst/>
                        <a:latin typeface="Calibri" panose="020F0502020204030204" pitchFamily="34" charset="0"/>
                      </a:endParaRPr>
                    </a:p>
                  </a:txBody>
                  <a:tcPr marL="0" marR="72000" marT="36000" marB="18000" anchor="ctr">
                    <a:lnL w="6350" cap="flat" cmpd="sng" algn="ctr">
                      <a:solidFill>
                        <a:schemeClr val="bg1">
                          <a:lumMod val="95000"/>
                        </a:schemeClr>
                      </a:solidFill>
                      <a:prstDash val="solid"/>
                      <a:round/>
                      <a:headEnd type="none" w="med" len="med"/>
                      <a:tailEnd type="none" w="med" len="med"/>
                    </a:lnL>
                    <a:lnR w="6350" cap="flat" cmpd="sng" algn="ctr">
                      <a:solidFill>
                        <a:schemeClr val="tx1"/>
                      </a:solidFill>
                      <a:prstDash val="solid"/>
                      <a:round/>
                      <a:headEnd type="none" w="med" len="med"/>
                      <a:tailEnd type="none" w="med" len="med"/>
                    </a:lnR>
                    <a:solidFill>
                      <a:schemeClr val="bg1">
                        <a:lumMod val="95000"/>
                      </a:schemeClr>
                    </a:solidFill>
                  </a:tcPr>
                </a:tc>
                <a:extLst>
                  <a:ext uri="{0D108BD9-81ED-4DB2-BD59-A6C34878D82A}">
                    <a16:rowId xmlns:a16="http://schemas.microsoft.com/office/drawing/2014/main" val="3677829209"/>
                  </a:ext>
                </a:extLst>
              </a:tr>
              <a:tr h="203426">
                <a:tc>
                  <a:txBody>
                    <a:bodyPr/>
                    <a:lstStyle/>
                    <a:p>
                      <a:pPr algn="l" fontAlgn="ctr">
                        <a:buNone/>
                      </a:pPr>
                      <a:r>
                        <a:rPr lang="de-DE" sz="900" i="1" u="none" strike="noStrike" baseline="0" noProof="0" dirty="0">
                          <a:effectLst/>
                        </a:rPr>
                        <a:t>Keine Angabe</a:t>
                      </a:r>
                      <a:endParaRPr lang="de-DE" sz="900" b="0" i="1" u="none" strike="noStrike" baseline="0" noProof="0" dirty="0">
                        <a:solidFill>
                          <a:srgbClr val="474747"/>
                        </a:solidFill>
                        <a:effectLst/>
                        <a:latin typeface="Calibri" panose="020F0502020204030204" pitchFamily="34" charset="0"/>
                      </a:endParaRPr>
                    </a:p>
                  </a:txBody>
                  <a:tcPr marL="72000" marR="72000" marT="36000" marB="18000" anchor="ctr">
                    <a:lnL w="6350" cap="flat" cmpd="sng" algn="ctr">
                      <a:solidFill>
                        <a:schemeClr val="tx1"/>
                      </a:solidFill>
                      <a:prstDash val="solid"/>
                      <a:round/>
                      <a:headEnd type="none" w="med" len="med"/>
                      <a:tailEnd type="none" w="med" len="med"/>
                    </a:lnL>
                    <a:lnB w="6350" cap="flat" cmpd="sng" algn="ctr">
                      <a:solidFill>
                        <a:schemeClr val="tx1"/>
                      </a:solidFill>
                      <a:prstDash val="solid"/>
                      <a:round/>
                      <a:headEnd type="none" w="med" len="med"/>
                      <a:tailEnd type="none" w="med" len="med"/>
                    </a:lnB>
                    <a:noFill/>
                  </a:tcPr>
                </a:tc>
                <a:tc>
                  <a:txBody>
                    <a:bodyPr/>
                    <a:lstStyle/>
                    <a:p>
                      <a:pPr algn="r" fontAlgn="ctr">
                        <a:buNone/>
                      </a:pPr>
                      <a:r>
                        <a:rPr lang="de-DE" sz="900" i="1" u="none" strike="noStrike" baseline="0" noProof="0" dirty="0">
                          <a:solidFill>
                            <a:schemeClr val="tx1"/>
                          </a:solidFill>
                          <a:effectLst/>
                        </a:rPr>
                        <a:t>4,2%</a:t>
                      </a:r>
                      <a:endParaRPr lang="de-DE" sz="900" b="0" i="1" u="none" strike="noStrike" baseline="0" noProof="0" dirty="0">
                        <a:solidFill>
                          <a:schemeClr val="tx1"/>
                        </a:solidFill>
                        <a:effectLst/>
                        <a:latin typeface="Calibri" panose="020F0502020204030204" pitchFamily="34" charset="0"/>
                      </a:endParaRPr>
                    </a:p>
                  </a:txBody>
                  <a:tcPr marL="0" marR="72000" marT="36000" marB="18000" anchor="ctr">
                    <a:lnB w="6350" cap="flat" cmpd="sng" algn="ctr">
                      <a:solidFill>
                        <a:schemeClr val="tx1"/>
                      </a:solidFill>
                      <a:prstDash val="solid"/>
                      <a:round/>
                      <a:headEnd type="none" w="med" len="med"/>
                      <a:tailEnd type="none" w="med" len="med"/>
                    </a:lnB>
                    <a:noFill/>
                  </a:tcPr>
                </a:tc>
                <a:tc>
                  <a:txBody>
                    <a:bodyPr/>
                    <a:lstStyle/>
                    <a:p>
                      <a:pPr algn="r" fontAlgn="ctr">
                        <a:buNone/>
                      </a:pPr>
                      <a:r>
                        <a:rPr lang="de-DE" sz="900" i="1" u="none" strike="noStrike" baseline="0" noProof="0" dirty="0">
                          <a:solidFill>
                            <a:schemeClr val="bg1">
                              <a:lumMod val="50000"/>
                            </a:schemeClr>
                          </a:solidFill>
                          <a:effectLst/>
                        </a:rPr>
                        <a:t>3,3%</a:t>
                      </a:r>
                      <a:endParaRPr lang="de-DE" sz="900" b="0" i="1" u="none" strike="noStrike" baseline="0" noProof="0" dirty="0">
                        <a:solidFill>
                          <a:schemeClr val="bg1">
                            <a:lumMod val="50000"/>
                          </a:schemeClr>
                        </a:solidFill>
                        <a:effectLst/>
                        <a:latin typeface="Calibri" panose="020F0502020204030204" pitchFamily="34" charset="0"/>
                      </a:endParaRPr>
                    </a:p>
                  </a:txBody>
                  <a:tcPr marL="0" marR="72000" marT="36000" marB="18000" anchor="ctr">
                    <a:lnR w="6350" cap="flat" cmpd="sng" algn="ctr">
                      <a:solidFill>
                        <a:schemeClr val="tx1"/>
                      </a:solidFill>
                      <a:prstDash val="solid"/>
                      <a:round/>
                      <a:headEnd type="none" w="med" len="med"/>
                      <a:tailEnd type="none" w="med" len="med"/>
                    </a:lnR>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21311185"/>
                  </a:ext>
                </a:extLst>
              </a:tr>
            </a:tbl>
          </a:graphicData>
        </a:graphic>
      </p:graphicFrame>
      <p:sp>
        <p:nvSpPr>
          <p:cNvPr id="20" name="Shape-6">
            <a:extLst>
              <a:ext uri="{FF2B5EF4-FFF2-40B4-BE49-F238E27FC236}">
                <a16:creationId xmlns:a16="http://schemas.microsoft.com/office/drawing/2014/main" id="{A5B97D3E-417F-54D8-2FF0-3F6F6763F63A}"/>
              </a:ext>
            </a:extLst>
          </p:cNvPr>
          <p:cNvSpPr/>
          <p:nvPr/>
        </p:nvSpPr>
        <p:spPr>
          <a:xfrm>
            <a:off x="3316558" y="986138"/>
            <a:ext cx="2487600" cy="373380"/>
          </a:xfrm>
          <a:prstGeom prst="rect">
            <a:avLst/>
          </a:prstGeom>
          <a:solidFill>
            <a:schemeClr val="tx1"/>
          </a:solidFill>
          <a:ln w="6350" cap="flat" cmpd="sng" algn="ctr">
            <a:solidFill>
              <a:schemeClr val="tx1"/>
            </a:solidFill>
            <a:prstDash val="solid"/>
          </a:ln>
          <a:effectLst/>
        </p:spPr>
        <p:txBody>
          <a:bodyPr anchor="ctr"/>
          <a:lstStyle/>
          <a:p>
            <a:r>
              <a:rPr lang="de-DE" sz="900" b="1" kern="0" noProof="0" dirty="0">
                <a:solidFill>
                  <a:srgbClr val="FFFFFF"/>
                </a:solidFill>
                <a:ea typeface="Calibri" panose="020F0502020204030204" pitchFamily="34" charset="0"/>
                <a:cs typeface="Calibri" panose="020F0502020204030204" pitchFamily="34" charset="0"/>
              </a:rPr>
              <a:t>Versorgertyp</a:t>
            </a:r>
            <a:endParaRPr lang="de-DE" sz="700" b="1" kern="0" noProof="0" dirty="0">
              <a:solidFill>
                <a:srgbClr val="FFFFFF"/>
              </a:solidFill>
              <a:ea typeface="Calibri" panose="020F0502020204030204" pitchFamily="34" charset="0"/>
              <a:cs typeface="Calibri" panose="020F0502020204030204" pitchFamily="34" charset="0"/>
            </a:endParaRPr>
          </a:p>
        </p:txBody>
      </p:sp>
      <p:graphicFrame>
        <p:nvGraphicFramePr>
          <p:cNvPr id="5" name="Tabelle 4" descr="orlink:ORRange251@Wertschöpfungsstufen!$B$8:$D$15¤0,0,0€0€0€€0€0€0€0€€0€€0€0€0€12">
            <a:extLst>
              <a:ext uri="{FF2B5EF4-FFF2-40B4-BE49-F238E27FC236}">
                <a16:creationId xmlns:a16="http://schemas.microsoft.com/office/drawing/2014/main" id="{796AA41E-9296-05C9-7EFC-9F0D88388168}"/>
              </a:ext>
            </a:extLst>
          </p:cNvPr>
          <p:cNvGraphicFramePr>
            <a:graphicFrameLocks noGrp="1"/>
          </p:cNvGraphicFramePr>
          <p:nvPr>
            <p:extLst>
              <p:ext uri="{D42A27DB-BD31-4B8C-83A1-F6EECF244321}">
                <p14:modId xmlns:p14="http://schemas.microsoft.com/office/powerpoint/2010/main" val="2316320338"/>
              </p:ext>
            </p:extLst>
          </p:nvPr>
        </p:nvGraphicFramePr>
        <p:xfrm>
          <a:off x="3316557" y="2513544"/>
          <a:ext cx="2484000" cy="2237154"/>
        </p:xfrm>
        <a:graphic>
          <a:graphicData uri="http://schemas.openxmlformats.org/drawingml/2006/table">
            <a:tbl>
              <a:tblPr>
                <a:tableStyleId>{5C22544A-7EE6-4342-B048-85BDC9FD1C3A}</a:tableStyleId>
              </a:tblPr>
              <a:tblGrid>
                <a:gridCol w="1512000">
                  <a:extLst>
                    <a:ext uri="{9D8B030D-6E8A-4147-A177-3AD203B41FA5}">
                      <a16:colId xmlns:a16="http://schemas.microsoft.com/office/drawing/2014/main" val="1322963700"/>
                    </a:ext>
                  </a:extLst>
                </a:gridCol>
                <a:gridCol w="486000">
                  <a:extLst>
                    <a:ext uri="{9D8B030D-6E8A-4147-A177-3AD203B41FA5}">
                      <a16:colId xmlns:a16="http://schemas.microsoft.com/office/drawing/2014/main" val="249446924"/>
                    </a:ext>
                  </a:extLst>
                </a:gridCol>
                <a:gridCol w="486000">
                  <a:extLst>
                    <a:ext uri="{9D8B030D-6E8A-4147-A177-3AD203B41FA5}">
                      <a16:colId xmlns:a16="http://schemas.microsoft.com/office/drawing/2014/main" val="2115936462"/>
                    </a:ext>
                  </a:extLst>
                </a:gridCol>
              </a:tblGrid>
              <a:tr h="231210">
                <a:tc>
                  <a:txBody>
                    <a:bodyPr/>
                    <a:lstStyle/>
                    <a:p>
                      <a:pPr algn="l" fontAlgn="ctr">
                        <a:buNone/>
                      </a:pPr>
                      <a:r>
                        <a:rPr lang="de-DE" sz="900" b="0" i="0" u="none" strike="noStrike" baseline="0" noProof="0" dirty="0">
                          <a:solidFill>
                            <a:schemeClr val="tx1"/>
                          </a:solidFill>
                          <a:effectLst/>
                          <a:latin typeface="+mn-lt"/>
                        </a:rPr>
                        <a:t>Wasserspeicherung</a:t>
                      </a:r>
                    </a:p>
                  </a:txBody>
                  <a:tcPr marL="72000" marR="0" marT="36000" marB="36000" anchor="ctr">
                    <a:lnL w="6350" cap="flat" cmpd="sng" algn="ctr">
                      <a:solidFill>
                        <a:schemeClr val="tx1"/>
                      </a:solidFill>
                      <a:prstDash val="solid"/>
                      <a:round/>
                      <a:headEnd type="none" w="med" len="med"/>
                      <a:tailEnd type="none" w="med" len="med"/>
                    </a:lnL>
                    <a:lnT w="6350" cap="flat" cmpd="sng" algn="ctr">
                      <a:solidFill>
                        <a:schemeClr val="tx1"/>
                      </a:solidFill>
                      <a:prstDash val="solid"/>
                      <a:round/>
                      <a:headEnd type="none" w="med" len="med"/>
                      <a:tailEnd type="none" w="med" len="med"/>
                    </a:lnT>
                    <a:noFill/>
                  </a:tcPr>
                </a:tc>
                <a:tc>
                  <a:txBody>
                    <a:bodyPr/>
                    <a:lstStyle/>
                    <a:p>
                      <a:pPr algn="r" fontAlgn="ctr">
                        <a:buNone/>
                      </a:pPr>
                      <a:r>
                        <a:rPr lang="de-DE" sz="900" b="0" i="0" u="none" strike="noStrike" baseline="0" noProof="0" dirty="0">
                          <a:solidFill>
                            <a:schemeClr val="tx1"/>
                          </a:solidFill>
                          <a:effectLst/>
                          <a:latin typeface="+mn-lt"/>
                        </a:rPr>
                        <a:t>90,9%</a:t>
                      </a:r>
                    </a:p>
                  </a:txBody>
                  <a:tcPr marL="0" marR="72000" marT="0" marB="0" anchor="ctr">
                    <a:lnT w="6350" cap="flat" cmpd="sng" algn="ctr">
                      <a:solidFill>
                        <a:schemeClr val="tx1"/>
                      </a:solidFill>
                      <a:prstDash val="solid"/>
                      <a:round/>
                      <a:headEnd type="none" w="med" len="med"/>
                      <a:tailEnd type="none" w="med" len="med"/>
                    </a:lnT>
                    <a:noFill/>
                  </a:tcPr>
                </a:tc>
                <a:tc>
                  <a:txBody>
                    <a:bodyPr/>
                    <a:lstStyle/>
                    <a:p>
                      <a:pPr algn="r" fontAlgn="ctr">
                        <a:buNone/>
                      </a:pPr>
                      <a:r>
                        <a:rPr lang="de-DE" sz="900" b="0" i="0" u="none" strike="noStrike" baseline="0" noProof="0" dirty="0">
                          <a:solidFill>
                            <a:schemeClr val="bg1">
                              <a:lumMod val="50000"/>
                            </a:schemeClr>
                          </a:solidFill>
                          <a:effectLst/>
                          <a:latin typeface="+mn-lt"/>
                        </a:rPr>
                        <a:t>92,2%</a:t>
                      </a:r>
                    </a:p>
                  </a:txBody>
                  <a:tcPr marL="0" marR="72000" marT="0" marB="0" anchor="ctr">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noFill/>
                  </a:tcPr>
                </a:tc>
                <a:extLst>
                  <a:ext uri="{0D108BD9-81ED-4DB2-BD59-A6C34878D82A}">
                    <a16:rowId xmlns:a16="http://schemas.microsoft.com/office/drawing/2014/main" val="2935830596"/>
                  </a:ext>
                </a:extLst>
              </a:tr>
              <a:tr h="231210">
                <a:tc>
                  <a:txBody>
                    <a:bodyPr/>
                    <a:lstStyle/>
                    <a:p>
                      <a:pPr algn="l" fontAlgn="ctr">
                        <a:buNone/>
                      </a:pPr>
                      <a:r>
                        <a:rPr lang="de-DE" sz="900" b="0" i="0" u="none" strike="noStrike" baseline="0" noProof="0" dirty="0">
                          <a:solidFill>
                            <a:schemeClr val="tx1"/>
                          </a:solidFill>
                          <a:effectLst/>
                          <a:latin typeface="+mn-lt"/>
                        </a:rPr>
                        <a:t>Wassergewinnung</a:t>
                      </a:r>
                    </a:p>
                  </a:txBody>
                  <a:tcPr marL="72000" marR="0" marT="36000" marB="36000" anchor="ctr">
                    <a:lnL w="6350" cap="flat" cmpd="sng" algn="ctr">
                      <a:solidFill>
                        <a:schemeClr val="tx1"/>
                      </a:solidFill>
                      <a:prstDash val="solid"/>
                      <a:round/>
                      <a:headEnd type="none" w="med" len="med"/>
                      <a:tailEnd type="none" w="med" len="med"/>
                    </a:lnL>
                    <a:lnR w="6350" cap="flat" cmpd="sng" algn="ctr">
                      <a:solidFill>
                        <a:schemeClr val="bg1">
                          <a:lumMod val="95000"/>
                        </a:schemeClr>
                      </a:solidFill>
                      <a:prstDash val="solid"/>
                      <a:round/>
                      <a:headEnd type="none" w="med" len="med"/>
                      <a:tailEnd type="none" w="med" len="med"/>
                    </a:lnR>
                    <a:solidFill>
                      <a:schemeClr val="bg1">
                        <a:lumMod val="95000"/>
                      </a:schemeClr>
                    </a:solidFill>
                  </a:tcPr>
                </a:tc>
                <a:tc>
                  <a:txBody>
                    <a:bodyPr/>
                    <a:lstStyle/>
                    <a:p>
                      <a:pPr algn="r" fontAlgn="ctr">
                        <a:buNone/>
                      </a:pPr>
                      <a:r>
                        <a:rPr lang="de-DE" sz="900" b="0" i="0" u="none" strike="noStrike" baseline="0" noProof="0" dirty="0">
                          <a:solidFill>
                            <a:schemeClr val="tx1"/>
                          </a:solidFill>
                          <a:effectLst/>
                          <a:latin typeface="+mn-lt"/>
                        </a:rPr>
                        <a:t>90,3%</a:t>
                      </a:r>
                    </a:p>
                  </a:txBody>
                  <a:tcPr marL="0" marR="72000" marT="0" marB="0" anchor="ctr">
                    <a:lnL w="6350" cap="flat" cmpd="sng" algn="ctr">
                      <a:solidFill>
                        <a:schemeClr val="bg1">
                          <a:lumMod val="95000"/>
                        </a:schemeClr>
                      </a:solidFill>
                      <a:prstDash val="solid"/>
                      <a:round/>
                      <a:headEnd type="none" w="med" len="med"/>
                      <a:tailEnd type="none" w="med" len="med"/>
                    </a:lnL>
                    <a:lnR w="6350" cap="flat" cmpd="sng" algn="ctr">
                      <a:solidFill>
                        <a:schemeClr val="bg1">
                          <a:lumMod val="95000"/>
                        </a:schemeClr>
                      </a:solidFill>
                      <a:prstDash val="solid"/>
                      <a:round/>
                      <a:headEnd type="none" w="med" len="med"/>
                      <a:tailEnd type="none" w="med" len="med"/>
                    </a:lnR>
                    <a:solidFill>
                      <a:schemeClr val="bg1">
                        <a:lumMod val="95000"/>
                      </a:schemeClr>
                    </a:solidFill>
                  </a:tcPr>
                </a:tc>
                <a:tc>
                  <a:txBody>
                    <a:bodyPr/>
                    <a:lstStyle/>
                    <a:p>
                      <a:pPr algn="r" fontAlgn="ctr">
                        <a:buNone/>
                      </a:pPr>
                      <a:r>
                        <a:rPr lang="de-DE" sz="900" b="0" i="0" u="none" strike="noStrike" baseline="0" noProof="0" dirty="0">
                          <a:solidFill>
                            <a:schemeClr val="bg1">
                              <a:lumMod val="50000"/>
                            </a:schemeClr>
                          </a:solidFill>
                          <a:effectLst/>
                          <a:latin typeface="+mn-lt"/>
                        </a:rPr>
                        <a:t>89,9%</a:t>
                      </a:r>
                    </a:p>
                  </a:txBody>
                  <a:tcPr marL="0" marR="72000" marT="0" marB="0" anchor="ctr">
                    <a:lnL w="6350" cap="flat" cmpd="sng" algn="ctr">
                      <a:solidFill>
                        <a:schemeClr val="bg1">
                          <a:lumMod val="95000"/>
                        </a:schemeClr>
                      </a:solidFill>
                      <a:prstDash val="solid"/>
                      <a:round/>
                      <a:headEnd type="none" w="med" len="med"/>
                      <a:tailEnd type="none" w="med" len="med"/>
                    </a:lnL>
                    <a:lnR w="6350" cap="flat" cmpd="sng" algn="ctr">
                      <a:solidFill>
                        <a:schemeClr val="tx1"/>
                      </a:solidFill>
                      <a:prstDash val="solid"/>
                      <a:round/>
                      <a:headEnd type="none" w="med" len="med"/>
                      <a:tailEnd type="none" w="med" len="med"/>
                    </a:lnR>
                    <a:solidFill>
                      <a:schemeClr val="bg1">
                        <a:lumMod val="95000"/>
                      </a:schemeClr>
                    </a:solidFill>
                  </a:tcPr>
                </a:tc>
                <a:extLst>
                  <a:ext uri="{0D108BD9-81ED-4DB2-BD59-A6C34878D82A}">
                    <a16:rowId xmlns:a16="http://schemas.microsoft.com/office/drawing/2014/main" val="3677829209"/>
                  </a:ext>
                </a:extLst>
              </a:tr>
              <a:tr h="349137">
                <a:tc>
                  <a:txBody>
                    <a:bodyPr/>
                    <a:lstStyle/>
                    <a:p>
                      <a:pPr algn="l" fontAlgn="ctr">
                        <a:buNone/>
                      </a:pPr>
                      <a:r>
                        <a:rPr lang="de-DE" sz="900" b="0" i="0" u="none" strike="noStrike" baseline="0" noProof="0" dirty="0">
                          <a:solidFill>
                            <a:schemeClr val="tx1"/>
                          </a:solidFill>
                          <a:effectLst/>
                          <a:latin typeface="+mn-lt"/>
                        </a:rPr>
                        <a:t>Wasserverteilung </a:t>
                      </a:r>
                      <a:r>
                        <a:rPr lang="de-DE" sz="700" b="0" i="0" u="none" strike="noStrike" baseline="0" noProof="0" dirty="0">
                          <a:solidFill>
                            <a:schemeClr val="tx1"/>
                          </a:solidFill>
                          <a:effectLst/>
                          <a:latin typeface="+mn-lt"/>
                        </a:rPr>
                        <a:t>(Ortsnetz(e) mit Versorgung von Endkunden)</a:t>
                      </a:r>
                      <a:endParaRPr lang="de-DE" sz="900" b="0" i="0" u="none" strike="noStrike" baseline="0" noProof="0" dirty="0">
                        <a:solidFill>
                          <a:schemeClr val="tx1"/>
                        </a:solidFill>
                        <a:effectLst/>
                        <a:latin typeface="+mn-lt"/>
                      </a:endParaRPr>
                    </a:p>
                  </a:txBody>
                  <a:tcPr marL="72000" marR="0" marT="36000" marB="36000" anchor="ctr">
                    <a:lnL w="6350" cap="flat" cmpd="sng" algn="ctr">
                      <a:solidFill>
                        <a:schemeClr val="tx1"/>
                      </a:solidFill>
                      <a:prstDash val="solid"/>
                      <a:round/>
                      <a:headEnd type="none" w="med" len="med"/>
                      <a:tailEnd type="none" w="med" len="med"/>
                    </a:lnL>
                    <a:noFill/>
                  </a:tcPr>
                </a:tc>
                <a:tc>
                  <a:txBody>
                    <a:bodyPr/>
                    <a:lstStyle/>
                    <a:p>
                      <a:pPr algn="r" fontAlgn="ctr">
                        <a:buNone/>
                      </a:pPr>
                      <a:r>
                        <a:rPr lang="de-DE" sz="900" b="0" i="0" u="none" strike="noStrike" baseline="0" noProof="0" dirty="0">
                          <a:solidFill>
                            <a:schemeClr val="tx1"/>
                          </a:solidFill>
                          <a:effectLst/>
                          <a:latin typeface="+mn-lt"/>
                        </a:rPr>
                        <a:t>83,7%</a:t>
                      </a:r>
                    </a:p>
                  </a:txBody>
                  <a:tcPr marL="0" marR="72000" marT="0" marB="0" anchor="ctr">
                    <a:noFill/>
                  </a:tcPr>
                </a:tc>
                <a:tc>
                  <a:txBody>
                    <a:bodyPr/>
                    <a:lstStyle/>
                    <a:p>
                      <a:pPr algn="r" fontAlgn="ctr">
                        <a:buNone/>
                      </a:pPr>
                      <a:r>
                        <a:rPr lang="de-DE" sz="900" b="0" i="0" u="none" strike="noStrike" baseline="0" noProof="0" dirty="0">
                          <a:solidFill>
                            <a:schemeClr val="bg1">
                              <a:lumMod val="50000"/>
                            </a:schemeClr>
                          </a:solidFill>
                          <a:effectLst/>
                          <a:latin typeface="+mn-lt"/>
                        </a:rPr>
                        <a:t>89,4%</a:t>
                      </a:r>
                    </a:p>
                  </a:txBody>
                  <a:tcPr marL="0" marR="72000" marT="0" marB="0" anchor="ctr">
                    <a:lnR w="6350" cap="flat" cmpd="sng" algn="ctr">
                      <a:solidFill>
                        <a:schemeClr val="tx1"/>
                      </a:solidFill>
                      <a:prstDash val="solid"/>
                      <a:round/>
                      <a:headEnd type="none" w="med" len="med"/>
                      <a:tailEnd type="none" w="med" len="med"/>
                    </a:lnR>
                    <a:noFill/>
                  </a:tcPr>
                </a:tc>
                <a:extLst>
                  <a:ext uri="{0D108BD9-81ED-4DB2-BD59-A6C34878D82A}">
                    <a16:rowId xmlns:a16="http://schemas.microsoft.com/office/drawing/2014/main" val="2221311185"/>
                  </a:ext>
                </a:extLst>
              </a:tr>
              <a:tr h="231210">
                <a:tc>
                  <a:txBody>
                    <a:bodyPr/>
                    <a:lstStyle/>
                    <a:p>
                      <a:pPr algn="l" fontAlgn="ctr">
                        <a:buNone/>
                      </a:pPr>
                      <a:r>
                        <a:rPr lang="de-DE" sz="900" b="0" i="0" u="none" strike="noStrike" baseline="0" noProof="0" dirty="0">
                          <a:solidFill>
                            <a:schemeClr val="tx1"/>
                          </a:solidFill>
                          <a:effectLst/>
                          <a:latin typeface="+mn-lt"/>
                        </a:rPr>
                        <a:t>Wasseraufbereitung</a:t>
                      </a:r>
                    </a:p>
                  </a:txBody>
                  <a:tcPr marL="72000" marR="0" marT="36000" marB="36000" anchor="ctr">
                    <a:lnL w="6350" cap="flat" cmpd="sng" algn="ctr">
                      <a:solidFill>
                        <a:schemeClr val="tx1"/>
                      </a:solidFill>
                      <a:prstDash val="solid"/>
                      <a:round/>
                      <a:headEnd type="none" w="med" len="med"/>
                      <a:tailEnd type="none" w="med" len="med"/>
                    </a:lnL>
                    <a:lnR w="6350" cap="flat" cmpd="sng" algn="ctr">
                      <a:solidFill>
                        <a:schemeClr val="bg1">
                          <a:lumMod val="95000"/>
                        </a:schemeClr>
                      </a:solidFill>
                      <a:prstDash val="solid"/>
                      <a:round/>
                      <a:headEnd type="none" w="med" len="med"/>
                      <a:tailEnd type="none" w="med" len="med"/>
                    </a:lnR>
                    <a:solidFill>
                      <a:schemeClr val="bg1">
                        <a:lumMod val="95000"/>
                      </a:schemeClr>
                    </a:solidFill>
                  </a:tcPr>
                </a:tc>
                <a:tc>
                  <a:txBody>
                    <a:bodyPr/>
                    <a:lstStyle/>
                    <a:p>
                      <a:pPr algn="r" fontAlgn="ctr">
                        <a:buNone/>
                      </a:pPr>
                      <a:r>
                        <a:rPr lang="de-DE" sz="900" b="0" i="0" u="none" strike="noStrike" baseline="0" noProof="0" dirty="0">
                          <a:solidFill>
                            <a:schemeClr val="tx1"/>
                          </a:solidFill>
                          <a:effectLst/>
                          <a:latin typeface="+mn-lt"/>
                        </a:rPr>
                        <a:t>81,6%</a:t>
                      </a:r>
                    </a:p>
                  </a:txBody>
                  <a:tcPr marL="0" marR="72000" marT="0" marB="0" anchor="ctr">
                    <a:lnL w="6350" cap="flat" cmpd="sng" algn="ctr">
                      <a:solidFill>
                        <a:schemeClr val="bg1">
                          <a:lumMod val="95000"/>
                        </a:schemeClr>
                      </a:solidFill>
                      <a:prstDash val="solid"/>
                      <a:round/>
                      <a:headEnd type="none" w="med" len="med"/>
                      <a:tailEnd type="none" w="med" len="med"/>
                    </a:lnL>
                    <a:lnR w="6350" cap="flat" cmpd="sng" algn="ctr">
                      <a:solidFill>
                        <a:schemeClr val="bg1">
                          <a:lumMod val="95000"/>
                        </a:schemeClr>
                      </a:solidFill>
                      <a:prstDash val="solid"/>
                      <a:round/>
                      <a:headEnd type="none" w="med" len="med"/>
                      <a:tailEnd type="none" w="med" len="med"/>
                    </a:lnR>
                    <a:solidFill>
                      <a:schemeClr val="bg1">
                        <a:lumMod val="95000"/>
                      </a:schemeClr>
                    </a:solidFill>
                  </a:tcPr>
                </a:tc>
                <a:tc>
                  <a:txBody>
                    <a:bodyPr/>
                    <a:lstStyle/>
                    <a:p>
                      <a:pPr algn="r" fontAlgn="ctr">
                        <a:buNone/>
                      </a:pPr>
                      <a:r>
                        <a:rPr lang="de-DE" sz="900" b="0" i="0" u="none" strike="noStrike" baseline="0" noProof="0" dirty="0">
                          <a:solidFill>
                            <a:schemeClr val="bg1">
                              <a:lumMod val="50000"/>
                            </a:schemeClr>
                          </a:solidFill>
                          <a:effectLst/>
                          <a:latin typeface="+mn-lt"/>
                        </a:rPr>
                        <a:t>79,6%</a:t>
                      </a:r>
                    </a:p>
                  </a:txBody>
                  <a:tcPr marL="0" marR="72000" marT="0" marB="0" anchor="ctr">
                    <a:lnL w="6350" cap="flat" cmpd="sng" algn="ctr">
                      <a:solidFill>
                        <a:schemeClr val="bg1">
                          <a:lumMod val="95000"/>
                        </a:schemeClr>
                      </a:solidFill>
                      <a:prstDash val="solid"/>
                      <a:round/>
                      <a:headEnd type="none" w="med" len="med"/>
                      <a:tailEnd type="none" w="med" len="med"/>
                    </a:lnL>
                    <a:lnR w="6350" cap="flat" cmpd="sng" algn="ctr">
                      <a:solidFill>
                        <a:schemeClr val="tx1"/>
                      </a:solidFill>
                      <a:prstDash val="solid"/>
                      <a:round/>
                      <a:headEnd type="none" w="med" len="med"/>
                      <a:tailEnd type="none" w="med" len="med"/>
                    </a:lnR>
                    <a:solidFill>
                      <a:schemeClr val="bg1">
                        <a:lumMod val="95000"/>
                      </a:schemeClr>
                    </a:solidFill>
                  </a:tcPr>
                </a:tc>
                <a:extLst>
                  <a:ext uri="{0D108BD9-81ED-4DB2-BD59-A6C34878D82A}">
                    <a16:rowId xmlns:a16="http://schemas.microsoft.com/office/drawing/2014/main" val="4022104394"/>
                  </a:ext>
                </a:extLst>
              </a:tr>
              <a:tr h="231210">
                <a:tc>
                  <a:txBody>
                    <a:bodyPr/>
                    <a:lstStyle/>
                    <a:p>
                      <a:pPr algn="l" fontAlgn="ctr">
                        <a:buNone/>
                      </a:pPr>
                      <a:r>
                        <a:rPr lang="de-DE" sz="900" b="0" i="0" u="none" strike="noStrike" baseline="0" noProof="0" dirty="0">
                          <a:solidFill>
                            <a:schemeClr val="tx1"/>
                          </a:solidFill>
                          <a:effectLst/>
                          <a:latin typeface="+mn-lt"/>
                        </a:rPr>
                        <a:t>Wassertransport</a:t>
                      </a:r>
                    </a:p>
                  </a:txBody>
                  <a:tcPr marL="72000" marR="0" marT="36000" marB="36000" anchor="ctr">
                    <a:lnL w="6350" cap="flat" cmpd="sng" algn="ctr">
                      <a:solidFill>
                        <a:schemeClr val="tx1"/>
                      </a:solidFill>
                      <a:prstDash val="solid"/>
                      <a:round/>
                      <a:headEnd type="none" w="med" len="med"/>
                      <a:tailEnd type="none" w="med" len="med"/>
                    </a:lnL>
                    <a:noFill/>
                  </a:tcPr>
                </a:tc>
                <a:tc>
                  <a:txBody>
                    <a:bodyPr/>
                    <a:lstStyle/>
                    <a:p>
                      <a:pPr algn="r" fontAlgn="ctr">
                        <a:buNone/>
                      </a:pPr>
                      <a:r>
                        <a:rPr lang="de-DE" sz="900" b="0" i="0" u="none" strike="noStrike" baseline="0" noProof="0" dirty="0">
                          <a:solidFill>
                            <a:schemeClr val="tx1"/>
                          </a:solidFill>
                          <a:effectLst/>
                          <a:latin typeface="+mn-lt"/>
                        </a:rPr>
                        <a:t>72,0%</a:t>
                      </a:r>
                    </a:p>
                  </a:txBody>
                  <a:tcPr marL="0" marR="72000" marT="0" marB="0" anchor="ctr">
                    <a:noFill/>
                  </a:tcPr>
                </a:tc>
                <a:tc>
                  <a:txBody>
                    <a:bodyPr/>
                    <a:lstStyle/>
                    <a:p>
                      <a:pPr algn="r" fontAlgn="ctr">
                        <a:buNone/>
                      </a:pPr>
                      <a:r>
                        <a:rPr lang="de-DE" sz="900" b="0" i="0" u="none" strike="noStrike" baseline="0" noProof="0" dirty="0">
                          <a:solidFill>
                            <a:schemeClr val="bg1">
                              <a:lumMod val="50000"/>
                            </a:schemeClr>
                          </a:solidFill>
                          <a:effectLst/>
                          <a:latin typeface="+mn-lt"/>
                        </a:rPr>
                        <a:t>82,4%</a:t>
                      </a:r>
                    </a:p>
                  </a:txBody>
                  <a:tcPr marL="0" marR="72000" marT="0" marB="0" anchor="ctr">
                    <a:lnR w="6350" cap="flat" cmpd="sng" algn="ctr">
                      <a:solidFill>
                        <a:schemeClr val="tx1"/>
                      </a:solidFill>
                      <a:prstDash val="solid"/>
                      <a:round/>
                      <a:headEnd type="none" w="med" len="med"/>
                      <a:tailEnd type="none" w="med" len="med"/>
                    </a:lnR>
                    <a:noFill/>
                  </a:tcPr>
                </a:tc>
                <a:extLst>
                  <a:ext uri="{0D108BD9-81ED-4DB2-BD59-A6C34878D82A}">
                    <a16:rowId xmlns:a16="http://schemas.microsoft.com/office/drawing/2014/main" val="2534435402"/>
                  </a:ext>
                </a:extLst>
              </a:tr>
              <a:tr h="500757">
                <a:tc>
                  <a:txBody>
                    <a:bodyPr/>
                    <a:lstStyle/>
                    <a:p>
                      <a:pPr algn="l" fontAlgn="ctr">
                        <a:buNone/>
                      </a:pPr>
                      <a:r>
                        <a:rPr lang="de-DE" sz="900" b="0" i="0" u="none" strike="noStrike" baseline="0" noProof="0" dirty="0">
                          <a:solidFill>
                            <a:schemeClr val="tx1"/>
                          </a:solidFill>
                          <a:effectLst/>
                          <a:latin typeface="+mn-lt"/>
                        </a:rPr>
                        <a:t>Wasserressourcenmanagement </a:t>
                      </a:r>
                      <a:r>
                        <a:rPr lang="de-DE" sz="700" b="0" i="0" u="none" strike="noStrike" baseline="0" noProof="0" dirty="0">
                          <a:solidFill>
                            <a:schemeClr val="tx1"/>
                          </a:solidFill>
                          <a:effectLst/>
                          <a:latin typeface="+mn-lt"/>
                        </a:rPr>
                        <a:t>(inkl. Ressourcenschutz in Einzugsgebieten und Monitoring)</a:t>
                      </a:r>
                      <a:endParaRPr lang="de-DE" sz="900" b="0" i="0" u="none" strike="noStrike" baseline="0" noProof="0" dirty="0">
                        <a:solidFill>
                          <a:schemeClr val="tx1"/>
                        </a:solidFill>
                        <a:effectLst/>
                        <a:latin typeface="+mn-lt"/>
                      </a:endParaRPr>
                    </a:p>
                  </a:txBody>
                  <a:tcPr marL="72000" marR="0" marT="36000" marB="36000" anchor="ctr">
                    <a:lnL w="6350" cap="flat" cmpd="sng" algn="ctr">
                      <a:solidFill>
                        <a:schemeClr val="tx1"/>
                      </a:solidFill>
                      <a:prstDash val="solid"/>
                      <a:round/>
                      <a:headEnd type="none" w="med" len="med"/>
                      <a:tailEnd type="none" w="med" len="med"/>
                    </a:lnL>
                    <a:lnR w="6350" cap="flat" cmpd="sng" algn="ctr">
                      <a:solidFill>
                        <a:schemeClr val="bg1">
                          <a:lumMod val="95000"/>
                        </a:schemeClr>
                      </a:solidFill>
                      <a:prstDash val="solid"/>
                      <a:round/>
                      <a:headEnd type="none" w="med" len="med"/>
                      <a:tailEnd type="none" w="med" len="med"/>
                    </a:lnR>
                    <a:solidFill>
                      <a:schemeClr val="bg1">
                        <a:lumMod val="95000"/>
                      </a:schemeClr>
                    </a:solidFill>
                  </a:tcPr>
                </a:tc>
                <a:tc>
                  <a:txBody>
                    <a:bodyPr/>
                    <a:lstStyle/>
                    <a:p>
                      <a:pPr algn="r" fontAlgn="ctr">
                        <a:buNone/>
                      </a:pPr>
                      <a:r>
                        <a:rPr lang="de-DE" sz="900" b="0" i="0" u="none" strike="noStrike" baseline="0" noProof="0" dirty="0">
                          <a:solidFill>
                            <a:schemeClr val="tx1"/>
                          </a:solidFill>
                          <a:effectLst/>
                          <a:latin typeface="+mn-lt"/>
                        </a:rPr>
                        <a:t>58,9%</a:t>
                      </a:r>
                    </a:p>
                  </a:txBody>
                  <a:tcPr marL="0" marR="72000" marT="0" marB="0" anchor="ctr">
                    <a:lnL w="6350" cap="flat" cmpd="sng" algn="ctr">
                      <a:solidFill>
                        <a:schemeClr val="bg1">
                          <a:lumMod val="95000"/>
                        </a:schemeClr>
                      </a:solidFill>
                      <a:prstDash val="solid"/>
                      <a:round/>
                      <a:headEnd type="none" w="med" len="med"/>
                      <a:tailEnd type="none" w="med" len="med"/>
                    </a:lnL>
                    <a:lnR w="6350" cap="flat" cmpd="sng" algn="ctr">
                      <a:solidFill>
                        <a:schemeClr val="bg1">
                          <a:lumMod val="95000"/>
                        </a:schemeClr>
                      </a:solidFill>
                      <a:prstDash val="solid"/>
                      <a:round/>
                      <a:headEnd type="none" w="med" len="med"/>
                      <a:tailEnd type="none" w="med" len="med"/>
                    </a:lnR>
                    <a:solidFill>
                      <a:schemeClr val="bg1">
                        <a:lumMod val="95000"/>
                      </a:schemeClr>
                    </a:solidFill>
                  </a:tcPr>
                </a:tc>
                <a:tc>
                  <a:txBody>
                    <a:bodyPr/>
                    <a:lstStyle/>
                    <a:p>
                      <a:pPr algn="r" fontAlgn="ctr">
                        <a:buNone/>
                      </a:pPr>
                      <a:r>
                        <a:rPr lang="de-DE" sz="900" b="0" i="0" u="none" strike="noStrike" baseline="0" noProof="0" dirty="0">
                          <a:solidFill>
                            <a:schemeClr val="bg1">
                              <a:lumMod val="50000"/>
                            </a:schemeClr>
                          </a:solidFill>
                          <a:effectLst/>
                          <a:latin typeface="+mn-lt"/>
                        </a:rPr>
                        <a:t>56,8%</a:t>
                      </a:r>
                    </a:p>
                  </a:txBody>
                  <a:tcPr marL="0" marR="72000" marT="0" marB="0" anchor="ctr">
                    <a:lnL w="6350" cap="flat" cmpd="sng" algn="ctr">
                      <a:solidFill>
                        <a:schemeClr val="bg1">
                          <a:lumMod val="95000"/>
                        </a:schemeClr>
                      </a:solidFill>
                      <a:prstDash val="solid"/>
                      <a:round/>
                      <a:headEnd type="none" w="med" len="med"/>
                      <a:tailEnd type="none" w="med" len="med"/>
                    </a:lnL>
                    <a:lnR w="6350" cap="flat" cmpd="sng" algn="ctr">
                      <a:solidFill>
                        <a:schemeClr val="tx1"/>
                      </a:solidFill>
                      <a:prstDash val="solid"/>
                      <a:round/>
                      <a:headEnd type="none" w="med" len="med"/>
                      <a:tailEnd type="none" w="med" len="med"/>
                    </a:lnR>
                    <a:solidFill>
                      <a:schemeClr val="bg1">
                        <a:lumMod val="95000"/>
                      </a:schemeClr>
                    </a:solidFill>
                  </a:tcPr>
                </a:tc>
                <a:extLst>
                  <a:ext uri="{0D108BD9-81ED-4DB2-BD59-A6C34878D82A}">
                    <a16:rowId xmlns:a16="http://schemas.microsoft.com/office/drawing/2014/main" val="2747639620"/>
                  </a:ext>
                </a:extLst>
              </a:tr>
              <a:tr h="231210">
                <a:tc>
                  <a:txBody>
                    <a:bodyPr/>
                    <a:lstStyle/>
                    <a:p>
                      <a:pPr algn="l" fontAlgn="ctr">
                        <a:buNone/>
                      </a:pPr>
                      <a:r>
                        <a:rPr lang="de-DE" sz="900" b="0" i="0" u="none" strike="noStrike" baseline="0" noProof="0" dirty="0">
                          <a:solidFill>
                            <a:schemeClr val="tx1"/>
                          </a:solidFill>
                          <a:effectLst/>
                          <a:latin typeface="+mn-lt"/>
                        </a:rPr>
                        <a:t>Sonstiges</a:t>
                      </a:r>
                    </a:p>
                  </a:txBody>
                  <a:tcPr marL="72000" marR="0" marT="36000" marB="36000" anchor="ctr">
                    <a:lnL w="6350" cap="flat" cmpd="sng" algn="ctr">
                      <a:solidFill>
                        <a:schemeClr val="tx1"/>
                      </a:solidFill>
                      <a:prstDash val="solid"/>
                      <a:round/>
                      <a:headEnd type="none" w="med" len="med"/>
                      <a:tailEnd type="none" w="med" len="med"/>
                    </a:lnL>
                    <a:noFill/>
                  </a:tcPr>
                </a:tc>
                <a:tc>
                  <a:txBody>
                    <a:bodyPr/>
                    <a:lstStyle/>
                    <a:p>
                      <a:pPr algn="r" fontAlgn="ctr">
                        <a:buNone/>
                      </a:pPr>
                      <a:r>
                        <a:rPr lang="de-DE" sz="900" b="0" i="0" u="none" strike="noStrike" baseline="0" noProof="0" dirty="0">
                          <a:solidFill>
                            <a:schemeClr val="tx1"/>
                          </a:solidFill>
                          <a:effectLst/>
                          <a:latin typeface="+mn-lt"/>
                        </a:rPr>
                        <a:t>6,6%</a:t>
                      </a:r>
                    </a:p>
                  </a:txBody>
                  <a:tcPr marL="0" marR="72000" marT="0" marB="0" anchor="ctr">
                    <a:noFill/>
                  </a:tcPr>
                </a:tc>
                <a:tc>
                  <a:txBody>
                    <a:bodyPr/>
                    <a:lstStyle/>
                    <a:p>
                      <a:pPr algn="r" fontAlgn="ctr">
                        <a:buNone/>
                      </a:pPr>
                      <a:r>
                        <a:rPr lang="de-DE" sz="900" b="0" i="0" u="none" strike="noStrike" baseline="0" noProof="0" dirty="0">
                          <a:solidFill>
                            <a:schemeClr val="bg1">
                              <a:lumMod val="50000"/>
                            </a:schemeClr>
                          </a:solidFill>
                          <a:effectLst/>
                          <a:latin typeface="+mn-lt"/>
                        </a:rPr>
                        <a:t>7,5%</a:t>
                      </a:r>
                    </a:p>
                  </a:txBody>
                  <a:tcPr marL="0" marR="72000" marT="0" marB="0" anchor="ctr">
                    <a:lnR w="6350" cap="flat" cmpd="sng" algn="ctr">
                      <a:solidFill>
                        <a:schemeClr val="tx1"/>
                      </a:solidFill>
                      <a:prstDash val="solid"/>
                      <a:round/>
                      <a:headEnd type="none" w="med" len="med"/>
                      <a:tailEnd type="none" w="med" len="med"/>
                    </a:lnR>
                    <a:noFill/>
                  </a:tcPr>
                </a:tc>
                <a:extLst>
                  <a:ext uri="{0D108BD9-81ED-4DB2-BD59-A6C34878D82A}">
                    <a16:rowId xmlns:a16="http://schemas.microsoft.com/office/drawing/2014/main" val="3464655657"/>
                  </a:ext>
                </a:extLst>
              </a:tr>
              <a:tr h="231210">
                <a:tc>
                  <a:txBody>
                    <a:bodyPr/>
                    <a:lstStyle/>
                    <a:p>
                      <a:pPr algn="l" fontAlgn="ctr">
                        <a:buNone/>
                      </a:pPr>
                      <a:r>
                        <a:rPr lang="de-DE" sz="900" b="0" i="1" u="none" strike="noStrike" baseline="0" noProof="0" dirty="0">
                          <a:solidFill>
                            <a:schemeClr val="tx1"/>
                          </a:solidFill>
                          <a:effectLst/>
                          <a:latin typeface="+mn-lt"/>
                        </a:rPr>
                        <a:t>Keine Angabe</a:t>
                      </a:r>
                    </a:p>
                  </a:txBody>
                  <a:tcPr marL="72000" marR="0" marT="36000" marB="36000" anchor="ctr">
                    <a:lnL w="6350" cap="flat" cmpd="sng" algn="ctr">
                      <a:solidFill>
                        <a:schemeClr val="tx1"/>
                      </a:solidFill>
                      <a:prstDash val="solid"/>
                      <a:round/>
                      <a:headEnd type="none" w="med" len="med"/>
                      <a:tailEnd type="none" w="med" len="med"/>
                    </a:lnL>
                    <a:lnR w="6350" cap="flat" cmpd="sng" algn="ctr">
                      <a:solidFill>
                        <a:schemeClr val="bg1">
                          <a:lumMod val="95000"/>
                        </a:schemeClr>
                      </a:solidFill>
                      <a:prstDash val="solid"/>
                      <a:round/>
                      <a:headEnd type="none" w="med" len="med"/>
                      <a:tailEnd type="none" w="med" len="med"/>
                    </a:lnR>
                    <a:lnB w="6350" cap="flat" cmpd="sng" algn="ctr">
                      <a:solidFill>
                        <a:schemeClr val="tx1"/>
                      </a:solidFill>
                      <a:prstDash val="solid"/>
                      <a:round/>
                      <a:headEnd type="none" w="med" len="med"/>
                      <a:tailEnd type="none" w="med" len="med"/>
                    </a:lnB>
                    <a:solidFill>
                      <a:schemeClr val="bg1">
                        <a:lumMod val="95000"/>
                      </a:schemeClr>
                    </a:solidFill>
                  </a:tcPr>
                </a:tc>
                <a:tc>
                  <a:txBody>
                    <a:bodyPr/>
                    <a:lstStyle/>
                    <a:p>
                      <a:pPr algn="r" fontAlgn="ctr">
                        <a:buNone/>
                      </a:pPr>
                      <a:r>
                        <a:rPr lang="de-DE" sz="900" b="0" i="1" u="none" strike="noStrike" baseline="0" noProof="0" dirty="0">
                          <a:solidFill>
                            <a:schemeClr val="tx1"/>
                          </a:solidFill>
                          <a:effectLst/>
                          <a:latin typeface="+mn-lt"/>
                        </a:rPr>
                        <a:t>3,3%</a:t>
                      </a:r>
                    </a:p>
                  </a:txBody>
                  <a:tcPr marL="0" marR="72000" marT="0" marB="0" anchor="ctr">
                    <a:lnL w="6350" cap="flat" cmpd="sng" algn="ctr">
                      <a:solidFill>
                        <a:schemeClr val="bg1">
                          <a:lumMod val="95000"/>
                        </a:schemeClr>
                      </a:solidFill>
                      <a:prstDash val="solid"/>
                      <a:round/>
                      <a:headEnd type="none" w="med" len="med"/>
                      <a:tailEnd type="none" w="med" len="med"/>
                    </a:lnL>
                    <a:lnR w="6350" cap="flat" cmpd="sng" algn="ctr">
                      <a:solidFill>
                        <a:schemeClr val="bg1">
                          <a:lumMod val="95000"/>
                        </a:schemeClr>
                      </a:solidFill>
                      <a:prstDash val="solid"/>
                      <a:round/>
                      <a:headEnd type="none" w="med" len="med"/>
                      <a:tailEnd type="none" w="med" len="med"/>
                    </a:lnR>
                    <a:lnB w="6350" cap="flat" cmpd="sng" algn="ctr">
                      <a:solidFill>
                        <a:schemeClr val="tx1"/>
                      </a:solidFill>
                      <a:prstDash val="solid"/>
                      <a:round/>
                      <a:headEnd type="none" w="med" len="med"/>
                      <a:tailEnd type="none" w="med" len="med"/>
                    </a:lnB>
                    <a:solidFill>
                      <a:schemeClr val="bg1">
                        <a:lumMod val="95000"/>
                      </a:schemeClr>
                    </a:solidFill>
                  </a:tcPr>
                </a:tc>
                <a:tc>
                  <a:txBody>
                    <a:bodyPr/>
                    <a:lstStyle/>
                    <a:p>
                      <a:pPr algn="r" fontAlgn="ctr">
                        <a:buNone/>
                      </a:pPr>
                      <a:r>
                        <a:rPr lang="de-DE" sz="900" b="0" i="1" u="none" strike="noStrike" baseline="0" noProof="0" dirty="0">
                          <a:solidFill>
                            <a:schemeClr val="bg1">
                              <a:lumMod val="50000"/>
                            </a:schemeClr>
                          </a:solidFill>
                          <a:effectLst/>
                          <a:latin typeface="+mn-lt"/>
                        </a:rPr>
                        <a:t>0,5%</a:t>
                      </a:r>
                    </a:p>
                  </a:txBody>
                  <a:tcPr marL="0" marR="72000" marT="0" marB="0" anchor="ctr">
                    <a:lnL w="6350" cap="flat" cmpd="sng" algn="ctr">
                      <a:solidFill>
                        <a:schemeClr val="bg1">
                          <a:lumMod val="95000"/>
                        </a:schemeClr>
                      </a:solidFill>
                      <a:prstDash val="solid"/>
                      <a:round/>
                      <a:headEnd type="none" w="med" len="med"/>
                      <a:tailEnd type="none" w="med" len="med"/>
                    </a:lnL>
                    <a:lnR w="6350" cap="flat" cmpd="sng" algn="ctr">
                      <a:solidFill>
                        <a:schemeClr val="tx1"/>
                      </a:solidFill>
                      <a:prstDash val="solid"/>
                      <a:round/>
                      <a:headEnd type="none" w="med" len="med"/>
                      <a:tailEnd type="none" w="med" len="med"/>
                    </a:lnR>
                    <a:lnB w="635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023913811"/>
                  </a:ext>
                </a:extLst>
              </a:tr>
            </a:tbl>
          </a:graphicData>
        </a:graphic>
      </p:graphicFrame>
      <p:sp>
        <p:nvSpPr>
          <p:cNvPr id="6" name="Shape-6">
            <a:extLst>
              <a:ext uri="{FF2B5EF4-FFF2-40B4-BE49-F238E27FC236}">
                <a16:creationId xmlns:a16="http://schemas.microsoft.com/office/drawing/2014/main" id="{E9B1E525-3CF7-B299-F138-B79C1D86B767}"/>
              </a:ext>
            </a:extLst>
          </p:cNvPr>
          <p:cNvSpPr/>
          <p:nvPr/>
        </p:nvSpPr>
        <p:spPr>
          <a:xfrm>
            <a:off x="3316558" y="2129937"/>
            <a:ext cx="2487600" cy="373380"/>
          </a:xfrm>
          <a:prstGeom prst="rect">
            <a:avLst/>
          </a:prstGeom>
          <a:solidFill>
            <a:schemeClr val="tx1"/>
          </a:solidFill>
          <a:ln w="6350" cap="flat" cmpd="sng" algn="ctr">
            <a:solidFill>
              <a:schemeClr val="tx1"/>
            </a:solidFill>
            <a:prstDash val="solid"/>
          </a:ln>
          <a:effectLst/>
        </p:spPr>
        <p:txBody>
          <a:bodyPr lIns="72000" rIns="0" anchor="ctr"/>
          <a:lstStyle/>
          <a:p>
            <a:r>
              <a:rPr lang="de-DE" sz="900" b="1" kern="0" noProof="0" dirty="0">
                <a:solidFill>
                  <a:srgbClr val="FFFFFF"/>
                </a:solidFill>
                <a:ea typeface="Calibri" panose="020F0502020204030204" pitchFamily="34" charset="0"/>
                <a:cs typeface="Calibri" panose="020F0502020204030204" pitchFamily="34" charset="0"/>
              </a:rPr>
              <a:t>Prozesse/Wertschöpfungsstufen der Wasserversorgung </a:t>
            </a:r>
            <a:r>
              <a:rPr lang="de-DE" sz="700" b="1" kern="0" noProof="0" dirty="0">
                <a:solidFill>
                  <a:srgbClr val="FFFFFF"/>
                </a:solidFill>
                <a:ea typeface="Calibri" panose="020F0502020204030204" pitchFamily="34" charset="0"/>
                <a:cs typeface="Calibri" panose="020F0502020204030204" pitchFamily="34" charset="0"/>
              </a:rPr>
              <a:t>(Mehrfachantworten möglich!)</a:t>
            </a:r>
          </a:p>
        </p:txBody>
      </p:sp>
      <p:graphicFrame>
        <p:nvGraphicFramePr>
          <p:cNvPr id="9" name="Tabelle 8" descr="orlink:ORRange252@Wasserarten!$B$8:$D$16¤0,0,0€0€0€€0€0€0€0€€0€€0€0€0€12">
            <a:extLst>
              <a:ext uri="{FF2B5EF4-FFF2-40B4-BE49-F238E27FC236}">
                <a16:creationId xmlns:a16="http://schemas.microsoft.com/office/drawing/2014/main" id="{D7B1AAF6-4C11-89EF-A1D1-965C5ABB7E56}"/>
              </a:ext>
            </a:extLst>
          </p:cNvPr>
          <p:cNvGraphicFramePr>
            <a:graphicFrameLocks noGrp="1"/>
          </p:cNvGraphicFramePr>
          <p:nvPr>
            <p:extLst>
              <p:ext uri="{D42A27DB-BD31-4B8C-83A1-F6EECF244321}">
                <p14:modId xmlns:p14="http://schemas.microsoft.com/office/powerpoint/2010/main" val="2477805024"/>
              </p:ext>
            </p:extLst>
          </p:nvPr>
        </p:nvGraphicFramePr>
        <p:xfrm>
          <a:off x="6189295" y="1352417"/>
          <a:ext cx="2484000" cy="2001600"/>
        </p:xfrm>
        <a:graphic>
          <a:graphicData uri="http://schemas.openxmlformats.org/drawingml/2006/table">
            <a:tbl>
              <a:tblPr>
                <a:tableStyleId>{5C22544A-7EE6-4342-B048-85BDC9FD1C3A}</a:tableStyleId>
              </a:tblPr>
              <a:tblGrid>
                <a:gridCol w="1512000">
                  <a:extLst>
                    <a:ext uri="{9D8B030D-6E8A-4147-A177-3AD203B41FA5}">
                      <a16:colId xmlns:a16="http://schemas.microsoft.com/office/drawing/2014/main" val="1322963700"/>
                    </a:ext>
                  </a:extLst>
                </a:gridCol>
                <a:gridCol w="486000">
                  <a:extLst>
                    <a:ext uri="{9D8B030D-6E8A-4147-A177-3AD203B41FA5}">
                      <a16:colId xmlns:a16="http://schemas.microsoft.com/office/drawing/2014/main" val="249446924"/>
                    </a:ext>
                  </a:extLst>
                </a:gridCol>
                <a:gridCol w="486000">
                  <a:extLst>
                    <a:ext uri="{9D8B030D-6E8A-4147-A177-3AD203B41FA5}">
                      <a16:colId xmlns:a16="http://schemas.microsoft.com/office/drawing/2014/main" val="2115936462"/>
                    </a:ext>
                  </a:extLst>
                </a:gridCol>
              </a:tblGrid>
              <a:tr h="161664">
                <a:tc>
                  <a:txBody>
                    <a:bodyPr/>
                    <a:lstStyle/>
                    <a:p>
                      <a:pPr algn="l" fontAlgn="ctr">
                        <a:buNone/>
                      </a:pPr>
                      <a:r>
                        <a:rPr lang="de-DE" sz="900" b="0" i="0" u="none" strike="noStrike" baseline="0" noProof="0" dirty="0">
                          <a:solidFill>
                            <a:schemeClr val="tx1"/>
                          </a:solidFill>
                          <a:effectLst/>
                          <a:latin typeface="+mn-lt"/>
                        </a:rPr>
                        <a:t>Grundwasser</a:t>
                      </a:r>
                    </a:p>
                  </a:txBody>
                  <a:tcPr marL="72000" marR="0" marT="36000" marB="18000" anchor="ctr">
                    <a:lnL w="6350" cap="flat" cmpd="sng" algn="ctr">
                      <a:solidFill>
                        <a:schemeClr val="tx1"/>
                      </a:solidFill>
                      <a:prstDash val="solid"/>
                      <a:round/>
                      <a:headEnd type="none" w="med" len="med"/>
                      <a:tailEnd type="none" w="med" len="med"/>
                    </a:lnL>
                    <a:lnT w="6350" cap="flat" cmpd="sng" algn="ctr">
                      <a:solidFill>
                        <a:schemeClr val="tx1"/>
                      </a:solidFill>
                      <a:prstDash val="solid"/>
                      <a:round/>
                      <a:headEnd type="none" w="med" len="med"/>
                      <a:tailEnd type="none" w="med" len="med"/>
                    </a:lnT>
                    <a:noFill/>
                  </a:tcPr>
                </a:tc>
                <a:tc>
                  <a:txBody>
                    <a:bodyPr/>
                    <a:lstStyle/>
                    <a:p>
                      <a:pPr algn="r" fontAlgn="ctr">
                        <a:buNone/>
                      </a:pPr>
                      <a:r>
                        <a:rPr lang="de-DE" sz="900" b="0" i="0" u="none" strike="noStrike" baseline="0" noProof="0" dirty="0">
                          <a:solidFill>
                            <a:schemeClr val="tx1"/>
                          </a:solidFill>
                          <a:effectLst/>
                          <a:latin typeface="+mn-lt"/>
                        </a:rPr>
                        <a:t>84,2%</a:t>
                      </a:r>
                    </a:p>
                  </a:txBody>
                  <a:tcPr marL="0" marR="72000" marT="36000" marB="18000" anchor="ctr">
                    <a:lnT w="6350" cap="flat" cmpd="sng" algn="ctr">
                      <a:solidFill>
                        <a:schemeClr val="tx1"/>
                      </a:solidFill>
                      <a:prstDash val="solid"/>
                      <a:round/>
                      <a:headEnd type="none" w="med" len="med"/>
                      <a:tailEnd type="none" w="med" len="med"/>
                    </a:lnT>
                    <a:noFill/>
                  </a:tcPr>
                </a:tc>
                <a:tc>
                  <a:txBody>
                    <a:bodyPr/>
                    <a:lstStyle/>
                    <a:p>
                      <a:pPr algn="r" fontAlgn="ctr">
                        <a:buNone/>
                      </a:pPr>
                      <a:r>
                        <a:rPr lang="de-DE" sz="900" b="0" i="0" u="none" strike="noStrike" baseline="0" noProof="0" dirty="0">
                          <a:solidFill>
                            <a:schemeClr val="bg1">
                              <a:lumMod val="50000"/>
                            </a:schemeClr>
                          </a:solidFill>
                          <a:effectLst/>
                          <a:latin typeface="+mn-lt"/>
                        </a:rPr>
                        <a:t>86,5%</a:t>
                      </a:r>
                    </a:p>
                  </a:txBody>
                  <a:tcPr marL="0" marR="72000" marT="36000" marB="18000" anchor="ctr">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noFill/>
                  </a:tcPr>
                </a:tc>
                <a:extLst>
                  <a:ext uri="{0D108BD9-81ED-4DB2-BD59-A6C34878D82A}">
                    <a16:rowId xmlns:a16="http://schemas.microsoft.com/office/drawing/2014/main" val="2935830596"/>
                  </a:ext>
                </a:extLst>
              </a:tr>
              <a:tr h="277660">
                <a:tc>
                  <a:txBody>
                    <a:bodyPr/>
                    <a:lstStyle/>
                    <a:p>
                      <a:pPr algn="l" fontAlgn="ctr">
                        <a:buNone/>
                      </a:pPr>
                      <a:r>
                        <a:rPr lang="de-DE" sz="900" b="0" i="0" u="none" strike="noStrike" baseline="0" noProof="0" dirty="0">
                          <a:solidFill>
                            <a:schemeClr val="tx1"/>
                          </a:solidFill>
                          <a:effectLst/>
                          <a:latin typeface="+mn-lt"/>
                        </a:rPr>
                        <a:t>Fremdbezug von Rein-/Trinkwasser</a:t>
                      </a:r>
                    </a:p>
                  </a:txBody>
                  <a:tcPr marL="72000" marR="0" marT="36000" marB="18000" anchor="ctr">
                    <a:lnL w="6350" cap="flat" cmpd="sng" algn="ctr">
                      <a:solidFill>
                        <a:schemeClr val="tx1"/>
                      </a:solidFill>
                      <a:prstDash val="solid"/>
                      <a:round/>
                      <a:headEnd type="none" w="med" len="med"/>
                      <a:tailEnd type="none" w="med" len="med"/>
                    </a:lnL>
                    <a:lnR w="6350" cap="flat" cmpd="sng" algn="ctr">
                      <a:solidFill>
                        <a:schemeClr val="bg1">
                          <a:lumMod val="95000"/>
                        </a:schemeClr>
                      </a:solidFill>
                      <a:prstDash val="solid"/>
                      <a:round/>
                      <a:headEnd type="none" w="med" len="med"/>
                      <a:tailEnd type="none" w="med" len="med"/>
                    </a:lnR>
                    <a:solidFill>
                      <a:schemeClr val="bg1">
                        <a:lumMod val="95000"/>
                      </a:schemeClr>
                    </a:solidFill>
                  </a:tcPr>
                </a:tc>
                <a:tc>
                  <a:txBody>
                    <a:bodyPr/>
                    <a:lstStyle/>
                    <a:p>
                      <a:pPr algn="r" fontAlgn="ctr">
                        <a:buNone/>
                      </a:pPr>
                      <a:r>
                        <a:rPr lang="de-DE" sz="900" b="0" i="0" u="none" strike="noStrike" baseline="0" noProof="0" dirty="0">
                          <a:solidFill>
                            <a:schemeClr val="tx1"/>
                          </a:solidFill>
                          <a:effectLst/>
                          <a:latin typeface="+mn-lt"/>
                        </a:rPr>
                        <a:t>39,8%</a:t>
                      </a:r>
                    </a:p>
                  </a:txBody>
                  <a:tcPr marL="0" marR="72000" marT="36000" marB="18000" anchor="ctr">
                    <a:lnL w="6350" cap="flat" cmpd="sng" algn="ctr">
                      <a:solidFill>
                        <a:schemeClr val="bg1">
                          <a:lumMod val="95000"/>
                        </a:schemeClr>
                      </a:solidFill>
                      <a:prstDash val="solid"/>
                      <a:round/>
                      <a:headEnd type="none" w="med" len="med"/>
                      <a:tailEnd type="none" w="med" len="med"/>
                    </a:lnL>
                    <a:lnR w="6350" cap="flat" cmpd="sng" algn="ctr">
                      <a:solidFill>
                        <a:schemeClr val="bg1">
                          <a:lumMod val="95000"/>
                        </a:schemeClr>
                      </a:solidFill>
                      <a:prstDash val="solid"/>
                      <a:round/>
                      <a:headEnd type="none" w="med" len="med"/>
                      <a:tailEnd type="none" w="med" len="med"/>
                    </a:lnR>
                    <a:solidFill>
                      <a:schemeClr val="bg1">
                        <a:lumMod val="95000"/>
                      </a:schemeClr>
                    </a:solidFill>
                  </a:tcPr>
                </a:tc>
                <a:tc>
                  <a:txBody>
                    <a:bodyPr/>
                    <a:lstStyle/>
                    <a:p>
                      <a:pPr algn="r" fontAlgn="ctr">
                        <a:buNone/>
                      </a:pPr>
                      <a:r>
                        <a:rPr lang="de-DE" sz="900" b="0" i="0" u="none" strike="noStrike" baseline="0" noProof="0" dirty="0">
                          <a:solidFill>
                            <a:schemeClr val="bg1">
                              <a:lumMod val="50000"/>
                            </a:schemeClr>
                          </a:solidFill>
                          <a:effectLst/>
                          <a:latin typeface="+mn-lt"/>
                        </a:rPr>
                        <a:t>53,1%</a:t>
                      </a:r>
                    </a:p>
                  </a:txBody>
                  <a:tcPr marL="0" marR="72000" marT="36000" marB="18000" anchor="ctr">
                    <a:lnL w="6350" cap="flat" cmpd="sng" algn="ctr">
                      <a:solidFill>
                        <a:schemeClr val="bg1">
                          <a:lumMod val="95000"/>
                        </a:schemeClr>
                      </a:solidFill>
                      <a:prstDash val="solid"/>
                      <a:round/>
                      <a:headEnd type="none" w="med" len="med"/>
                      <a:tailEnd type="none" w="med" len="med"/>
                    </a:lnL>
                    <a:lnR w="6350" cap="flat" cmpd="sng" algn="ctr">
                      <a:solidFill>
                        <a:schemeClr val="tx1"/>
                      </a:solidFill>
                      <a:prstDash val="solid"/>
                      <a:round/>
                      <a:headEnd type="none" w="med" len="med"/>
                      <a:tailEnd type="none" w="med" len="med"/>
                    </a:lnR>
                    <a:solidFill>
                      <a:schemeClr val="bg1">
                        <a:lumMod val="95000"/>
                      </a:schemeClr>
                    </a:solidFill>
                  </a:tcPr>
                </a:tc>
                <a:extLst>
                  <a:ext uri="{0D108BD9-81ED-4DB2-BD59-A6C34878D82A}">
                    <a16:rowId xmlns:a16="http://schemas.microsoft.com/office/drawing/2014/main" val="3677829209"/>
                  </a:ext>
                </a:extLst>
              </a:tr>
              <a:tr h="161664">
                <a:tc>
                  <a:txBody>
                    <a:bodyPr/>
                    <a:lstStyle/>
                    <a:p>
                      <a:pPr algn="l" fontAlgn="ctr">
                        <a:buNone/>
                      </a:pPr>
                      <a:r>
                        <a:rPr lang="de-DE" sz="900" b="0" i="0" u="none" strike="noStrike" baseline="0" noProof="0" dirty="0">
                          <a:solidFill>
                            <a:schemeClr val="tx1"/>
                          </a:solidFill>
                          <a:effectLst/>
                          <a:latin typeface="+mn-lt"/>
                        </a:rPr>
                        <a:t>Quellwasser</a:t>
                      </a:r>
                    </a:p>
                  </a:txBody>
                  <a:tcPr marL="72000" marR="0" marT="36000" marB="18000" anchor="ctr">
                    <a:lnL w="6350" cap="flat" cmpd="sng" algn="ctr">
                      <a:solidFill>
                        <a:schemeClr val="tx1"/>
                      </a:solidFill>
                      <a:prstDash val="solid"/>
                      <a:round/>
                      <a:headEnd type="none" w="med" len="med"/>
                      <a:tailEnd type="none" w="med" len="med"/>
                    </a:lnL>
                    <a:noFill/>
                  </a:tcPr>
                </a:tc>
                <a:tc>
                  <a:txBody>
                    <a:bodyPr/>
                    <a:lstStyle/>
                    <a:p>
                      <a:pPr algn="r" fontAlgn="ctr">
                        <a:buNone/>
                      </a:pPr>
                      <a:r>
                        <a:rPr lang="de-DE" sz="900" b="0" i="0" u="none" strike="noStrike" baseline="0" noProof="0" dirty="0">
                          <a:solidFill>
                            <a:schemeClr val="tx1"/>
                          </a:solidFill>
                          <a:effectLst/>
                          <a:latin typeface="+mn-lt"/>
                        </a:rPr>
                        <a:t>22,0%</a:t>
                      </a:r>
                    </a:p>
                  </a:txBody>
                  <a:tcPr marL="0" marR="72000" marT="36000" marB="18000" anchor="ctr">
                    <a:noFill/>
                  </a:tcPr>
                </a:tc>
                <a:tc>
                  <a:txBody>
                    <a:bodyPr/>
                    <a:lstStyle/>
                    <a:p>
                      <a:pPr algn="r" fontAlgn="ctr">
                        <a:buNone/>
                      </a:pPr>
                      <a:r>
                        <a:rPr lang="de-DE" sz="900" b="0" i="0" u="none" strike="noStrike" baseline="0" noProof="0" dirty="0">
                          <a:solidFill>
                            <a:schemeClr val="bg1">
                              <a:lumMod val="50000"/>
                            </a:schemeClr>
                          </a:solidFill>
                          <a:effectLst/>
                          <a:latin typeface="+mn-lt"/>
                        </a:rPr>
                        <a:t>28,4%</a:t>
                      </a:r>
                    </a:p>
                  </a:txBody>
                  <a:tcPr marL="0" marR="72000" marT="36000" marB="18000" anchor="ctr">
                    <a:lnR w="6350" cap="flat" cmpd="sng" algn="ctr">
                      <a:solidFill>
                        <a:schemeClr val="tx1"/>
                      </a:solidFill>
                      <a:prstDash val="solid"/>
                      <a:round/>
                      <a:headEnd type="none" w="med" len="med"/>
                      <a:tailEnd type="none" w="med" len="med"/>
                    </a:lnR>
                    <a:noFill/>
                  </a:tcPr>
                </a:tc>
                <a:extLst>
                  <a:ext uri="{0D108BD9-81ED-4DB2-BD59-A6C34878D82A}">
                    <a16:rowId xmlns:a16="http://schemas.microsoft.com/office/drawing/2014/main" val="2221311185"/>
                  </a:ext>
                </a:extLst>
              </a:tr>
              <a:tr h="161664">
                <a:tc>
                  <a:txBody>
                    <a:bodyPr/>
                    <a:lstStyle/>
                    <a:p>
                      <a:pPr algn="l" fontAlgn="ctr">
                        <a:buNone/>
                      </a:pPr>
                      <a:r>
                        <a:rPr lang="de-DE" sz="900" b="0" i="0" u="none" strike="noStrike" baseline="0" noProof="0" dirty="0">
                          <a:solidFill>
                            <a:schemeClr val="tx1"/>
                          </a:solidFill>
                          <a:effectLst/>
                          <a:latin typeface="+mn-lt"/>
                        </a:rPr>
                        <a:t>Uferfiltrat</a:t>
                      </a:r>
                    </a:p>
                  </a:txBody>
                  <a:tcPr marL="72000" marR="0" marT="36000" marB="18000" anchor="ctr">
                    <a:lnL w="6350" cap="flat" cmpd="sng" algn="ctr">
                      <a:solidFill>
                        <a:schemeClr val="tx1"/>
                      </a:solidFill>
                      <a:prstDash val="solid"/>
                      <a:round/>
                      <a:headEnd type="none" w="med" len="med"/>
                      <a:tailEnd type="none" w="med" len="med"/>
                    </a:lnL>
                    <a:lnR w="6350" cap="flat" cmpd="sng" algn="ctr">
                      <a:solidFill>
                        <a:schemeClr val="bg1">
                          <a:lumMod val="95000"/>
                        </a:schemeClr>
                      </a:solidFill>
                      <a:prstDash val="solid"/>
                      <a:round/>
                      <a:headEnd type="none" w="med" len="med"/>
                      <a:tailEnd type="none" w="med" len="med"/>
                    </a:lnR>
                    <a:solidFill>
                      <a:schemeClr val="bg1">
                        <a:lumMod val="95000"/>
                      </a:schemeClr>
                    </a:solidFill>
                  </a:tcPr>
                </a:tc>
                <a:tc>
                  <a:txBody>
                    <a:bodyPr/>
                    <a:lstStyle/>
                    <a:p>
                      <a:pPr algn="r" fontAlgn="ctr">
                        <a:buNone/>
                      </a:pPr>
                      <a:r>
                        <a:rPr lang="de-DE" sz="900" b="0" i="0" u="none" strike="noStrike" baseline="0" noProof="0" dirty="0">
                          <a:solidFill>
                            <a:schemeClr val="tx1"/>
                          </a:solidFill>
                          <a:effectLst/>
                          <a:latin typeface="+mn-lt"/>
                        </a:rPr>
                        <a:t>14,1%</a:t>
                      </a:r>
                    </a:p>
                  </a:txBody>
                  <a:tcPr marL="0" marR="72000" marT="36000" marB="18000" anchor="ctr">
                    <a:lnL w="6350" cap="flat" cmpd="sng" algn="ctr">
                      <a:solidFill>
                        <a:schemeClr val="bg1">
                          <a:lumMod val="95000"/>
                        </a:schemeClr>
                      </a:solidFill>
                      <a:prstDash val="solid"/>
                      <a:round/>
                      <a:headEnd type="none" w="med" len="med"/>
                      <a:tailEnd type="none" w="med" len="med"/>
                    </a:lnL>
                    <a:lnR w="6350" cap="flat" cmpd="sng" algn="ctr">
                      <a:solidFill>
                        <a:schemeClr val="bg1">
                          <a:lumMod val="95000"/>
                        </a:schemeClr>
                      </a:solidFill>
                      <a:prstDash val="solid"/>
                      <a:round/>
                      <a:headEnd type="none" w="med" len="med"/>
                      <a:tailEnd type="none" w="med" len="med"/>
                    </a:lnR>
                    <a:solidFill>
                      <a:schemeClr val="bg1">
                        <a:lumMod val="95000"/>
                      </a:schemeClr>
                    </a:solidFill>
                  </a:tcPr>
                </a:tc>
                <a:tc>
                  <a:txBody>
                    <a:bodyPr/>
                    <a:lstStyle/>
                    <a:p>
                      <a:pPr algn="r" fontAlgn="ctr">
                        <a:buNone/>
                      </a:pPr>
                      <a:r>
                        <a:rPr lang="de-DE" sz="900" b="0" i="0" u="none" strike="noStrike" baseline="0" noProof="0" dirty="0">
                          <a:solidFill>
                            <a:schemeClr val="bg1">
                              <a:lumMod val="50000"/>
                            </a:schemeClr>
                          </a:solidFill>
                          <a:effectLst/>
                          <a:latin typeface="+mn-lt"/>
                        </a:rPr>
                        <a:t>17,7%</a:t>
                      </a:r>
                    </a:p>
                  </a:txBody>
                  <a:tcPr marL="0" marR="72000" marT="36000" marB="18000" anchor="ctr">
                    <a:lnL w="6350" cap="flat" cmpd="sng" algn="ctr">
                      <a:solidFill>
                        <a:schemeClr val="bg1">
                          <a:lumMod val="95000"/>
                        </a:schemeClr>
                      </a:solidFill>
                      <a:prstDash val="solid"/>
                      <a:round/>
                      <a:headEnd type="none" w="med" len="med"/>
                      <a:tailEnd type="none" w="med" len="med"/>
                    </a:lnL>
                    <a:lnR w="6350" cap="flat" cmpd="sng" algn="ctr">
                      <a:solidFill>
                        <a:schemeClr val="tx1"/>
                      </a:solidFill>
                      <a:prstDash val="solid"/>
                      <a:round/>
                      <a:headEnd type="none" w="med" len="med"/>
                      <a:tailEnd type="none" w="med" len="med"/>
                    </a:lnR>
                    <a:solidFill>
                      <a:schemeClr val="bg1">
                        <a:lumMod val="95000"/>
                      </a:schemeClr>
                    </a:solidFill>
                  </a:tcPr>
                </a:tc>
                <a:extLst>
                  <a:ext uri="{0D108BD9-81ED-4DB2-BD59-A6C34878D82A}">
                    <a16:rowId xmlns:a16="http://schemas.microsoft.com/office/drawing/2014/main" val="4022104394"/>
                  </a:ext>
                </a:extLst>
              </a:tr>
              <a:tr h="161664">
                <a:tc>
                  <a:txBody>
                    <a:bodyPr/>
                    <a:lstStyle/>
                    <a:p>
                      <a:pPr algn="l" fontAlgn="ctr">
                        <a:buNone/>
                      </a:pPr>
                      <a:r>
                        <a:rPr lang="de-DE" sz="900" b="0" i="0" u="none" strike="noStrike" baseline="0" noProof="0" dirty="0">
                          <a:solidFill>
                            <a:schemeClr val="tx1"/>
                          </a:solidFill>
                          <a:effectLst/>
                          <a:latin typeface="+mn-lt"/>
                        </a:rPr>
                        <a:t>See- und Talsperrenwasser</a:t>
                      </a:r>
                    </a:p>
                  </a:txBody>
                  <a:tcPr marL="72000" marR="0" marT="36000" marB="18000" anchor="ctr">
                    <a:lnL w="6350" cap="flat" cmpd="sng" algn="ctr">
                      <a:solidFill>
                        <a:schemeClr val="tx1"/>
                      </a:solidFill>
                      <a:prstDash val="solid"/>
                      <a:round/>
                      <a:headEnd type="none" w="med" len="med"/>
                      <a:tailEnd type="none" w="med" len="med"/>
                    </a:lnL>
                    <a:noFill/>
                  </a:tcPr>
                </a:tc>
                <a:tc>
                  <a:txBody>
                    <a:bodyPr/>
                    <a:lstStyle/>
                    <a:p>
                      <a:pPr algn="r" fontAlgn="ctr">
                        <a:buNone/>
                      </a:pPr>
                      <a:r>
                        <a:rPr lang="de-DE" sz="900" b="0" i="0" u="none" strike="noStrike" baseline="0" noProof="0" dirty="0">
                          <a:solidFill>
                            <a:schemeClr val="tx1"/>
                          </a:solidFill>
                          <a:effectLst/>
                          <a:latin typeface="+mn-lt"/>
                        </a:rPr>
                        <a:t>12,1%</a:t>
                      </a:r>
                    </a:p>
                  </a:txBody>
                  <a:tcPr marL="0" marR="72000" marT="36000" marB="18000" anchor="ctr">
                    <a:noFill/>
                  </a:tcPr>
                </a:tc>
                <a:tc>
                  <a:txBody>
                    <a:bodyPr/>
                    <a:lstStyle/>
                    <a:p>
                      <a:pPr algn="r" fontAlgn="ctr">
                        <a:buNone/>
                      </a:pPr>
                      <a:r>
                        <a:rPr lang="de-DE" sz="900" b="0" i="0" u="none" strike="noStrike" baseline="0" noProof="0" dirty="0">
                          <a:solidFill>
                            <a:schemeClr val="bg1">
                              <a:lumMod val="50000"/>
                            </a:schemeClr>
                          </a:solidFill>
                          <a:effectLst/>
                          <a:latin typeface="+mn-lt"/>
                        </a:rPr>
                        <a:t>9,9%</a:t>
                      </a:r>
                    </a:p>
                  </a:txBody>
                  <a:tcPr marL="0" marR="72000" marT="36000" marB="18000" anchor="ctr">
                    <a:lnR w="6350" cap="flat" cmpd="sng" algn="ctr">
                      <a:solidFill>
                        <a:schemeClr val="tx1"/>
                      </a:solidFill>
                      <a:prstDash val="solid"/>
                      <a:round/>
                      <a:headEnd type="none" w="med" len="med"/>
                      <a:tailEnd type="none" w="med" len="med"/>
                    </a:lnR>
                    <a:noFill/>
                  </a:tcPr>
                </a:tc>
                <a:extLst>
                  <a:ext uri="{0D108BD9-81ED-4DB2-BD59-A6C34878D82A}">
                    <a16:rowId xmlns:a16="http://schemas.microsoft.com/office/drawing/2014/main" val="2534435402"/>
                  </a:ext>
                </a:extLst>
              </a:tr>
              <a:tr h="198000">
                <a:tc>
                  <a:txBody>
                    <a:bodyPr/>
                    <a:lstStyle/>
                    <a:p>
                      <a:pPr algn="l" fontAlgn="ctr">
                        <a:buNone/>
                      </a:pPr>
                      <a:r>
                        <a:rPr lang="de-DE" sz="900" b="0" i="0" u="none" strike="noStrike" baseline="0" noProof="0" dirty="0">
                          <a:solidFill>
                            <a:schemeClr val="tx1"/>
                          </a:solidFill>
                          <a:effectLst/>
                          <a:latin typeface="+mn-lt"/>
                        </a:rPr>
                        <a:t>Angereichert. Grundwasser</a:t>
                      </a:r>
                    </a:p>
                  </a:txBody>
                  <a:tcPr marL="72000" marR="0" marT="36000" marB="18000" anchor="ctr">
                    <a:lnL w="6350" cap="flat" cmpd="sng" algn="ctr">
                      <a:solidFill>
                        <a:schemeClr val="tx1"/>
                      </a:solidFill>
                      <a:prstDash val="solid"/>
                      <a:round/>
                      <a:headEnd type="none" w="med" len="med"/>
                      <a:tailEnd type="none" w="med" len="med"/>
                    </a:lnL>
                    <a:lnR w="6350" cap="flat" cmpd="sng" algn="ctr">
                      <a:solidFill>
                        <a:schemeClr val="bg1">
                          <a:lumMod val="95000"/>
                        </a:schemeClr>
                      </a:solidFill>
                      <a:prstDash val="solid"/>
                      <a:round/>
                      <a:headEnd type="none" w="med" len="med"/>
                      <a:tailEnd type="none" w="med" len="med"/>
                    </a:lnR>
                    <a:solidFill>
                      <a:schemeClr val="bg1">
                        <a:lumMod val="95000"/>
                      </a:schemeClr>
                    </a:solidFill>
                  </a:tcPr>
                </a:tc>
                <a:tc>
                  <a:txBody>
                    <a:bodyPr/>
                    <a:lstStyle/>
                    <a:p>
                      <a:pPr algn="r" fontAlgn="ctr">
                        <a:buNone/>
                      </a:pPr>
                      <a:r>
                        <a:rPr lang="de-DE" sz="900" b="0" i="0" u="none" strike="noStrike" baseline="0" noProof="0" dirty="0">
                          <a:solidFill>
                            <a:schemeClr val="tx1"/>
                          </a:solidFill>
                          <a:effectLst/>
                          <a:latin typeface="+mn-lt"/>
                        </a:rPr>
                        <a:t>7,2%</a:t>
                      </a:r>
                    </a:p>
                  </a:txBody>
                  <a:tcPr marL="0" marR="72000" marT="36000" marB="18000" anchor="ctr">
                    <a:lnL w="6350" cap="flat" cmpd="sng" algn="ctr">
                      <a:solidFill>
                        <a:schemeClr val="bg1">
                          <a:lumMod val="95000"/>
                        </a:schemeClr>
                      </a:solidFill>
                      <a:prstDash val="solid"/>
                      <a:round/>
                      <a:headEnd type="none" w="med" len="med"/>
                      <a:tailEnd type="none" w="med" len="med"/>
                    </a:lnL>
                    <a:lnR w="6350" cap="flat" cmpd="sng" algn="ctr">
                      <a:solidFill>
                        <a:schemeClr val="bg1">
                          <a:lumMod val="95000"/>
                        </a:schemeClr>
                      </a:solidFill>
                      <a:prstDash val="solid"/>
                      <a:round/>
                      <a:headEnd type="none" w="med" len="med"/>
                      <a:tailEnd type="none" w="med" len="med"/>
                    </a:lnR>
                    <a:solidFill>
                      <a:schemeClr val="bg1">
                        <a:lumMod val="95000"/>
                      </a:schemeClr>
                    </a:solidFill>
                  </a:tcPr>
                </a:tc>
                <a:tc>
                  <a:txBody>
                    <a:bodyPr/>
                    <a:lstStyle/>
                    <a:p>
                      <a:pPr algn="r" fontAlgn="ctr">
                        <a:buNone/>
                      </a:pPr>
                      <a:r>
                        <a:rPr lang="de-DE" sz="900" b="0" i="0" u="none" strike="noStrike" baseline="0" noProof="0" dirty="0">
                          <a:solidFill>
                            <a:schemeClr val="bg1">
                              <a:lumMod val="50000"/>
                            </a:schemeClr>
                          </a:solidFill>
                          <a:effectLst/>
                          <a:latin typeface="+mn-lt"/>
                        </a:rPr>
                        <a:t>11,3%</a:t>
                      </a:r>
                    </a:p>
                  </a:txBody>
                  <a:tcPr marL="0" marR="72000" marT="36000" marB="18000" anchor="ctr">
                    <a:lnL w="6350" cap="flat" cmpd="sng" algn="ctr">
                      <a:solidFill>
                        <a:schemeClr val="bg1">
                          <a:lumMod val="95000"/>
                        </a:schemeClr>
                      </a:solidFill>
                      <a:prstDash val="solid"/>
                      <a:round/>
                      <a:headEnd type="none" w="med" len="med"/>
                      <a:tailEnd type="none" w="med" len="med"/>
                    </a:lnL>
                    <a:lnR w="6350" cap="flat" cmpd="sng" algn="ctr">
                      <a:solidFill>
                        <a:schemeClr val="tx1"/>
                      </a:solidFill>
                      <a:prstDash val="solid"/>
                      <a:round/>
                      <a:headEnd type="none" w="med" len="med"/>
                      <a:tailEnd type="none" w="med" len="med"/>
                    </a:lnR>
                    <a:solidFill>
                      <a:schemeClr val="bg1">
                        <a:lumMod val="95000"/>
                      </a:schemeClr>
                    </a:solidFill>
                  </a:tcPr>
                </a:tc>
                <a:extLst>
                  <a:ext uri="{0D108BD9-81ED-4DB2-BD59-A6C34878D82A}">
                    <a16:rowId xmlns:a16="http://schemas.microsoft.com/office/drawing/2014/main" val="2747639620"/>
                  </a:ext>
                </a:extLst>
              </a:tr>
              <a:tr h="161664">
                <a:tc>
                  <a:txBody>
                    <a:bodyPr/>
                    <a:lstStyle/>
                    <a:p>
                      <a:pPr algn="l" fontAlgn="ctr">
                        <a:buNone/>
                      </a:pPr>
                      <a:r>
                        <a:rPr lang="de-DE" sz="900" b="0" i="0" u="none" strike="noStrike" baseline="0" noProof="0" dirty="0">
                          <a:solidFill>
                            <a:schemeClr val="tx1"/>
                          </a:solidFill>
                          <a:effectLst/>
                          <a:latin typeface="+mn-lt"/>
                        </a:rPr>
                        <a:t>Flusswasser</a:t>
                      </a:r>
                    </a:p>
                  </a:txBody>
                  <a:tcPr marL="72000" marR="0" marT="36000" marB="18000" anchor="ctr">
                    <a:lnL w="6350" cap="flat" cmpd="sng" algn="ctr">
                      <a:solidFill>
                        <a:schemeClr val="tx1"/>
                      </a:solidFill>
                      <a:prstDash val="solid"/>
                      <a:round/>
                      <a:headEnd type="none" w="med" len="med"/>
                      <a:tailEnd type="none" w="med" len="med"/>
                    </a:lnL>
                    <a:noFill/>
                  </a:tcPr>
                </a:tc>
                <a:tc>
                  <a:txBody>
                    <a:bodyPr/>
                    <a:lstStyle/>
                    <a:p>
                      <a:pPr algn="r" fontAlgn="ctr">
                        <a:buNone/>
                      </a:pPr>
                      <a:r>
                        <a:rPr lang="de-DE" sz="900" b="0" i="0" u="none" strike="noStrike" baseline="0" noProof="0" dirty="0">
                          <a:solidFill>
                            <a:schemeClr val="tx1"/>
                          </a:solidFill>
                          <a:effectLst/>
                          <a:latin typeface="+mn-lt"/>
                        </a:rPr>
                        <a:t>6,6%</a:t>
                      </a:r>
                    </a:p>
                  </a:txBody>
                  <a:tcPr marL="0" marR="72000" marT="36000" marB="18000" anchor="ctr">
                    <a:noFill/>
                  </a:tcPr>
                </a:tc>
                <a:tc>
                  <a:txBody>
                    <a:bodyPr/>
                    <a:lstStyle/>
                    <a:p>
                      <a:pPr algn="r" fontAlgn="ctr">
                        <a:buNone/>
                      </a:pPr>
                      <a:r>
                        <a:rPr lang="de-DE" sz="900" b="0" i="0" u="none" strike="noStrike" baseline="0" noProof="0" dirty="0">
                          <a:solidFill>
                            <a:schemeClr val="bg1">
                              <a:lumMod val="50000"/>
                            </a:schemeClr>
                          </a:solidFill>
                          <a:effectLst/>
                          <a:latin typeface="+mn-lt"/>
                        </a:rPr>
                        <a:t>3,9%</a:t>
                      </a:r>
                    </a:p>
                  </a:txBody>
                  <a:tcPr marL="0" marR="72000" marT="36000" marB="18000" anchor="ctr">
                    <a:lnR w="6350" cap="flat" cmpd="sng" algn="ctr">
                      <a:solidFill>
                        <a:schemeClr val="tx1"/>
                      </a:solidFill>
                      <a:prstDash val="solid"/>
                      <a:round/>
                      <a:headEnd type="none" w="med" len="med"/>
                      <a:tailEnd type="none" w="med" len="med"/>
                    </a:lnR>
                    <a:noFill/>
                  </a:tcPr>
                </a:tc>
                <a:extLst>
                  <a:ext uri="{0D108BD9-81ED-4DB2-BD59-A6C34878D82A}">
                    <a16:rowId xmlns:a16="http://schemas.microsoft.com/office/drawing/2014/main" val="3464655657"/>
                  </a:ext>
                </a:extLst>
              </a:tr>
              <a:tr h="277660">
                <a:tc>
                  <a:txBody>
                    <a:bodyPr/>
                    <a:lstStyle/>
                    <a:p>
                      <a:pPr algn="l" fontAlgn="ctr">
                        <a:buNone/>
                      </a:pPr>
                      <a:r>
                        <a:rPr lang="de-DE" sz="900" b="0" i="0" u="none" strike="noStrike" baseline="0" noProof="0" dirty="0">
                          <a:solidFill>
                            <a:schemeClr val="tx1"/>
                          </a:solidFill>
                          <a:effectLst/>
                          <a:latin typeface="+mn-lt"/>
                        </a:rPr>
                        <a:t>Fremdbezug von Rohwasser</a:t>
                      </a:r>
                    </a:p>
                  </a:txBody>
                  <a:tcPr marL="72000" marR="0" marT="36000" marB="18000" anchor="ctr">
                    <a:lnL w="6350" cap="flat" cmpd="sng" algn="ctr">
                      <a:solidFill>
                        <a:schemeClr val="tx1"/>
                      </a:solidFill>
                      <a:prstDash val="solid"/>
                      <a:round/>
                      <a:headEnd type="none" w="med" len="med"/>
                      <a:tailEnd type="none" w="med" len="med"/>
                    </a:lnL>
                    <a:lnR w="6350" cap="flat" cmpd="sng" algn="ctr">
                      <a:solidFill>
                        <a:schemeClr val="bg1">
                          <a:lumMod val="95000"/>
                        </a:schemeClr>
                      </a:solidFill>
                      <a:prstDash val="solid"/>
                      <a:round/>
                      <a:headEnd type="none" w="med" len="med"/>
                      <a:tailEnd type="none" w="med" len="med"/>
                    </a:lnR>
                    <a:solidFill>
                      <a:schemeClr val="bg1">
                        <a:lumMod val="95000"/>
                      </a:schemeClr>
                    </a:solidFill>
                  </a:tcPr>
                </a:tc>
                <a:tc>
                  <a:txBody>
                    <a:bodyPr/>
                    <a:lstStyle/>
                    <a:p>
                      <a:pPr algn="r" fontAlgn="ctr">
                        <a:buNone/>
                      </a:pPr>
                      <a:r>
                        <a:rPr lang="de-DE" sz="900" b="0" i="0" u="none" strike="noStrike" baseline="0" noProof="0" dirty="0">
                          <a:solidFill>
                            <a:schemeClr val="tx1"/>
                          </a:solidFill>
                          <a:effectLst/>
                          <a:latin typeface="+mn-lt"/>
                        </a:rPr>
                        <a:t>6,4%</a:t>
                      </a:r>
                    </a:p>
                  </a:txBody>
                  <a:tcPr marL="0" marR="72000" marT="36000" marB="18000" anchor="ctr">
                    <a:lnL w="6350" cap="flat" cmpd="sng" algn="ctr">
                      <a:solidFill>
                        <a:schemeClr val="bg1">
                          <a:lumMod val="95000"/>
                        </a:schemeClr>
                      </a:solidFill>
                      <a:prstDash val="solid"/>
                      <a:round/>
                      <a:headEnd type="none" w="med" len="med"/>
                      <a:tailEnd type="none" w="med" len="med"/>
                    </a:lnL>
                    <a:lnR w="6350" cap="flat" cmpd="sng" algn="ctr">
                      <a:solidFill>
                        <a:schemeClr val="bg1">
                          <a:lumMod val="95000"/>
                        </a:schemeClr>
                      </a:solidFill>
                      <a:prstDash val="solid"/>
                      <a:round/>
                      <a:headEnd type="none" w="med" len="med"/>
                      <a:tailEnd type="none" w="med" len="med"/>
                    </a:lnR>
                    <a:solidFill>
                      <a:schemeClr val="bg1">
                        <a:lumMod val="95000"/>
                      </a:schemeClr>
                    </a:solidFill>
                  </a:tcPr>
                </a:tc>
                <a:tc>
                  <a:txBody>
                    <a:bodyPr/>
                    <a:lstStyle/>
                    <a:p>
                      <a:pPr algn="r" fontAlgn="ctr">
                        <a:buNone/>
                      </a:pPr>
                      <a:r>
                        <a:rPr lang="de-DE" sz="900" b="0" i="0" u="none" strike="noStrike" baseline="0" noProof="0" dirty="0">
                          <a:solidFill>
                            <a:schemeClr val="bg1">
                              <a:lumMod val="50000"/>
                            </a:schemeClr>
                          </a:solidFill>
                          <a:effectLst/>
                          <a:latin typeface="+mn-lt"/>
                        </a:rPr>
                        <a:t>8,1%</a:t>
                      </a:r>
                    </a:p>
                  </a:txBody>
                  <a:tcPr marL="0" marR="72000" marT="36000" marB="18000" anchor="ctr">
                    <a:lnL w="6350" cap="flat" cmpd="sng" algn="ctr">
                      <a:solidFill>
                        <a:schemeClr val="bg1">
                          <a:lumMod val="95000"/>
                        </a:schemeClr>
                      </a:solidFill>
                      <a:prstDash val="solid"/>
                      <a:round/>
                      <a:headEnd type="none" w="med" len="med"/>
                      <a:tailEnd type="none" w="med" len="med"/>
                    </a:lnL>
                    <a:lnR w="6350" cap="flat" cmpd="sng" algn="ctr">
                      <a:solidFill>
                        <a:schemeClr val="tx1"/>
                      </a:solidFill>
                      <a:prstDash val="solid"/>
                      <a:round/>
                      <a:headEnd type="none" w="med" len="med"/>
                      <a:tailEnd type="none" w="med" len="med"/>
                    </a:lnR>
                    <a:solidFill>
                      <a:schemeClr val="bg1">
                        <a:lumMod val="95000"/>
                      </a:schemeClr>
                    </a:solidFill>
                  </a:tcPr>
                </a:tc>
                <a:extLst>
                  <a:ext uri="{0D108BD9-81ED-4DB2-BD59-A6C34878D82A}">
                    <a16:rowId xmlns:a16="http://schemas.microsoft.com/office/drawing/2014/main" val="1023913811"/>
                  </a:ext>
                </a:extLst>
              </a:tr>
              <a:tr h="161664">
                <a:tc>
                  <a:txBody>
                    <a:bodyPr/>
                    <a:lstStyle/>
                    <a:p>
                      <a:pPr algn="l" fontAlgn="ctr">
                        <a:buNone/>
                      </a:pPr>
                      <a:r>
                        <a:rPr lang="de-DE" sz="900" b="0" i="1" u="none" strike="noStrike" baseline="0" noProof="0" dirty="0">
                          <a:solidFill>
                            <a:schemeClr val="tx1"/>
                          </a:solidFill>
                          <a:effectLst/>
                          <a:latin typeface="+mn-lt"/>
                        </a:rPr>
                        <a:t>Keine Angabe</a:t>
                      </a:r>
                    </a:p>
                  </a:txBody>
                  <a:tcPr marL="72000" marR="0" marT="36000" marB="18000" anchor="ctr">
                    <a:lnL w="6350" cap="flat" cmpd="sng" algn="ctr">
                      <a:solidFill>
                        <a:schemeClr val="tx1"/>
                      </a:solidFill>
                      <a:prstDash val="solid"/>
                      <a:round/>
                      <a:headEnd type="none" w="med" len="med"/>
                      <a:tailEnd type="none" w="med" len="med"/>
                    </a:lnL>
                    <a:lnB w="6350" cap="flat" cmpd="sng" algn="ctr">
                      <a:solidFill>
                        <a:schemeClr val="tx1"/>
                      </a:solidFill>
                      <a:prstDash val="solid"/>
                      <a:round/>
                      <a:headEnd type="none" w="med" len="med"/>
                      <a:tailEnd type="none" w="med" len="med"/>
                    </a:lnB>
                    <a:noFill/>
                  </a:tcPr>
                </a:tc>
                <a:tc>
                  <a:txBody>
                    <a:bodyPr/>
                    <a:lstStyle/>
                    <a:p>
                      <a:pPr algn="r" fontAlgn="ctr">
                        <a:buNone/>
                      </a:pPr>
                      <a:r>
                        <a:rPr lang="de-DE" sz="900" b="0" i="1" u="none" strike="noStrike" baseline="0" noProof="0" dirty="0">
                          <a:solidFill>
                            <a:schemeClr val="tx1"/>
                          </a:solidFill>
                          <a:effectLst/>
                          <a:latin typeface="+mn-lt"/>
                        </a:rPr>
                        <a:t>2,7%</a:t>
                      </a:r>
                    </a:p>
                  </a:txBody>
                  <a:tcPr marL="0" marR="72000" marT="36000" marB="18000" anchor="ctr">
                    <a:lnB w="6350" cap="flat" cmpd="sng" algn="ctr">
                      <a:solidFill>
                        <a:schemeClr val="tx1"/>
                      </a:solidFill>
                      <a:prstDash val="solid"/>
                      <a:round/>
                      <a:headEnd type="none" w="med" len="med"/>
                      <a:tailEnd type="none" w="med" len="med"/>
                    </a:lnB>
                    <a:noFill/>
                  </a:tcPr>
                </a:tc>
                <a:tc>
                  <a:txBody>
                    <a:bodyPr/>
                    <a:lstStyle/>
                    <a:p>
                      <a:pPr algn="r" fontAlgn="ctr">
                        <a:buNone/>
                      </a:pPr>
                      <a:r>
                        <a:rPr lang="de-DE" sz="900" b="0" i="1" u="none" strike="noStrike" baseline="0" noProof="0" dirty="0">
                          <a:solidFill>
                            <a:schemeClr val="bg1">
                              <a:lumMod val="50000"/>
                            </a:schemeClr>
                          </a:solidFill>
                          <a:effectLst/>
                          <a:latin typeface="+mn-lt"/>
                        </a:rPr>
                        <a:t>1,2%</a:t>
                      </a:r>
                    </a:p>
                  </a:txBody>
                  <a:tcPr marL="0" marR="72000" marT="36000" marB="18000" anchor="ctr">
                    <a:lnR w="6350" cap="flat" cmpd="sng" algn="ctr">
                      <a:solidFill>
                        <a:schemeClr val="tx1"/>
                      </a:solidFill>
                      <a:prstDash val="solid"/>
                      <a:round/>
                      <a:headEnd type="none" w="med" len="med"/>
                      <a:tailEnd type="none" w="med" len="med"/>
                    </a:lnR>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34105288"/>
                  </a:ext>
                </a:extLst>
              </a:tr>
            </a:tbl>
          </a:graphicData>
        </a:graphic>
      </p:graphicFrame>
      <p:sp>
        <p:nvSpPr>
          <p:cNvPr id="13" name="Shape-6">
            <a:extLst>
              <a:ext uri="{FF2B5EF4-FFF2-40B4-BE49-F238E27FC236}">
                <a16:creationId xmlns:a16="http://schemas.microsoft.com/office/drawing/2014/main" id="{FFD0EA4F-7218-4DD2-017B-034FAFD817D7}"/>
              </a:ext>
            </a:extLst>
          </p:cNvPr>
          <p:cNvSpPr/>
          <p:nvPr/>
        </p:nvSpPr>
        <p:spPr>
          <a:xfrm>
            <a:off x="6189296" y="986138"/>
            <a:ext cx="2487600" cy="373380"/>
          </a:xfrm>
          <a:prstGeom prst="rect">
            <a:avLst/>
          </a:prstGeom>
          <a:solidFill>
            <a:schemeClr val="tx1"/>
          </a:solidFill>
          <a:ln w="6350" cap="flat" cmpd="sng" algn="ctr">
            <a:solidFill>
              <a:schemeClr val="tx1"/>
            </a:solidFill>
            <a:prstDash val="solid"/>
          </a:ln>
          <a:effectLst/>
        </p:spPr>
        <p:txBody>
          <a:bodyPr rIns="0" anchor="ctr"/>
          <a:lstStyle/>
          <a:p>
            <a:r>
              <a:rPr lang="de-DE" sz="900" b="1" kern="0" noProof="0" dirty="0">
                <a:solidFill>
                  <a:srgbClr val="FFFFFF"/>
                </a:solidFill>
                <a:ea typeface="Calibri" panose="020F0502020204030204" pitchFamily="34" charset="0"/>
                <a:cs typeface="Calibri" panose="020F0502020204030204" pitchFamily="34" charset="0"/>
              </a:rPr>
              <a:t>Genutzte Wasserarten (Wassergewinnung)</a:t>
            </a:r>
          </a:p>
          <a:p>
            <a:r>
              <a:rPr lang="de-DE" sz="700" b="1" kern="0" noProof="0" dirty="0">
                <a:solidFill>
                  <a:srgbClr val="FFFFFF"/>
                </a:solidFill>
                <a:ea typeface="Calibri" panose="020F0502020204030204" pitchFamily="34" charset="0"/>
                <a:cs typeface="Calibri" panose="020F0502020204030204" pitchFamily="34" charset="0"/>
              </a:rPr>
              <a:t>(Mehrfachantworten möglich!)</a:t>
            </a:r>
          </a:p>
        </p:txBody>
      </p:sp>
      <p:graphicFrame>
        <p:nvGraphicFramePr>
          <p:cNvPr id="17" name="Tabelle 16" descr="orlink:ORRange254@Wasserabgabe!$B$8:$D$11¤0,0,0€2621440€0€€0€0€0€0€€0€€0€0€0€12">
            <a:extLst>
              <a:ext uri="{FF2B5EF4-FFF2-40B4-BE49-F238E27FC236}">
                <a16:creationId xmlns:a16="http://schemas.microsoft.com/office/drawing/2014/main" id="{B36F9896-0CA9-F33F-E72A-B199B3368927}"/>
              </a:ext>
            </a:extLst>
          </p:cNvPr>
          <p:cNvGraphicFramePr>
            <a:graphicFrameLocks noGrp="1"/>
          </p:cNvGraphicFramePr>
          <p:nvPr>
            <p:extLst>
              <p:ext uri="{D42A27DB-BD31-4B8C-83A1-F6EECF244321}">
                <p14:modId xmlns:p14="http://schemas.microsoft.com/office/powerpoint/2010/main" val="293053618"/>
              </p:ext>
            </p:extLst>
          </p:nvPr>
        </p:nvGraphicFramePr>
        <p:xfrm>
          <a:off x="6189295" y="3744662"/>
          <a:ext cx="2484000" cy="764640"/>
        </p:xfrm>
        <a:graphic>
          <a:graphicData uri="http://schemas.openxmlformats.org/drawingml/2006/table">
            <a:tbl>
              <a:tblPr>
                <a:tableStyleId>{5C22544A-7EE6-4342-B048-85BDC9FD1C3A}</a:tableStyleId>
              </a:tblPr>
              <a:tblGrid>
                <a:gridCol w="1512000">
                  <a:extLst>
                    <a:ext uri="{9D8B030D-6E8A-4147-A177-3AD203B41FA5}">
                      <a16:colId xmlns:a16="http://schemas.microsoft.com/office/drawing/2014/main" val="1322963700"/>
                    </a:ext>
                  </a:extLst>
                </a:gridCol>
                <a:gridCol w="486000">
                  <a:extLst>
                    <a:ext uri="{9D8B030D-6E8A-4147-A177-3AD203B41FA5}">
                      <a16:colId xmlns:a16="http://schemas.microsoft.com/office/drawing/2014/main" val="249446924"/>
                    </a:ext>
                  </a:extLst>
                </a:gridCol>
                <a:gridCol w="486000">
                  <a:extLst>
                    <a:ext uri="{9D8B030D-6E8A-4147-A177-3AD203B41FA5}">
                      <a16:colId xmlns:a16="http://schemas.microsoft.com/office/drawing/2014/main" val="2115936462"/>
                    </a:ext>
                  </a:extLst>
                </a:gridCol>
              </a:tblGrid>
              <a:tr h="191160">
                <a:tc>
                  <a:txBody>
                    <a:bodyPr/>
                    <a:lstStyle/>
                    <a:p>
                      <a:pPr algn="l" fontAlgn="ctr">
                        <a:buNone/>
                      </a:pPr>
                      <a:r>
                        <a:rPr lang="de-DE" sz="900" b="0" i="0" u="none" strike="noStrike" baseline="0" noProof="0" dirty="0">
                          <a:solidFill>
                            <a:schemeClr val="tx1"/>
                          </a:solidFill>
                          <a:effectLst/>
                          <a:latin typeface="+mn-lt"/>
                        </a:rPr>
                        <a:t>unter</a:t>
                      </a:r>
                      <a:r>
                        <a:rPr lang="it-IT" sz="900" b="0" i="0" u="none" strike="noStrike" baseline="0" noProof="0" dirty="0">
                          <a:solidFill>
                            <a:schemeClr val="tx1"/>
                          </a:solidFill>
                          <a:effectLst/>
                          <a:latin typeface="+mn-lt"/>
                        </a:rPr>
                        <a:t> 0,5 Mio. m³/a</a:t>
                      </a:r>
                      <a:endParaRPr lang="de-DE" sz="900" b="0" i="0" u="none" strike="noStrike" baseline="0" noProof="0" dirty="0">
                        <a:solidFill>
                          <a:schemeClr val="tx1"/>
                        </a:solidFill>
                        <a:effectLst/>
                        <a:latin typeface="+mn-lt"/>
                      </a:endParaRPr>
                    </a:p>
                  </a:txBody>
                  <a:tcPr marL="72000" marR="0" marT="36000" marB="18000" anchor="ctr">
                    <a:lnL w="6350" cap="flat" cmpd="sng" algn="ctr">
                      <a:solidFill>
                        <a:schemeClr val="tx1"/>
                      </a:solidFill>
                      <a:prstDash val="solid"/>
                      <a:round/>
                      <a:headEnd type="none" w="med" len="med"/>
                      <a:tailEnd type="none" w="med" len="med"/>
                    </a:lnL>
                    <a:lnR w="6350" cap="flat" cmpd="sng" algn="ctr">
                      <a:solidFill>
                        <a:schemeClr val="bg1">
                          <a:lumMod val="95000"/>
                        </a:schemeClr>
                      </a:solidFill>
                      <a:prstDash val="solid"/>
                      <a:round/>
                      <a:headEnd type="none" w="med" len="med"/>
                      <a:tailEnd type="none" w="med" len="med"/>
                    </a:lnR>
                    <a:solidFill>
                      <a:schemeClr val="bg1">
                        <a:lumMod val="95000"/>
                      </a:schemeClr>
                    </a:solidFill>
                  </a:tcPr>
                </a:tc>
                <a:tc>
                  <a:txBody>
                    <a:bodyPr/>
                    <a:lstStyle/>
                    <a:p>
                      <a:pPr algn="r" fontAlgn="ctr">
                        <a:buNone/>
                      </a:pPr>
                      <a:r>
                        <a:rPr lang="de-DE" sz="900" b="0" i="0" u="none" strike="noStrike" baseline="0" noProof="0" dirty="0">
                          <a:solidFill>
                            <a:schemeClr val="tx1"/>
                          </a:solidFill>
                          <a:effectLst/>
                          <a:latin typeface="+mn-lt"/>
                        </a:rPr>
                        <a:t>11,8%</a:t>
                      </a:r>
                    </a:p>
                  </a:txBody>
                  <a:tcPr marL="0" marR="72000" marT="36000" marB="18000" anchor="ctr">
                    <a:lnL w="6350" cap="flat" cmpd="sng" algn="ctr">
                      <a:solidFill>
                        <a:schemeClr val="bg1">
                          <a:lumMod val="95000"/>
                        </a:schemeClr>
                      </a:solidFill>
                      <a:prstDash val="solid"/>
                      <a:round/>
                      <a:headEnd type="none" w="med" len="med"/>
                      <a:tailEnd type="none" w="med" len="med"/>
                    </a:lnL>
                    <a:lnR w="6350" cap="flat" cmpd="sng" algn="ctr">
                      <a:solidFill>
                        <a:schemeClr val="bg1">
                          <a:lumMod val="95000"/>
                        </a:schemeClr>
                      </a:solidFill>
                      <a:prstDash val="solid"/>
                      <a:round/>
                      <a:headEnd type="none" w="med" len="med"/>
                      <a:tailEnd type="none" w="med" len="med"/>
                    </a:lnR>
                    <a:solidFill>
                      <a:schemeClr val="bg1">
                        <a:lumMod val="95000"/>
                      </a:schemeClr>
                    </a:solidFill>
                  </a:tcPr>
                </a:tc>
                <a:tc>
                  <a:txBody>
                    <a:bodyPr/>
                    <a:lstStyle/>
                    <a:p>
                      <a:pPr algn="r" fontAlgn="ctr">
                        <a:buNone/>
                      </a:pPr>
                      <a:r>
                        <a:rPr lang="de-DE" sz="900" b="0" i="0" u="none" strike="noStrike" baseline="0" noProof="0" dirty="0">
                          <a:solidFill>
                            <a:schemeClr val="bg1">
                              <a:lumMod val="50000"/>
                            </a:schemeClr>
                          </a:solidFill>
                          <a:effectLst/>
                          <a:latin typeface="+mn-lt"/>
                        </a:rPr>
                        <a:t>11,8%</a:t>
                      </a:r>
                    </a:p>
                  </a:txBody>
                  <a:tcPr marL="0" marR="72000" marT="36000" marB="18000" anchor="ctr">
                    <a:lnL w="6350" cap="flat" cmpd="sng" algn="ctr">
                      <a:solidFill>
                        <a:schemeClr val="bg1">
                          <a:lumMod val="95000"/>
                        </a:schemeClr>
                      </a:solidFill>
                      <a:prstDash val="solid"/>
                      <a:round/>
                      <a:headEnd type="none" w="med" len="med"/>
                      <a:tailEnd type="none" w="med" len="med"/>
                    </a:lnL>
                    <a:lnR w="6350" cap="flat" cmpd="sng" algn="ctr">
                      <a:solidFill>
                        <a:schemeClr val="tx1"/>
                      </a:solidFill>
                      <a:prstDash val="solid"/>
                      <a:round/>
                      <a:headEnd type="none" w="med" len="med"/>
                      <a:tailEnd type="none" w="med" len="med"/>
                    </a:lnR>
                    <a:solidFill>
                      <a:schemeClr val="bg1">
                        <a:lumMod val="95000"/>
                      </a:schemeClr>
                    </a:solidFill>
                  </a:tcPr>
                </a:tc>
                <a:extLst>
                  <a:ext uri="{0D108BD9-81ED-4DB2-BD59-A6C34878D82A}">
                    <a16:rowId xmlns:a16="http://schemas.microsoft.com/office/drawing/2014/main" val="3677829209"/>
                  </a:ext>
                </a:extLst>
              </a:tr>
              <a:tr h="191160">
                <a:tc>
                  <a:txBody>
                    <a:bodyPr/>
                    <a:lstStyle/>
                    <a:p>
                      <a:pPr algn="l" fontAlgn="ctr">
                        <a:buNone/>
                      </a:pPr>
                      <a:r>
                        <a:rPr lang="it-IT" sz="900" b="0" i="0" u="none" strike="noStrike" baseline="0" noProof="0" dirty="0">
                          <a:solidFill>
                            <a:schemeClr val="tx1"/>
                          </a:solidFill>
                          <a:effectLst/>
                          <a:latin typeface="+mn-lt"/>
                        </a:rPr>
                        <a:t>0,5 - </a:t>
                      </a:r>
                      <a:r>
                        <a:rPr lang="de-DE" sz="900" b="0" i="0" u="none" strike="noStrike" baseline="0" noProof="0" dirty="0">
                          <a:solidFill>
                            <a:schemeClr val="tx1"/>
                          </a:solidFill>
                          <a:effectLst/>
                          <a:latin typeface="+mn-lt"/>
                        </a:rPr>
                        <a:t>unter</a:t>
                      </a:r>
                      <a:r>
                        <a:rPr lang="it-IT" sz="900" b="0" i="0" u="none" strike="noStrike" baseline="0" noProof="0" dirty="0">
                          <a:solidFill>
                            <a:schemeClr val="tx1"/>
                          </a:solidFill>
                          <a:effectLst/>
                          <a:latin typeface="+mn-lt"/>
                        </a:rPr>
                        <a:t> 1,0 Mio. m³/a</a:t>
                      </a:r>
                      <a:endParaRPr lang="de-DE" sz="900" b="0" i="0" u="none" strike="noStrike" baseline="0" noProof="0" dirty="0">
                        <a:solidFill>
                          <a:schemeClr val="tx1"/>
                        </a:solidFill>
                        <a:effectLst/>
                        <a:latin typeface="+mn-lt"/>
                      </a:endParaRPr>
                    </a:p>
                  </a:txBody>
                  <a:tcPr marL="72000" marR="0" marT="36000" marB="18000" anchor="ctr">
                    <a:lnL w="6350" cap="flat" cmpd="sng" algn="ctr">
                      <a:solidFill>
                        <a:schemeClr val="tx1"/>
                      </a:solidFill>
                      <a:prstDash val="solid"/>
                      <a:round/>
                      <a:headEnd type="none" w="med" len="med"/>
                      <a:tailEnd type="none" w="med" len="med"/>
                    </a:lnL>
                    <a:noFill/>
                  </a:tcPr>
                </a:tc>
                <a:tc>
                  <a:txBody>
                    <a:bodyPr/>
                    <a:lstStyle/>
                    <a:p>
                      <a:pPr algn="r" fontAlgn="ctr">
                        <a:buNone/>
                      </a:pPr>
                      <a:r>
                        <a:rPr lang="de-DE" sz="900" b="0" i="0" u="none" strike="noStrike" baseline="0" noProof="0" dirty="0">
                          <a:solidFill>
                            <a:schemeClr val="tx1"/>
                          </a:solidFill>
                          <a:effectLst/>
                          <a:latin typeface="+mn-lt"/>
                        </a:rPr>
                        <a:t>9,3%</a:t>
                      </a:r>
                    </a:p>
                  </a:txBody>
                  <a:tcPr marL="0" marR="72000" marT="36000" marB="18000" anchor="ctr">
                    <a:noFill/>
                  </a:tcPr>
                </a:tc>
                <a:tc>
                  <a:txBody>
                    <a:bodyPr/>
                    <a:lstStyle/>
                    <a:p>
                      <a:pPr algn="r" fontAlgn="ctr">
                        <a:buNone/>
                      </a:pPr>
                      <a:r>
                        <a:rPr lang="de-DE" sz="900" b="0" i="0" u="none" strike="noStrike" baseline="0" noProof="0" dirty="0">
                          <a:solidFill>
                            <a:schemeClr val="bg1">
                              <a:lumMod val="50000"/>
                            </a:schemeClr>
                          </a:solidFill>
                          <a:effectLst/>
                          <a:latin typeface="+mn-lt"/>
                        </a:rPr>
                        <a:t>9,3%</a:t>
                      </a:r>
                    </a:p>
                  </a:txBody>
                  <a:tcPr marL="0" marR="72000" marT="36000" marB="18000" anchor="ctr">
                    <a:lnR w="6350" cap="flat" cmpd="sng" algn="ctr">
                      <a:solidFill>
                        <a:schemeClr val="tx1"/>
                      </a:solidFill>
                      <a:prstDash val="solid"/>
                      <a:round/>
                      <a:headEnd type="none" w="med" len="med"/>
                      <a:tailEnd type="none" w="med" len="med"/>
                    </a:lnR>
                    <a:noFill/>
                  </a:tcPr>
                </a:tc>
                <a:extLst>
                  <a:ext uri="{0D108BD9-81ED-4DB2-BD59-A6C34878D82A}">
                    <a16:rowId xmlns:a16="http://schemas.microsoft.com/office/drawing/2014/main" val="2221311185"/>
                  </a:ext>
                </a:extLst>
              </a:tr>
              <a:tr h="191160">
                <a:tc>
                  <a:txBody>
                    <a:bodyPr/>
                    <a:lstStyle/>
                    <a:p>
                      <a:pPr algn="l" fontAlgn="ctr">
                        <a:buNone/>
                      </a:pPr>
                      <a:r>
                        <a:rPr lang="it-IT" sz="900" b="0" i="0" u="none" strike="noStrike" baseline="0" noProof="0" dirty="0">
                          <a:solidFill>
                            <a:schemeClr val="tx1"/>
                          </a:solidFill>
                          <a:effectLst/>
                          <a:latin typeface="+mn-lt"/>
                        </a:rPr>
                        <a:t>1,0 - </a:t>
                      </a:r>
                      <a:r>
                        <a:rPr lang="de-DE" sz="900" b="0" i="0" u="none" strike="noStrike" baseline="0" noProof="0" dirty="0">
                          <a:solidFill>
                            <a:schemeClr val="tx1"/>
                          </a:solidFill>
                          <a:effectLst/>
                          <a:latin typeface="+mn-lt"/>
                        </a:rPr>
                        <a:t>unter</a:t>
                      </a:r>
                      <a:r>
                        <a:rPr lang="it-IT" sz="900" b="0" i="0" u="none" strike="noStrike" baseline="0" noProof="0" dirty="0">
                          <a:solidFill>
                            <a:schemeClr val="tx1"/>
                          </a:solidFill>
                          <a:effectLst/>
                          <a:latin typeface="+mn-lt"/>
                        </a:rPr>
                        <a:t> 10 Mio. m³/a</a:t>
                      </a:r>
                      <a:endParaRPr lang="de-DE" sz="900" b="0" i="0" u="none" strike="noStrike" baseline="0" noProof="0" dirty="0">
                        <a:solidFill>
                          <a:schemeClr val="tx1"/>
                        </a:solidFill>
                        <a:effectLst/>
                        <a:latin typeface="+mn-lt"/>
                      </a:endParaRPr>
                    </a:p>
                  </a:txBody>
                  <a:tcPr marL="72000" marR="0" marT="36000" marB="18000" anchor="ctr">
                    <a:lnL w="6350" cap="flat" cmpd="sng" algn="ctr">
                      <a:solidFill>
                        <a:schemeClr val="tx1"/>
                      </a:solidFill>
                      <a:prstDash val="solid"/>
                      <a:round/>
                      <a:headEnd type="none" w="med" len="med"/>
                      <a:tailEnd type="none" w="med" len="med"/>
                    </a:lnL>
                    <a:lnR w="6350" cap="flat" cmpd="sng" algn="ctr">
                      <a:solidFill>
                        <a:schemeClr val="bg1">
                          <a:lumMod val="95000"/>
                        </a:schemeClr>
                      </a:solidFill>
                      <a:prstDash val="solid"/>
                      <a:round/>
                      <a:headEnd type="none" w="med" len="med"/>
                      <a:tailEnd type="none" w="med" len="med"/>
                    </a:lnR>
                    <a:solidFill>
                      <a:schemeClr val="bg1">
                        <a:lumMod val="95000"/>
                      </a:schemeClr>
                    </a:solidFill>
                  </a:tcPr>
                </a:tc>
                <a:tc>
                  <a:txBody>
                    <a:bodyPr/>
                    <a:lstStyle/>
                    <a:p>
                      <a:pPr algn="r" fontAlgn="ctr">
                        <a:buNone/>
                      </a:pPr>
                      <a:r>
                        <a:rPr lang="de-DE" sz="900" b="0" i="0" u="none" strike="noStrike" baseline="0" noProof="0" dirty="0">
                          <a:solidFill>
                            <a:schemeClr val="tx1"/>
                          </a:solidFill>
                          <a:effectLst/>
                          <a:latin typeface="+mn-lt"/>
                        </a:rPr>
                        <a:t>44,8%</a:t>
                      </a:r>
                    </a:p>
                  </a:txBody>
                  <a:tcPr marL="0" marR="72000" marT="36000" marB="18000" anchor="ctr">
                    <a:lnL w="6350" cap="flat" cmpd="sng" algn="ctr">
                      <a:solidFill>
                        <a:schemeClr val="bg1">
                          <a:lumMod val="95000"/>
                        </a:schemeClr>
                      </a:solidFill>
                      <a:prstDash val="solid"/>
                      <a:round/>
                      <a:headEnd type="none" w="med" len="med"/>
                      <a:tailEnd type="none" w="med" len="med"/>
                    </a:lnL>
                    <a:lnR w="6350" cap="flat" cmpd="sng" algn="ctr">
                      <a:solidFill>
                        <a:schemeClr val="bg1">
                          <a:lumMod val="95000"/>
                        </a:schemeClr>
                      </a:solidFill>
                      <a:prstDash val="solid"/>
                      <a:round/>
                      <a:headEnd type="none" w="med" len="med"/>
                      <a:tailEnd type="none" w="med" len="med"/>
                    </a:lnR>
                    <a:solidFill>
                      <a:schemeClr val="bg1">
                        <a:lumMod val="95000"/>
                      </a:schemeClr>
                    </a:solidFill>
                  </a:tcPr>
                </a:tc>
                <a:tc>
                  <a:txBody>
                    <a:bodyPr/>
                    <a:lstStyle/>
                    <a:p>
                      <a:pPr algn="r" fontAlgn="ctr">
                        <a:buNone/>
                      </a:pPr>
                      <a:r>
                        <a:rPr lang="de-DE" sz="900" b="0" i="0" u="none" strike="noStrike" baseline="0" noProof="0" dirty="0">
                          <a:solidFill>
                            <a:schemeClr val="bg1">
                              <a:lumMod val="50000"/>
                            </a:schemeClr>
                          </a:solidFill>
                          <a:effectLst/>
                          <a:latin typeface="+mn-lt"/>
                        </a:rPr>
                        <a:t>44,8%</a:t>
                      </a:r>
                    </a:p>
                  </a:txBody>
                  <a:tcPr marL="0" marR="72000" marT="36000" marB="18000" anchor="ctr">
                    <a:lnL w="6350" cap="flat" cmpd="sng" algn="ctr">
                      <a:solidFill>
                        <a:schemeClr val="bg1">
                          <a:lumMod val="95000"/>
                        </a:schemeClr>
                      </a:solidFill>
                      <a:prstDash val="solid"/>
                      <a:round/>
                      <a:headEnd type="none" w="med" len="med"/>
                      <a:tailEnd type="none" w="med" len="med"/>
                    </a:lnL>
                    <a:lnR w="6350" cap="flat" cmpd="sng" algn="ctr">
                      <a:solidFill>
                        <a:schemeClr val="tx1"/>
                      </a:solidFill>
                      <a:prstDash val="solid"/>
                      <a:round/>
                      <a:headEnd type="none" w="med" len="med"/>
                      <a:tailEnd type="none" w="med" len="med"/>
                    </a:lnR>
                    <a:solidFill>
                      <a:schemeClr val="bg1">
                        <a:lumMod val="95000"/>
                      </a:schemeClr>
                    </a:solidFill>
                  </a:tcPr>
                </a:tc>
                <a:extLst>
                  <a:ext uri="{0D108BD9-81ED-4DB2-BD59-A6C34878D82A}">
                    <a16:rowId xmlns:a16="http://schemas.microsoft.com/office/drawing/2014/main" val="4022104394"/>
                  </a:ext>
                </a:extLst>
              </a:tr>
              <a:tr h="191160">
                <a:tc>
                  <a:txBody>
                    <a:bodyPr/>
                    <a:lstStyle/>
                    <a:p>
                      <a:pPr algn="l" fontAlgn="ctr">
                        <a:buNone/>
                      </a:pPr>
                      <a:r>
                        <a:rPr lang="it-IT" sz="900" b="0" i="0" u="none" strike="noStrike" baseline="0" noProof="0" dirty="0">
                          <a:solidFill>
                            <a:schemeClr val="tx1"/>
                          </a:solidFill>
                          <a:effectLst/>
                          <a:latin typeface="+mn-lt"/>
                        </a:rPr>
                        <a:t>ab 10 Mio. m³/a</a:t>
                      </a:r>
                      <a:endParaRPr lang="de-DE" sz="900" b="0" i="0" u="none" strike="noStrike" baseline="0" noProof="0" dirty="0">
                        <a:solidFill>
                          <a:schemeClr val="tx1"/>
                        </a:solidFill>
                        <a:effectLst/>
                        <a:latin typeface="+mn-lt"/>
                      </a:endParaRPr>
                    </a:p>
                  </a:txBody>
                  <a:tcPr marL="72000" marR="0" marT="36000" marB="18000" anchor="ctr">
                    <a:lnL w="6350" cap="flat" cmpd="sng" algn="ctr">
                      <a:solidFill>
                        <a:schemeClr val="tx1"/>
                      </a:solidFill>
                      <a:prstDash val="solid"/>
                      <a:round/>
                      <a:headEnd type="none" w="med" len="med"/>
                      <a:tailEnd type="none" w="med" len="med"/>
                    </a:lnL>
                    <a:lnB w="6350" cap="flat" cmpd="sng" algn="ctr">
                      <a:solidFill>
                        <a:schemeClr val="tx1"/>
                      </a:solidFill>
                      <a:prstDash val="solid"/>
                      <a:round/>
                      <a:headEnd type="none" w="med" len="med"/>
                      <a:tailEnd type="none" w="med" len="med"/>
                    </a:lnB>
                    <a:noFill/>
                  </a:tcPr>
                </a:tc>
                <a:tc>
                  <a:txBody>
                    <a:bodyPr/>
                    <a:lstStyle/>
                    <a:p>
                      <a:pPr algn="r" fontAlgn="ctr">
                        <a:buNone/>
                      </a:pPr>
                      <a:r>
                        <a:rPr lang="de-DE" sz="900" b="0" i="0" u="none" strike="noStrike" baseline="0" noProof="0" dirty="0">
                          <a:solidFill>
                            <a:schemeClr val="tx1"/>
                          </a:solidFill>
                          <a:effectLst/>
                          <a:latin typeface="+mn-lt"/>
                        </a:rPr>
                        <a:t>34,0%</a:t>
                      </a:r>
                    </a:p>
                  </a:txBody>
                  <a:tcPr marL="0" marR="72000" marT="36000" marB="18000" anchor="ctr">
                    <a:lnB w="6350" cap="flat" cmpd="sng" algn="ctr">
                      <a:solidFill>
                        <a:schemeClr val="tx1"/>
                      </a:solidFill>
                      <a:prstDash val="solid"/>
                      <a:round/>
                      <a:headEnd type="none" w="med" len="med"/>
                      <a:tailEnd type="none" w="med" len="med"/>
                    </a:lnB>
                    <a:noFill/>
                  </a:tcPr>
                </a:tc>
                <a:tc>
                  <a:txBody>
                    <a:bodyPr/>
                    <a:lstStyle/>
                    <a:p>
                      <a:pPr algn="r" fontAlgn="ctr">
                        <a:buNone/>
                      </a:pPr>
                      <a:r>
                        <a:rPr lang="de-DE" sz="900" b="0" i="0" u="none" strike="noStrike" baseline="0" noProof="0" dirty="0">
                          <a:solidFill>
                            <a:schemeClr val="bg1">
                              <a:lumMod val="50000"/>
                            </a:schemeClr>
                          </a:solidFill>
                          <a:effectLst/>
                          <a:latin typeface="+mn-lt"/>
                        </a:rPr>
                        <a:t>34,0%</a:t>
                      </a:r>
                    </a:p>
                  </a:txBody>
                  <a:tcPr marL="0" marR="72000" marT="36000" marB="18000" anchor="ctr">
                    <a:lnR w="6350" cap="flat" cmpd="sng" algn="ctr">
                      <a:solidFill>
                        <a:schemeClr val="tx1"/>
                      </a:solidFill>
                      <a:prstDash val="solid"/>
                      <a:round/>
                      <a:headEnd type="none" w="med" len="med"/>
                      <a:tailEnd type="none" w="med" len="med"/>
                    </a:lnR>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534435402"/>
                  </a:ext>
                </a:extLst>
              </a:tr>
            </a:tbl>
          </a:graphicData>
        </a:graphic>
      </p:graphicFrame>
      <p:sp>
        <p:nvSpPr>
          <p:cNvPr id="21" name="Shape-6">
            <a:extLst>
              <a:ext uri="{FF2B5EF4-FFF2-40B4-BE49-F238E27FC236}">
                <a16:creationId xmlns:a16="http://schemas.microsoft.com/office/drawing/2014/main" id="{50169413-41AA-3877-16E5-7AD61BCB7485}"/>
              </a:ext>
            </a:extLst>
          </p:cNvPr>
          <p:cNvSpPr/>
          <p:nvPr/>
        </p:nvSpPr>
        <p:spPr>
          <a:xfrm>
            <a:off x="6189296" y="3459423"/>
            <a:ext cx="2487600" cy="288000"/>
          </a:xfrm>
          <a:prstGeom prst="rect">
            <a:avLst/>
          </a:prstGeom>
          <a:solidFill>
            <a:schemeClr val="tx1"/>
          </a:solidFill>
          <a:ln w="6350" cap="flat" cmpd="sng" algn="ctr">
            <a:solidFill>
              <a:schemeClr val="tx1"/>
            </a:solidFill>
            <a:prstDash val="solid"/>
          </a:ln>
          <a:effectLst/>
        </p:spPr>
        <p:txBody>
          <a:bodyPr rIns="0" anchor="ctr"/>
          <a:lstStyle/>
          <a:p>
            <a:r>
              <a:rPr lang="de-DE" sz="900" b="1" kern="0" noProof="0" dirty="0">
                <a:solidFill>
                  <a:srgbClr val="FFFFFF"/>
                </a:solidFill>
                <a:ea typeface="Calibri" panose="020F0502020204030204" pitchFamily="34" charset="0"/>
                <a:cs typeface="Calibri" panose="020F0502020204030204" pitchFamily="34" charset="0"/>
              </a:rPr>
              <a:t>Trinkwasserabgabe im letzten Jahr</a:t>
            </a:r>
            <a:endParaRPr lang="de-DE" sz="700" b="1" kern="0" noProof="0" dirty="0">
              <a:solidFill>
                <a:srgbClr val="FFFFFF"/>
              </a:solidFill>
              <a:ea typeface="Calibri" panose="020F0502020204030204" pitchFamily="34" charset="0"/>
              <a:cs typeface="Calibri" panose="020F0502020204030204" pitchFamily="34" charset="0"/>
            </a:endParaRPr>
          </a:p>
        </p:txBody>
      </p:sp>
      <p:sp>
        <p:nvSpPr>
          <p:cNvPr id="8" name="Textfeld 7">
            <a:extLst>
              <a:ext uri="{FF2B5EF4-FFF2-40B4-BE49-F238E27FC236}">
                <a16:creationId xmlns:a16="http://schemas.microsoft.com/office/drawing/2014/main" id="{F56838E0-812D-7FD8-63F5-85F5D5B75E51}"/>
              </a:ext>
            </a:extLst>
          </p:cNvPr>
          <p:cNvSpPr txBox="1"/>
          <p:nvPr/>
        </p:nvSpPr>
        <p:spPr>
          <a:xfrm>
            <a:off x="6189295" y="4559542"/>
            <a:ext cx="2481239" cy="230832"/>
          </a:xfrm>
          <a:prstGeom prst="rect">
            <a:avLst/>
          </a:prstGeom>
          <a:noFill/>
        </p:spPr>
        <p:txBody>
          <a:bodyPr wrap="square" lIns="0" rIns="0" rtlCol="0">
            <a:spAutoFit/>
          </a:bodyPr>
          <a:lstStyle/>
          <a:p>
            <a:pPr algn="r"/>
            <a:r>
              <a:rPr lang="de-DE" sz="900" noProof="0" dirty="0">
                <a:latin typeface="Arial" panose="020B0604020202020204" pitchFamily="34" charset="0"/>
                <a:cs typeface="Arial" panose="020B0604020202020204" pitchFamily="34" charset="0"/>
              </a:rPr>
              <a:t>■</a:t>
            </a:r>
            <a:r>
              <a:rPr lang="de-DE" sz="700" noProof="0" dirty="0">
                <a:latin typeface="Arial" panose="020B0604020202020204" pitchFamily="34" charset="0"/>
                <a:cs typeface="Arial" panose="020B0604020202020204" pitchFamily="34" charset="0"/>
              </a:rPr>
              <a:t> 2026 (n = 227)</a:t>
            </a:r>
            <a:r>
              <a:rPr lang="de-DE" sz="700" noProof="0" dirty="0"/>
              <a:t>    I    </a:t>
            </a:r>
            <a:r>
              <a:rPr lang="de-DE" sz="800" noProof="0" dirty="0">
                <a:solidFill>
                  <a:schemeClr val="bg1">
                    <a:lumMod val="50000"/>
                  </a:schemeClr>
                </a:solidFill>
                <a:latin typeface="Arial" panose="020B0604020202020204" pitchFamily="34" charset="0"/>
                <a:cs typeface="Arial" panose="020B0604020202020204" pitchFamily="34" charset="0"/>
              </a:rPr>
              <a:t>■</a:t>
            </a:r>
            <a:r>
              <a:rPr lang="de-DE" sz="700" noProof="0" dirty="0">
                <a:solidFill>
                  <a:schemeClr val="bg1">
                    <a:lumMod val="50000"/>
                  </a:schemeClr>
                </a:solidFill>
                <a:latin typeface="Arial" panose="020B0604020202020204" pitchFamily="34" charset="0"/>
                <a:cs typeface="Arial" panose="020B0604020202020204" pitchFamily="34" charset="0"/>
              </a:rPr>
              <a:t> = 2025 (n = 219)</a:t>
            </a:r>
            <a:endParaRPr lang="de-DE" sz="700" noProof="0" dirty="0">
              <a:solidFill>
                <a:schemeClr val="bg1">
                  <a:lumMod val="50000"/>
                </a:schemeClr>
              </a:solidFill>
            </a:endParaRPr>
          </a:p>
        </p:txBody>
      </p:sp>
      <p:graphicFrame>
        <p:nvGraphicFramePr>
          <p:cNvPr id="12" name="Tabelle 11">
            <a:extLst>
              <a:ext uri="{FF2B5EF4-FFF2-40B4-BE49-F238E27FC236}">
                <a16:creationId xmlns:a16="http://schemas.microsoft.com/office/drawing/2014/main" id="{C1221549-E225-FB74-0EDD-D211BB825828}"/>
              </a:ext>
            </a:extLst>
          </p:cNvPr>
          <p:cNvGraphicFramePr>
            <a:graphicFrameLocks noGrp="1"/>
          </p:cNvGraphicFramePr>
          <p:nvPr>
            <p:extLst>
              <p:ext uri="{D42A27DB-BD31-4B8C-83A1-F6EECF244321}">
                <p14:modId xmlns:p14="http://schemas.microsoft.com/office/powerpoint/2010/main" val="978906868"/>
              </p:ext>
            </p:extLst>
          </p:nvPr>
        </p:nvGraphicFramePr>
        <p:xfrm>
          <a:off x="1959418" y="1166171"/>
          <a:ext cx="972000" cy="199860"/>
        </p:xfrm>
        <a:graphic>
          <a:graphicData uri="http://schemas.openxmlformats.org/drawingml/2006/table">
            <a:tbl>
              <a:tblPr>
                <a:tableStyleId>{5C22544A-7EE6-4342-B048-85BDC9FD1C3A}</a:tableStyleId>
              </a:tblPr>
              <a:tblGrid>
                <a:gridCol w="486000">
                  <a:extLst>
                    <a:ext uri="{9D8B030D-6E8A-4147-A177-3AD203B41FA5}">
                      <a16:colId xmlns:a16="http://schemas.microsoft.com/office/drawing/2014/main" val="249446924"/>
                    </a:ext>
                  </a:extLst>
                </a:gridCol>
                <a:gridCol w="486000">
                  <a:extLst>
                    <a:ext uri="{9D8B030D-6E8A-4147-A177-3AD203B41FA5}">
                      <a16:colId xmlns:a16="http://schemas.microsoft.com/office/drawing/2014/main" val="2115936462"/>
                    </a:ext>
                  </a:extLst>
                </a:gridCol>
              </a:tblGrid>
              <a:tr h="199860">
                <a:tc>
                  <a:txBody>
                    <a:bodyPr/>
                    <a:lstStyle/>
                    <a:p>
                      <a:pPr algn="ctr" fontAlgn="ctr">
                        <a:buNone/>
                      </a:pPr>
                      <a:r>
                        <a:rPr lang="de-DE" sz="800" b="0" i="0" u="none" strike="noStrike" baseline="0" noProof="0" dirty="0">
                          <a:solidFill>
                            <a:schemeClr val="bg1"/>
                          </a:solidFill>
                          <a:effectLst/>
                          <a:latin typeface="+mn-lt"/>
                        </a:rPr>
                        <a:t>2026</a:t>
                      </a:r>
                    </a:p>
                  </a:txBody>
                  <a:tcPr marL="0" marR="0" marT="36000" marB="18000"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fontAlgn="ctr">
                        <a:buNone/>
                      </a:pPr>
                      <a:r>
                        <a:rPr lang="de-DE" sz="800" b="0" i="0" u="none" strike="noStrike" baseline="0" noProof="0" dirty="0">
                          <a:solidFill>
                            <a:schemeClr val="bg1"/>
                          </a:solidFill>
                          <a:effectLst/>
                          <a:latin typeface="+mn-lt"/>
                        </a:rPr>
                        <a:t>2025</a:t>
                      </a:r>
                    </a:p>
                  </a:txBody>
                  <a:tcPr marL="0" marR="0" marT="36000" marB="18000" anchor="ctr">
                    <a:lnL w="12700" cap="flat" cmpd="sng" algn="ctr">
                      <a:solidFill>
                        <a:schemeClr val="bg1"/>
                      </a:solidFill>
                      <a:prstDash val="solid"/>
                      <a:round/>
                      <a:headEnd type="none" w="med" len="med"/>
                      <a:tailEnd type="none" w="med" len="med"/>
                    </a:lnL>
                    <a:lnR w="635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extLst>
                  <a:ext uri="{0D108BD9-81ED-4DB2-BD59-A6C34878D82A}">
                    <a16:rowId xmlns:a16="http://schemas.microsoft.com/office/drawing/2014/main" val="2935830596"/>
                  </a:ext>
                </a:extLst>
              </a:tr>
            </a:tbl>
          </a:graphicData>
        </a:graphic>
      </p:graphicFrame>
      <p:graphicFrame>
        <p:nvGraphicFramePr>
          <p:cNvPr id="14" name="Tabelle 13">
            <a:extLst>
              <a:ext uri="{FF2B5EF4-FFF2-40B4-BE49-F238E27FC236}">
                <a16:creationId xmlns:a16="http://schemas.microsoft.com/office/drawing/2014/main" id="{DD7A95E2-3E23-3978-0E9B-FB2B4B0E6A48}"/>
              </a:ext>
            </a:extLst>
          </p:cNvPr>
          <p:cNvGraphicFramePr>
            <a:graphicFrameLocks noGrp="1"/>
          </p:cNvGraphicFramePr>
          <p:nvPr>
            <p:extLst>
              <p:ext uri="{D42A27DB-BD31-4B8C-83A1-F6EECF244321}">
                <p14:modId xmlns:p14="http://schemas.microsoft.com/office/powerpoint/2010/main" val="1189336713"/>
              </p:ext>
            </p:extLst>
          </p:nvPr>
        </p:nvGraphicFramePr>
        <p:xfrm>
          <a:off x="4831080" y="1167329"/>
          <a:ext cx="972000" cy="199860"/>
        </p:xfrm>
        <a:graphic>
          <a:graphicData uri="http://schemas.openxmlformats.org/drawingml/2006/table">
            <a:tbl>
              <a:tblPr>
                <a:tableStyleId>{5C22544A-7EE6-4342-B048-85BDC9FD1C3A}</a:tableStyleId>
              </a:tblPr>
              <a:tblGrid>
                <a:gridCol w="486000">
                  <a:extLst>
                    <a:ext uri="{9D8B030D-6E8A-4147-A177-3AD203B41FA5}">
                      <a16:colId xmlns:a16="http://schemas.microsoft.com/office/drawing/2014/main" val="249446924"/>
                    </a:ext>
                  </a:extLst>
                </a:gridCol>
                <a:gridCol w="486000">
                  <a:extLst>
                    <a:ext uri="{9D8B030D-6E8A-4147-A177-3AD203B41FA5}">
                      <a16:colId xmlns:a16="http://schemas.microsoft.com/office/drawing/2014/main" val="2115936462"/>
                    </a:ext>
                  </a:extLst>
                </a:gridCol>
              </a:tblGrid>
              <a:tr h="199860">
                <a:tc>
                  <a:txBody>
                    <a:bodyPr/>
                    <a:lstStyle/>
                    <a:p>
                      <a:pPr algn="ctr" fontAlgn="ctr">
                        <a:buNone/>
                      </a:pPr>
                      <a:r>
                        <a:rPr lang="de-DE" sz="800" b="0" i="0" u="none" strike="noStrike" baseline="0" noProof="0" dirty="0">
                          <a:solidFill>
                            <a:schemeClr val="bg1"/>
                          </a:solidFill>
                          <a:effectLst/>
                          <a:latin typeface="+mn-lt"/>
                        </a:rPr>
                        <a:t>2026</a:t>
                      </a:r>
                    </a:p>
                  </a:txBody>
                  <a:tcPr marL="0" marR="0" marT="36000" marB="18000"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fontAlgn="ctr">
                        <a:buNone/>
                      </a:pPr>
                      <a:r>
                        <a:rPr lang="de-DE" sz="800" b="0" i="0" u="none" strike="noStrike" baseline="0" noProof="0" dirty="0">
                          <a:solidFill>
                            <a:schemeClr val="bg1"/>
                          </a:solidFill>
                          <a:effectLst/>
                          <a:latin typeface="+mn-lt"/>
                        </a:rPr>
                        <a:t>2025</a:t>
                      </a:r>
                    </a:p>
                  </a:txBody>
                  <a:tcPr marL="0" marR="0" marT="36000" marB="18000" anchor="ctr">
                    <a:lnL w="12700" cap="flat" cmpd="sng" algn="ctr">
                      <a:solidFill>
                        <a:schemeClr val="bg1"/>
                      </a:solidFill>
                      <a:prstDash val="solid"/>
                      <a:round/>
                      <a:headEnd type="none" w="med" len="med"/>
                      <a:tailEnd type="none" w="med" len="med"/>
                    </a:lnL>
                    <a:lnR w="635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extLst>
                  <a:ext uri="{0D108BD9-81ED-4DB2-BD59-A6C34878D82A}">
                    <a16:rowId xmlns:a16="http://schemas.microsoft.com/office/drawing/2014/main" val="2935830596"/>
                  </a:ext>
                </a:extLst>
              </a:tr>
            </a:tbl>
          </a:graphicData>
        </a:graphic>
      </p:graphicFrame>
      <p:graphicFrame>
        <p:nvGraphicFramePr>
          <p:cNvPr id="15" name="Tabelle 14">
            <a:extLst>
              <a:ext uri="{FF2B5EF4-FFF2-40B4-BE49-F238E27FC236}">
                <a16:creationId xmlns:a16="http://schemas.microsoft.com/office/drawing/2014/main" id="{9C52D2D0-F65F-B88B-9788-CF9656D80237}"/>
              </a:ext>
            </a:extLst>
          </p:cNvPr>
          <p:cNvGraphicFramePr>
            <a:graphicFrameLocks noGrp="1"/>
          </p:cNvGraphicFramePr>
          <p:nvPr>
            <p:extLst>
              <p:ext uri="{D42A27DB-BD31-4B8C-83A1-F6EECF244321}">
                <p14:modId xmlns:p14="http://schemas.microsoft.com/office/powerpoint/2010/main" val="3844175993"/>
              </p:ext>
            </p:extLst>
          </p:nvPr>
        </p:nvGraphicFramePr>
        <p:xfrm>
          <a:off x="7702741" y="1172384"/>
          <a:ext cx="972000" cy="199860"/>
        </p:xfrm>
        <a:graphic>
          <a:graphicData uri="http://schemas.openxmlformats.org/drawingml/2006/table">
            <a:tbl>
              <a:tblPr>
                <a:tableStyleId>{5C22544A-7EE6-4342-B048-85BDC9FD1C3A}</a:tableStyleId>
              </a:tblPr>
              <a:tblGrid>
                <a:gridCol w="486000">
                  <a:extLst>
                    <a:ext uri="{9D8B030D-6E8A-4147-A177-3AD203B41FA5}">
                      <a16:colId xmlns:a16="http://schemas.microsoft.com/office/drawing/2014/main" val="249446924"/>
                    </a:ext>
                  </a:extLst>
                </a:gridCol>
                <a:gridCol w="486000">
                  <a:extLst>
                    <a:ext uri="{9D8B030D-6E8A-4147-A177-3AD203B41FA5}">
                      <a16:colId xmlns:a16="http://schemas.microsoft.com/office/drawing/2014/main" val="2115936462"/>
                    </a:ext>
                  </a:extLst>
                </a:gridCol>
              </a:tblGrid>
              <a:tr h="199860">
                <a:tc>
                  <a:txBody>
                    <a:bodyPr/>
                    <a:lstStyle/>
                    <a:p>
                      <a:pPr algn="ctr" fontAlgn="ctr">
                        <a:buNone/>
                      </a:pPr>
                      <a:r>
                        <a:rPr lang="de-DE" sz="800" b="0" i="0" u="none" strike="noStrike" baseline="0" noProof="0" dirty="0">
                          <a:solidFill>
                            <a:schemeClr val="bg1"/>
                          </a:solidFill>
                          <a:effectLst/>
                          <a:latin typeface="+mn-lt"/>
                        </a:rPr>
                        <a:t>2026</a:t>
                      </a:r>
                    </a:p>
                  </a:txBody>
                  <a:tcPr marL="0" marR="0" marT="36000" marB="18000"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fontAlgn="ctr">
                        <a:buNone/>
                      </a:pPr>
                      <a:r>
                        <a:rPr lang="de-DE" sz="800" b="0" i="0" u="none" strike="noStrike" baseline="0" noProof="0" dirty="0">
                          <a:solidFill>
                            <a:schemeClr val="bg1"/>
                          </a:solidFill>
                          <a:effectLst/>
                          <a:latin typeface="+mn-lt"/>
                        </a:rPr>
                        <a:t>2025</a:t>
                      </a:r>
                    </a:p>
                  </a:txBody>
                  <a:tcPr marL="0" marR="0" marT="36000" marB="18000" anchor="ctr">
                    <a:lnL w="12700" cap="flat" cmpd="sng" algn="ctr">
                      <a:solidFill>
                        <a:schemeClr val="bg1"/>
                      </a:solidFill>
                      <a:prstDash val="solid"/>
                      <a:round/>
                      <a:headEnd type="none" w="med" len="med"/>
                      <a:tailEnd type="none" w="med" len="med"/>
                    </a:lnL>
                    <a:lnR w="635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extLst>
                  <a:ext uri="{0D108BD9-81ED-4DB2-BD59-A6C34878D82A}">
                    <a16:rowId xmlns:a16="http://schemas.microsoft.com/office/drawing/2014/main" val="2935830596"/>
                  </a:ext>
                </a:extLst>
              </a:tr>
            </a:tbl>
          </a:graphicData>
        </a:graphic>
      </p:graphicFrame>
    </p:spTree>
    <p:extLst>
      <p:ext uri="{BB962C8B-B14F-4D97-AF65-F5344CB8AC3E}">
        <p14:creationId xmlns:p14="http://schemas.microsoft.com/office/powerpoint/2010/main" val="245638573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7D5AEA-A168-1ED2-DE36-7201450B65D3}"/>
            </a:ext>
          </a:extLst>
        </p:cNvPr>
        <p:cNvGrpSpPr/>
        <p:nvPr/>
      </p:nvGrpSpPr>
      <p:grpSpPr>
        <a:xfrm>
          <a:off x="0" y="0"/>
          <a:ext cx="0" cy="0"/>
          <a:chOff x="0" y="0"/>
          <a:chExt cx="0" cy="0"/>
        </a:xfrm>
      </p:grpSpPr>
      <p:sp>
        <p:nvSpPr>
          <p:cNvPr id="2" name="Fußzeilenplatzhalter 1">
            <a:extLst>
              <a:ext uri="{FF2B5EF4-FFF2-40B4-BE49-F238E27FC236}">
                <a16:creationId xmlns:a16="http://schemas.microsoft.com/office/drawing/2014/main" id="{9F0BE238-7594-8765-7DDC-2F5A8568F450}"/>
              </a:ext>
            </a:extLst>
          </p:cNvPr>
          <p:cNvSpPr>
            <a:spLocks noGrp="1"/>
          </p:cNvSpPr>
          <p:nvPr>
            <p:ph type="ftr" sz="quarter" idx="3"/>
          </p:nvPr>
        </p:nvSpPr>
        <p:spPr/>
        <p:txBody>
          <a:bodyPr/>
          <a:lstStyle/>
          <a:p>
            <a:r>
              <a:rPr lang="de-DE" noProof="0" dirty="0"/>
              <a:t>Juli 2026</a:t>
            </a:r>
          </a:p>
        </p:txBody>
      </p:sp>
      <p:sp>
        <p:nvSpPr>
          <p:cNvPr id="3" name="Foliennummernplatzhalter 2">
            <a:extLst>
              <a:ext uri="{FF2B5EF4-FFF2-40B4-BE49-F238E27FC236}">
                <a16:creationId xmlns:a16="http://schemas.microsoft.com/office/drawing/2014/main" id="{91F77BED-A7DE-F6EB-69F9-5D61DED92D1F}"/>
              </a:ext>
            </a:extLst>
          </p:cNvPr>
          <p:cNvSpPr>
            <a:spLocks noGrp="1"/>
          </p:cNvSpPr>
          <p:nvPr>
            <p:ph type="sldNum" sz="quarter" idx="4"/>
          </p:nvPr>
        </p:nvSpPr>
        <p:spPr/>
        <p:txBody>
          <a:bodyPr/>
          <a:lstStyle/>
          <a:p>
            <a:fld id="{DB2B21CB-63E8-C249-B8AC-5FF3FD754265}" type="slidenum">
              <a:rPr lang="de-DE" noProof="0" smtClean="0"/>
              <a:pPr/>
              <a:t>9</a:t>
            </a:fld>
            <a:endParaRPr lang="de-DE" noProof="0" dirty="0"/>
          </a:p>
        </p:txBody>
      </p:sp>
      <p:sp>
        <p:nvSpPr>
          <p:cNvPr id="4" name="Titel 3">
            <a:extLst>
              <a:ext uri="{FF2B5EF4-FFF2-40B4-BE49-F238E27FC236}">
                <a16:creationId xmlns:a16="http://schemas.microsoft.com/office/drawing/2014/main" id="{09DDD806-D358-F2E7-B93B-0FD24D652117}"/>
              </a:ext>
            </a:extLst>
          </p:cNvPr>
          <p:cNvSpPr>
            <a:spLocks noGrp="1"/>
          </p:cNvSpPr>
          <p:nvPr>
            <p:ph type="title"/>
          </p:nvPr>
        </p:nvSpPr>
        <p:spPr/>
        <p:txBody>
          <a:bodyPr/>
          <a:lstStyle/>
          <a:p>
            <a:r>
              <a:rPr lang="de-DE" noProof="0" dirty="0"/>
              <a:t>Angaben zu den beteiligten Unternehmen/Ansprechpartnern</a:t>
            </a:r>
            <a:br>
              <a:rPr lang="de-DE" noProof="0" dirty="0"/>
            </a:br>
            <a:r>
              <a:rPr lang="de-DE" sz="1600" dirty="0"/>
              <a:t>2026 vs. 2025 (gewichtete Anteile)</a:t>
            </a:r>
            <a:endParaRPr lang="de-DE" noProof="0" dirty="0"/>
          </a:p>
        </p:txBody>
      </p:sp>
      <p:graphicFrame>
        <p:nvGraphicFramePr>
          <p:cNvPr id="10" name="Tabelle 9" descr="orlink:ORRange335@Unternehmensform!$B$8:$D$19¤0,0,0€2621440€0€€0€0€0€0€€0€€0€0€0€12">
            <a:extLst>
              <a:ext uri="{FF2B5EF4-FFF2-40B4-BE49-F238E27FC236}">
                <a16:creationId xmlns:a16="http://schemas.microsoft.com/office/drawing/2014/main" id="{E6E1817B-FF31-4B6B-3E32-E26FA94E1EC3}"/>
              </a:ext>
            </a:extLst>
          </p:cNvPr>
          <p:cNvGraphicFramePr>
            <a:graphicFrameLocks noGrp="1"/>
          </p:cNvGraphicFramePr>
          <p:nvPr>
            <p:extLst>
              <p:ext uri="{D42A27DB-BD31-4B8C-83A1-F6EECF244321}">
                <p14:modId xmlns:p14="http://schemas.microsoft.com/office/powerpoint/2010/main" val="256571494"/>
              </p:ext>
            </p:extLst>
          </p:nvPr>
        </p:nvGraphicFramePr>
        <p:xfrm>
          <a:off x="443818" y="1363822"/>
          <a:ext cx="2487600" cy="3387600"/>
        </p:xfrm>
        <a:graphic>
          <a:graphicData uri="http://schemas.openxmlformats.org/drawingml/2006/table">
            <a:tbl>
              <a:tblPr>
                <a:tableStyleId>{5C22544A-7EE6-4342-B048-85BDC9FD1C3A}</a:tableStyleId>
              </a:tblPr>
              <a:tblGrid>
                <a:gridCol w="1515600">
                  <a:extLst>
                    <a:ext uri="{9D8B030D-6E8A-4147-A177-3AD203B41FA5}">
                      <a16:colId xmlns:a16="http://schemas.microsoft.com/office/drawing/2014/main" val="1322963700"/>
                    </a:ext>
                  </a:extLst>
                </a:gridCol>
                <a:gridCol w="486000">
                  <a:extLst>
                    <a:ext uri="{9D8B030D-6E8A-4147-A177-3AD203B41FA5}">
                      <a16:colId xmlns:a16="http://schemas.microsoft.com/office/drawing/2014/main" val="249446924"/>
                    </a:ext>
                  </a:extLst>
                </a:gridCol>
                <a:gridCol w="486000">
                  <a:extLst>
                    <a:ext uri="{9D8B030D-6E8A-4147-A177-3AD203B41FA5}">
                      <a16:colId xmlns:a16="http://schemas.microsoft.com/office/drawing/2014/main" val="2115936462"/>
                    </a:ext>
                  </a:extLst>
                </a:gridCol>
              </a:tblGrid>
              <a:tr h="199860">
                <a:tc>
                  <a:txBody>
                    <a:bodyPr/>
                    <a:lstStyle/>
                    <a:p>
                      <a:pPr algn="l" fontAlgn="ctr">
                        <a:buNone/>
                      </a:pPr>
                      <a:r>
                        <a:rPr lang="de-DE" sz="900" b="0" i="0" u="none" strike="noStrike" baseline="0" noProof="0" dirty="0">
                          <a:solidFill>
                            <a:schemeClr val="tx1"/>
                          </a:solidFill>
                          <a:effectLst/>
                          <a:latin typeface="+mn-lt"/>
                        </a:rPr>
                        <a:t>Zweckverband</a:t>
                      </a:r>
                    </a:p>
                  </a:txBody>
                  <a:tcPr marL="72000" marR="0" marT="36000" marB="18000" anchor="ctr">
                    <a:lnL w="6350" cap="flat" cmpd="sng" algn="ctr">
                      <a:solidFill>
                        <a:schemeClr val="tx1"/>
                      </a:solidFill>
                      <a:prstDash val="solid"/>
                      <a:round/>
                      <a:headEnd type="none" w="med" len="med"/>
                      <a:tailEnd type="none" w="med" len="med"/>
                    </a:lnL>
                    <a:lnT w="6350" cap="flat" cmpd="sng" algn="ctr">
                      <a:solidFill>
                        <a:schemeClr val="tx1"/>
                      </a:solidFill>
                      <a:prstDash val="solid"/>
                      <a:round/>
                      <a:headEnd type="none" w="med" len="med"/>
                      <a:tailEnd type="none" w="med" len="med"/>
                    </a:lnT>
                    <a:noFill/>
                  </a:tcPr>
                </a:tc>
                <a:tc>
                  <a:txBody>
                    <a:bodyPr/>
                    <a:lstStyle/>
                    <a:p>
                      <a:pPr algn="r" fontAlgn="ctr">
                        <a:buNone/>
                      </a:pPr>
                      <a:r>
                        <a:rPr lang="de-DE" sz="900" b="0" i="0" u="none" strike="noStrike" baseline="0" noProof="0" dirty="0">
                          <a:solidFill>
                            <a:schemeClr val="tx1"/>
                          </a:solidFill>
                          <a:effectLst/>
                          <a:latin typeface="+mn-lt"/>
                        </a:rPr>
                        <a:t>21,0%</a:t>
                      </a:r>
                    </a:p>
                  </a:txBody>
                  <a:tcPr marL="0" marR="72000" marT="36000" marB="18000" anchor="ctr">
                    <a:lnT w="6350" cap="flat" cmpd="sng" algn="ctr">
                      <a:solidFill>
                        <a:schemeClr val="tx1"/>
                      </a:solidFill>
                      <a:prstDash val="solid"/>
                      <a:round/>
                      <a:headEnd type="none" w="med" len="med"/>
                      <a:tailEnd type="none" w="med" len="med"/>
                    </a:lnT>
                    <a:noFill/>
                  </a:tcPr>
                </a:tc>
                <a:tc>
                  <a:txBody>
                    <a:bodyPr/>
                    <a:lstStyle/>
                    <a:p>
                      <a:pPr algn="r" fontAlgn="ctr">
                        <a:buNone/>
                      </a:pPr>
                      <a:r>
                        <a:rPr lang="de-DE" sz="900" b="0" i="0" u="none" strike="noStrike" baseline="0" noProof="0" dirty="0">
                          <a:solidFill>
                            <a:schemeClr val="bg1">
                              <a:lumMod val="50000"/>
                            </a:schemeClr>
                          </a:solidFill>
                          <a:effectLst/>
                          <a:latin typeface="+mn-lt"/>
                        </a:rPr>
                        <a:t>15,2%</a:t>
                      </a:r>
                    </a:p>
                  </a:txBody>
                  <a:tcPr marL="0" marR="72000" marT="36000" marB="18000" anchor="ctr">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noFill/>
                  </a:tcPr>
                </a:tc>
                <a:extLst>
                  <a:ext uri="{0D108BD9-81ED-4DB2-BD59-A6C34878D82A}">
                    <a16:rowId xmlns:a16="http://schemas.microsoft.com/office/drawing/2014/main" val="2935830596"/>
                  </a:ext>
                </a:extLst>
              </a:tr>
              <a:tr h="198850">
                <a:tc>
                  <a:txBody>
                    <a:bodyPr/>
                    <a:lstStyle/>
                    <a:p>
                      <a:pPr algn="l" fontAlgn="ctr">
                        <a:buNone/>
                      </a:pPr>
                      <a:r>
                        <a:rPr lang="de-DE" sz="900" b="0" i="0" u="none" strike="noStrike" baseline="0" noProof="0" dirty="0">
                          <a:solidFill>
                            <a:schemeClr val="tx1"/>
                          </a:solidFill>
                          <a:effectLst/>
                          <a:latin typeface="+mn-lt"/>
                        </a:rPr>
                        <a:t>Eigenbetrieb</a:t>
                      </a:r>
                    </a:p>
                  </a:txBody>
                  <a:tcPr marL="72000" marR="0" marT="36000" marB="18000" anchor="ctr">
                    <a:lnL w="6350" cap="flat" cmpd="sng" algn="ctr">
                      <a:solidFill>
                        <a:schemeClr val="tx1"/>
                      </a:solidFill>
                      <a:prstDash val="solid"/>
                      <a:round/>
                      <a:headEnd type="none" w="med" len="med"/>
                      <a:tailEnd type="none" w="med" len="med"/>
                    </a:lnL>
                    <a:lnR w="6350" cap="flat" cmpd="sng" algn="ctr">
                      <a:solidFill>
                        <a:schemeClr val="bg1">
                          <a:lumMod val="95000"/>
                        </a:schemeClr>
                      </a:solidFill>
                      <a:prstDash val="solid"/>
                      <a:round/>
                      <a:headEnd type="none" w="med" len="med"/>
                      <a:tailEnd type="none" w="med" len="med"/>
                    </a:lnR>
                    <a:solidFill>
                      <a:schemeClr val="bg1">
                        <a:lumMod val="95000"/>
                      </a:schemeClr>
                    </a:solidFill>
                  </a:tcPr>
                </a:tc>
                <a:tc>
                  <a:txBody>
                    <a:bodyPr/>
                    <a:lstStyle/>
                    <a:p>
                      <a:pPr algn="r" fontAlgn="ctr">
                        <a:buNone/>
                      </a:pPr>
                      <a:r>
                        <a:rPr lang="de-DE" sz="900" b="0" i="0" u="none" strike="noStrike" baseline="0" noProof="0" dirty="0">
                          <a:solidFill>
                            <a:schemeClr val="tx1"/>
                          </a:solidFill>
                          <a:effectLst/>
                          <a:latin typeface="+mn-lt"/>
                        </a:rPr>
                        <a:t>16,6%</a:t>
                      </a:r>
                    </a:p>
                  </a:txBody>
                  <a:tcPr marL="0" marR="72000" marT="36000" marB="18000" anchor="ctr">
                    <a:lnL w="6350" cap="flat" cmpd="sng" algn="ctr">
                      <a:solidFill>
                        <a:schemeClr val="bg1">
                          <a:lumMod val="95000"/>
                        </a:schemeClr>
                      </a:solidFill>
                      <a:prstDash val="solid"/>
                      <a:round/>
                      <a:headEnd type="none" w="med" len="med"/>
                      <a:tailEnd type="none" w="med" len="med"/>
                    </a:lnL>
                    <a:lnR w="6350" cap="flat" cmpd="sng" algn="ctr">
                      <a:solidFill>
                        <a:schemeClr val="bg1">
                          <a:lumMod val="95000"/>
                        </a:schemeClr>
                      </a:solidFill>
                      <a:prstDash val="solid"/>
                      <a:round/>
                      <a:headEnd type="none" w="med" len="med"/>
                      <a:tailEnd type="none" w="med" len="med"/>
                    </a:lnR>
                    <a:solidFill>
                      <a:schemeClr val="bg1">
                        <a:lumMod val="95000"/>
                      </a:schemeClr>
                    </a:solidFill>
                  </a:tcPr>
                </a:tc>
                <a:tc>
                  <a:txBody>
                    <a:bodyPr/>
                    <a:lstStyle/>
                    <a:p>
                      <a:pPr algn="r" fontAlgn="ctr">
                        <a:buNone/>
                      </a:pPr>
                      <a:r>
                        <a:rPr lang="de-DE" sz="900" b="0" i="0" u="none" strike="noStrike" baseline="0" noProof="0" dirty="0">
                          <a:solidFill>
                            <a:schemeClr val="bg1">
                              <a:lumMod val="50000"/>
                            </a:schemeClr>
                          </a:solidFill>
                          <a:effectLst/>
                          <a:latin typeface="+mn-lt"/>
                        </a:rPr>
                        <a:t>19,5%</a:t>
                      </a:r>
                    </a:p>
                  </a:txBody>
                  <a:tcPr marL="0" marR="72000" marT="36000" marB="18000" anchor="ctr">
                    <a:lnL w="6350" cap="flat" cmpd="sng" algn="ctr">
                      <a:solidFill>
                        <a:schemeClr val="bg1">
                          <a:lumMod val="95000"/>
                        </a:schemeClr>
                      </a:solidFill>
                      <a:prstDash val="solid"/>
                      <a:round/>
                      <a:headEnd type="none" w="med" len="med"/>
                      <a:tailEnd type="none" w="med" len="med"/>
                    </a:lnL>
                    <a:lnR w="6350" cap="flat" cmpd="sng" algn="ctr">
                      <a:solidFill>
                        <a:schemeClr val="tx1"/>
                      </a:solidFill>
                      <a:prstDash val="solid"/>
                      <a:round/>
                      <a:headEnd type="none" w="med" len="med"/>
                      <a:tailEnd type="none" w="med" len="med"/>
                    </a:lnR>
                    <a:solidFill>
                      <a:schemeClr val="bg1">
                        <a:lumMod val="95000"/>
                      </a:schemeClr>
                    </a:solidFill>
                  </a:tcPr>
                </a:tc>
                <a:extLst>
                  <a:ext uri="{0D108BD9-81ED-4DB2-BD59-A6C34878D82A}">
                    <a16:rowId xmlns:a16="http://schemas.microsoft.com/office/drawing/2014/main" val="3677829209"/>
                  </a:ext>
                </a:extLst>
              </a:tr>
              <a:tr h="486665">
                <a:tc>
                  <a:txBody>
                    <a:bodyPr/>
                    <a:lstStyle/>
                    <a:p>
                      <a:pPr algn="l" fontAlgn="ctr">
                        <a:buNone/>
                      </a:pPr>
                      <a:r>
                        <a:rPr lang="de-DE" sz="900" b="0" i="0" u="none" strike="noStrike" baseline="0" noProof="0" dirty="0">
                          <a:solidFill>
                            <a:schemeClr val="tx1"/>
                          </a:solidFill>
                          <a:effectLst/>
                          <a:latin typeface="+mn-lt"/>
                        </a:rPr>
                        <a:t>Gemischt-öffentlich-privatrechtliche Gesellschaft AG/GmbH</a:t>
                      </a:r>
                    </a:p>
                  </a:txBody>
                  <a:tcPr marL="72000" marR="0" marT="36000" marB="18000" anchor="ctr">
                    <a:lnL w="6350" cap="flat" cmpd="sng" algn="ctr">
                      <a:solidFill>
                        <a:schemeClr val="tx1"/>
                      </a:solidFill>
                      <a:prstDash val="solid"/>
                      <a:round/>
                      <a:headEnd type="none" w="med" len="med"/>
                      <a:tailEnd type="none" w="med" len="med"/>
                    </a:lnL>
                    <a:noFill/>
                  </a:tcPr>
                </a:tc>
                <a:tc>
                  <a:txBody>
                    <a:bodyPr/>
                    <a:lstStyle/>
                    <a:p>
                      <a:pPr algn="r" fontAlgn="ctr">
                        <a:buNone/>
                      </a:pPr>
                      <a:r>
                        <a:rPr lang="de-DE" sz="900" b="0" i="0" u="none" strike="noStrike" baseline="0" noProof="0" dirty="0">
                          <a:solidFill>
                            <a:schemeClr val="tx1"/>
                          </a:solidFill>
                          <a:effectLst/>
                          <a:latin typeface="+mn-lt"/>
                        </a:rPr>
                        <a:t>9,7%</a:t>
                      </a:r>
                    </a:p>
                  </a:txBody>
                  <a:tcPr marL="0" marR="72000" marT="36000" marB="18000" anchor="ctr">
                    <a:noFill/>
                  </a:tcPr>
                </a:tc>
                <a:tc>
                  <a:txBody>
                    <a:bodyPr/>
                    <a:lstStyle/>
                    <a:p>
                      <a:pPr algn="r" fontAlgn="ctr">
                        <a:buNone/>
                      </a:pPr>
                      <a:r>
                        <a:rPr lang="de-DE" sz="900" b="0" i="0" u="none" strike="noStrike" baseline="0" noProof="0" dirty="0">
                          <a:solidFill>
                            <a:schemeClr val="bg1">
                              <a:lumMod val="50000"/>
                            </a:schemeClr>
                          </a:solidFill>
                          <a:effectLst/>
                          <a:latin typeface="+mn-lt"/>
                        </a:rPr>
                        <a:t>6,1%</a:t>
                      </a:r>
                    </a:p>
                  </a:txBody>
                  <a:tcPr marL="0" marR="72000" marT="36000" marB="18000" anchor="ctr">
                    <a:lnR w="6350" cap="flat" cmpd="sng" algn="ctr">
                      <a:solidFill>
                        <a:schemeClr val="tx1"/>
                      </a:solidFill>
                      <a:prstDash val="solid"/>
                      <a:round/>
                      <a:headEnd type="none" w="med" len="med"/>
                      <a:tailEnd type="none" w="med" len="med"/>
                    </a:lnR>
                    <a:noFill/>
                  </a:tcPr>
                </a:tc>
                <a:extLst>
                  <a:ext uri="{0D108BD9-81ED-4DB2-BD59-A6C34878D82A}">
                    <a16:rowId xmlns:a16="http://schemas.microsoft.com/office/drawing/2014/main" val="2221311185"/>
                  </a:ext>
                </a:extLst>
              </a:tr>
              <a:tr h="343264">
                <a:tc>
                  <a:txBody>
                    <a:bodyPr/>
                    <a:lstStyle/>
                    <a:p>
                      <a:pPr algn="l" fontAlgn="ctr">
                        <a:buNone/>
                      </a:pPr>
                      <a:r>
                        <a:rPr lang="de-DE" sz="900" b="0" i="0" u="none" strike="noStrike" baseline="0" noProof="0" dirty="0">
                          <a:solidFill>
                            <a:schemeClr val="tx1"/>
                          </a:solidFill>
                          <a:effectLst/>
                          <a:latin typeface="+mn-lt"/>
                        </a:rPr>
                        <a:t>Körperschaft des öffentlichen Rechts</a:t>
                      </a:r>
                    </a:p>
                  </a:txBody>
                  <a:tcPr marL="72000" marR="0" marT="36000" marB="18000" anchor="ctr">
                    <a:lnL w="6350" cap="flat" cmpd="sng" algn="ctr">
                      <a:solidFill>
                        <a:schemeClr val="tx1"/>
                      </a:solidFill>
                      <a:prstDash val="solid"/>
                      <a:round/>
                      <a:headEnd type="none" w="med" len="med"/>
                      <a:tailEnd type="none" w="med" len="med"/>
                    </a:lnL>
                    <a:lnR w="6350" cap="flat" cmpd="sng" algn="ctr">
                      <a:solidFill>
                        <a:schemeClr val="bg1">
                          <a:lumMod val="95000"/>
                        </a:schemeClr>
                      </a:solidFill>
                      <a:prstDash val="solid"/>
                      <a:round/>
                      <a:headEnd type="none" w="med" len="med"/>
                      <a:tailEnd type="none" w="med" len="med"/>
                    </a:lnR>
                    <a:solidFill>
                      <a:schemeClr val="bg1">
                        <a:lumMod val="95000"/>
                      </a:schemeClr>
                    </a:solidFill>
                  </a:tcPr>
                </a:tc>
                <a:tc>
                  <a:txBody>
                    <a:bodyPr/>
                    <a:lstStyle/>
                    <a:p>
                      <a:pPr algn="r" fontAlgn="ctr">
                        <a:buNone/>
                      </a:pPr>
                      <a:r>
                        <a:rPr lang="de-DE" sz="900" b="0" i="0" u="none" strike="noStrike" baseline="0" noProof="0" dirty="0">
                          <a:solidFill>
                            <a:schemeClr val="tx1"/>
                          </a:solidFill>
                          <a:effectLst/>
                          <a:latin typeface="+mn-lt"/>
                        </a:rPr>
                        <a:t>9,4%</a:t>
                      </a:r>
                    </a:p>
                  </a:txBody>
                  <a:tcPr marL="0" marR="72000" marT="36000" marB="18000" anchor="ctr">
                    <a:lnL w="6350" cap="flat" cmpd="sng" algn="ctr">
                      <a:solidFill>
                        <a:schemeClr val="bg1">
                          <a:lumMod val="95000"/>
                        </a:schemeClr>
                      </a:solidFill>
                      <a:prstDash val="solid"/>
                      <a:round/>
                      <a:headEnd type="none" w="med" len="med"/>
                      <a:tailEnd type="none" w="med" len="med"/>
                    </a:lnL>
                    <a:lnR w="6350" cap="flat" cmpd="sng" algn="ctr">
                      <a:solidFill>
                        <a:schemeClr val="bg1">
                          <a:lumMod val="95000"/>
                        </a:schemeClr>
                      </a:solidFill>
                      <a:prstDash val="solid"/>
                      <a:round/>
                      <a:headEnd type="none" w="med" len="med"/>
                      <a:tailEnd type="none" w="med" len="med"/>
                    </a:lnR>
                    <a:solidFill>
                      <a:schemeClr val="bg1">
                        <a:lumMod val="95000"/>
                      </a:schemeClr>
                    </a:solidFill>
                  </a:tcPr>
                </a:tc>
                <a:tc>
                  <a:txBody>
                    <a:bodyPr/>
                    <a:lstStyle/>
                    <a:p>
                      <a:pPr algn="r" fontAlgn="ctr">
                        <a:buNone/>
                      </a:pPr>
                      <a:r>
                        <a:rPr lang="de-DE" sz="900" b="0" i="0" u="none" strike="noStrike" baseline="0" noProof="0" dirty="0">
                          <a:solidFill>
                            <a:schemeClr val="bg1">
                              <a:lumMod val="50000"/>
                            </a:schemeClr>
                          </a:solidFill>
                          <a:effectLst/>
                          <a:latin typeface="+mn-lt"/>
                        </a:rPr>
                        <a:t>12,5%</a:t>
                      </a:r>
                    </a:p>
                  </a:txBody>
                  <a:tcPr marL="0" marR="72000" marT="36000" marB="18000" anchor="ctr">
                    <a:lnL w="6350" cap="flat" cmpd="sng" algn="ctr">
                      <a:solidFill>
                        <a:schemeClr val="bg1">
                          <a:lumMod val="95000"/>
                        </a:schemeClr>
                      </a:solidFill>
                      <a:prstDash val="solid"/>
                      <a:round/>
                      <a:headEnd type="none" w="med" len="med"/>
                      <a:tailEnd type="none" w="med" len="med"/>
                    </a:lnL>
                    <a:lnR w="6350" cap="flat" cmpd="sng" algn="ctr">
                      <a:solidFill>
                        <a:schemeClr val="tx1"/>
                      </a:solidFill>
                      <a:prstDash val="solid"/>
                      <a:round/>
                      <a:headEnd type="none" w="med" len="med"/>
                      <a:tailEnd type="none" w="med" len="med"/>
                    </a:lnR>
                    <a:solidFill>
                      <a:schemeClr val="bg1">
                        <a:lumMod val="95000"/>
                      </a:schemeClr>
                    </a:solidFill>
                  </a:tcPr>
                </a:tc>
                <a:extLst>
                  <a:ext uri="{0D108BD9-81ED-4DB2-BD59-A6C34878D82A}">
                    <a16:rowId xmlns:a16="http://schemas.microsoft.com/office/drawing/2014/main" val="4022104394"/>
                  </a:ext>
                </a:extLst>
              </a:tr>
              <a:tr h="343264">
                <a:tc>
                  <a:txBody>
                    <a:bodyPr/>
                    <a:lstStyle/>
                    <a:p>
                      <a:pPr algn="l" fontAlgn="ctr">
                        <a:buNone/>
                      </a:pPr>
                      <a:r>
                        <a:rPr lang="de-DE" sz="900" b="0" i="0" u="none" strike="noStrike" baseline="0" noProof="0" dirty="0">
                          <a:solidFill>
                            <a:schemeClr val="tx1"/>
                          </a:solidFill>
                          <a:effectLst/>
                          <a:latin typeface="+mn-lt"/>
                        </a:rPr>
                        <a:t>Öffentliche Gesellschaft AG/GmbH</a:t>
                      </a:r>
                    </a:p>
                  </a:txBody>
                  <a:tcPr marL="72000" marR="0" marT="36000" marB="18000" anchor="ctr">
                    <a:lnL w="6350" cap="flat" cmpd="sng" algn="ctr">
                      <a:solidFill>
                        <a:schemeClr val="tx1"/>
                      </a:solidFill>
                      <a:prstDash val="solid"/>
                      <a:round/>
                      <a:headEnd type="none" w="med" len="med"/>
                      <a:tailEnd type="none" w="med" len="med"/>
                    </a:lnL>
                    <a:noFill/>
                  </a:tcPr>
                </a:tc>
                <a:tc>
                  <a:txBody>
                    <a:bodyPr/>
                    <a:lstStyle/>
                    <a:p>
                      <a:pPr algn="r" fontAlgn="ctr">
                        <a:buNone/>
                      </a:pPr>
                      <a:r>
                        <a:rPr lang="de-DE" sz="900" b="0" i="0" u="none" strike="noStrike" baseline="0" noProof="0" dirty="0">
                          <a:solidFill>
                            <a:schemeClr val="tx1"/>
                          </a:solidFill>
                          <a:effectLst/>
                          <a:latin typeface="+mn-lt"/>
                        </a:rPr>
                        <a:t>7,3%</a:t>
                      </a:r>
                    </a:p>
                  </a:txBody>
                  <a:tcPr marL="0" marR="72000" marT="36000" marB="18000" anchor="ctr">
                    <a:noFill/>
                  </a:tcPr>
                </a:tc>
                <a:tc>
                  <a:txBody>
                    <a:bodyPr/>
                    <a:lstStyle/>
                    <a:p>
                      <a:pPr algn="r" fontAlgn="ctr">
                        <a:buNone/>
                      </a:pPr>
                      <a:r>
                        <a:rPr lang="de-DE" sz="900" b="0" i="0" u="none" strike="noStrike" baseline="0" noProof="0" dirty="0">
                          <a:solidFill>
                            <a:schemeClr val="bg1">
                              <a:lumMod val="50000"/>
                            </a:schemeClr>
                          </a:solidFill>
                          <a:effectLst/>
                          <a:latin typeface="+mn-lt"/>
                        </a:rPr>
                        <a:t>6,3%</a:t>
                      </a:r>
                    </a:p>
                  </a:txBody>
                  <a:tcPr marL="0" marR="72000" marT="36000" marB="18000" anchor="ctr">
                    <a:lnR w="6350" cap="flat" cmpd="sng" algn="ctr">
                      <a:solidFill>
                        <a:schemeClr val="tx1"/>
                      </a:solidFill>
                      <a:prstDash val="solid"/>
                      <a:round/>
                      <a:headEnd type="none" w="med" len="med"/>
                      <a:tailEnd type="none" w="med" len="med"/>
                    </a:lnR>
                    <a:noFill/>
                  </a:tcPr>
                </a:tc>
                <a:extLst>
                  <a:ext uri="{0D108BD9-81ED-4DB2-BD59-A6C34878D82A}">
                    <a16:rowId xmlns:a16="http://schemas.microsoft.com/office/drawing/2014/main" val="2534435402"/>
                  </a:ext>
                </a:extLst>
              </a:tr>
              <a:tr h="343264">
                <a:tc>
                  <a:txBody>
                    <a:bodyPr/>
                    <a:lstStyle/>
                    <a:p>
                      <a:pPr algn="l" fontAlgn="ctr">
                        <a:buNone/>
                      </a:pPr>
                      <a:r>
                        <a:rPr lang="de-DE" sz="900" b="0" i="0" u="none" strike="noStrike" baseline="0" noProof="0" dirty="0">
                          <a:solidFill>
                            <a:schemeClr val="tx1"/>
                          </a:solidFill>
                          <a:effectLst/>
                          <a:latin typeface="+mn-lt"/>
                        </a:rPr>
                        <a:t>Sonstige privatrechtliche Gesellschaft</a:t>
                      </a:r>
                    </a:p>
                  </a:txBody>
                  <a:tcPr marL="72000" marR="0" marT="36000" marB="18000" anchor="ctr">
                    <a:lnL w="6350" cap="flat" cmpd="sng" algn="ctr">
                      <a:solidFill>
                        <a:schemeClr val="tx1"/>
                      </a:solidFill>
                      <a:prstDash val="solid"/>
                      <a:round/>
                      <a:headEnd type="none" w="med" len="med"/>
                      <a:tailEnd type="none" w="med" len="med"/>
                    </a:lnL>
                    <a:lnR w="6350" cap="flat" cmpd="sng" algn="ctr">
                      <a:solidFill>
                        <a:schemeClr val="bg1">
                          <a:lumMod val="95000"/>
                        </a:schemeClr>
                      </a:solidFill>
                      <a:prstDash val="solid"/>
                      <a:round/>
                      <a:headEnd type="none" w="med" len="med"/>
                      <a:tailEnd type="none" w="med" len="med"/>
                    </a:lnR>
                    <a:solidFill>
                      <a:schemeClr val="bg1">
                        <a:lumMod val="95000"/>
                      </a:schemeClr>
                    </a:solidFill>
                  </a:tcPr>
                </a:tc>
                <a:tc>
                  <a:txBody>
                    <a:bodyPr/>
                    <a:lstStyle/>
                    <a:p>
                      <a:pPr algn="r" fontAlgn="ctr">
                        <a:buNone/>
                      </a:pPr>
                      <a:r>
                        <a:rPr lang="de-DE" sz="900" b="0" i="0" u="none" strike="noStrike" baseline="0" noProof="0" dirty="0">
                          <a:solidFill>
                            <a:schemeClr val="tx1"/>
                          </a:solidFill>
                          <a:effectLst/>
                          <a:latin typeface="+mn-lt"/>
                        </a:rPr>
                        <a:t>7,1%</a:t>
                      </a:r>
                    </a:p>
                  </a:txBody>
                  <a:tcPr marL="0" marR="72000" marT="36000" marB="18000" anchor="ctr">
                    <a:lnL w="6350" cap="flat" cmpd="sng" algn="ctr">
                      <a:solidFill>
                        <a:schemeClr val="bg1">
                          <a:lumMod val="95000"/>
                        </a:schemeClr>
                      </a:solidFill>
                      <a:prstDash val="solid"/>
                      <a:round/>
                      <a:headEnd type="none" w="med" len="med"/>
                      <a:tailEnd type="none" w="med" len="med"/>
                    </a:lnL>
                    <a:lnR w="6350" cap="flat" cmpd="sng" algn="ctr">
                      <a:solidFill>
                        <a:schemeClr val="bg1">
                          <a:lumMod val="95000"/>
                        </a:schemeClr>
                      </a:solidFill>
                      <a:prstDash val="solid"/>
                      <a:round/>
                      <a:headEnd type="none" w="med" len="med"/>
                      <a:tailEnd type="none" w="med" len="med"/>
                    </a:lnR>
                    <a:solidFill>
                      <a:schemeClr val="bg1">
                        <a:lumMod val="95000"/>
                      </a:schemeClr>
                    </a:solidFill>
                  </a:tcPr>
                </a:tc>
                <a:tc>
                  <a:txBody>
                    <a:bodyPr/>
                    <a:lstStyle/>
                    <a:p>
                      <a:pPr algn="r" fontAlgn="ctr">
                        <a:buNone/>
                      </a:pPr>
                      <a:r>
                        <a:rPr lang="de-DE" sz="900" b="0" i="0" u="none" strike="noStrike" baseline="0" noProof="0" dirty="0">
                          <a:solidFill>
                            <a:schemeClr val="bg1">
                              <a:lumMod val="50000"/>
                            </a:schemeClr>
                          </a:solidFill>
                          <a:effectLst/>
                          <a:latin typeface="+mn-lt"/>
                        </a:rPr>
                        <a:t>6,9%</a:t>
                      </a:r>
                    </a:p>
                  </a:txBody>
                  <a:tcPr marL="0" marR="72000" marT="36000" marB="18000" anchor="ctr">
                    <a:lnL w="6350" cap="flat" cmpd="sng" algn="ctr">
                      <a:solidFill>
                        <a:schemeClr val="bg1">
                          <a:lumMod val="95000"/>
                        </a:schemeClr>
                      </a:solidFill>
                      <a:prstDash val="solid"/>
                      <a:round/>
                      <a:headEnd type="none" w="med" len="med"/>
                      <a:tailEnd type="none" w="med" len="med"/>
                    </a:lnL>
                    <a:lnR w="6350" cap="flat" cmpd="sng" algn="ctr">
                      <a:solidFill>
                        <a:schemeClr val="tx1"/>
                      </a:solidFill>
                      <a:prstDash val="solid"/>
                      <a:round/>
                      <a:headEnd type="none" w="med" len="med"/>
                      <a:tailEnd type="none" w="med" len="med"/>
                    </a:lnR>
                    <a:solidFill>
                      <a:schemeClr val="bg1">
                        <a:lumMod val="95000"/>
                      </a:schemeClr>
                    </a:solidFill>
                  </a:tcPr>
                </a:tc>
                <a:extLst>
                  <a:ext uri="{0D108BD9-81ED-4DB2-BD59-A6C34878D82A}">
                    <a16:rowId xmlns:a16="http://schemas.microsoft.com/office/drawing/2014/main" val="2747639620"/>
                  </a:ext>
                </a:extLst>
              </a:tr>
              <a:tr h="343264">
                <a:tc>
                  <a:txBody>
                    <a:bodyPr/>
                    <a:lstStyle/>
                    <a:p>
                      <a:pPr algn="l" fontAlgn="ctr">
                        <a:buNone/>
                      </a:pPr>
                      <a:r>
                        <a:rPr lang="de-DE" sz="900" b="0" i="0" u="none" strike="noStrike" baseline="0" noProof="0" dirty="0">
                          <a:solidFill>
                            <a:schemeClr val="tx1"/>
                          </a:solidFill>
                          <a:effectLst/>
                          <a:latin typeface="+mn-lt"/>
                        </a:rPr>
                        <a:t>Eigengesellschaft AG/GmbH</a:t>
                      </a:r>
                    </a:p>
                  </a:txBody>
                  <a:tcPr marL="72000" marR="0" marT="36000" marB="18000" anchor="ctr">
                    <a:lnL w="6350" cap="flat" cmpd="sng" algn="ctr">
                      <a:solidFill>
                        <a:schemeClr val="tx1"/>
                      </a:solidFill>
                      <a:prstDash val="solid"/>
                      <a:round/>
                      <a:headEnd type="none" w="med" len="med"/>
                      <a:tailEnd type="none" w="med" len="med"/>
                    </a:lnL>
                    <a:noFill/>
                  </a:tcPr>
                </a:tc>
                <a:tc>
                  <a:txBody>
                    <a:bodyPr/>
                    <a:lstStyle/>
                    <a:p>
                      <a:pPr algn="r" fontAlgn="ctr">
                        <a:buNone/>
                      </a:pPr>
                      <a:r>
                        <a:rPr lang="de-DE" sz="900" b="0" i="0" u="none" strike="noStrike" baseline="0" noProof="0" dirty="0">
                          <a:solidFill>
                            <a:schemeClr val="tx1"/>
                          </a:solidFill>
                          <a:effectLst/>
                          <a:latin typeface="+mn-lt"/>
                        </a:rPr>
                        <a:t>6,6%</a:t>
                      </a:r>
                    </a:p>
                  </a:txBody>
                  <a:tcPr marL="0" marR="72000" marT="36000" marB="18000" anchor="ctr">
                    <a:noFill/>
                  </a:tcPr>
                </a:tc>
                <a:tc>
                  <a:txBody>
                    <a:bodyPr/>
                    <a:lstStyle/>
                    <a:p>
                      <a:pPr algn="r" fontAlgn="ctr">
                        <a:buNone/>
                      </a:pPr>
                      <a:r>
                        <a:rPr lang="de-DE" sz="900" b="0" i="0" u="none" strike="noStrike" baseline="0" noProof="0" dirty="0">
                          <a:solidFill>
                            <a:schemeClr val="bg1">
                              <a:lumMod val="50000"/>
                            </a:schemeClr>
                          </a:solidFill>
                          <a:effectLst/>
                          <a:latin typeface="+mn-lt"/>
                        </a:rPr>
                        <a:t>10,6%</a:t>
                      </a:r>
                    </a:p>
                  </a:txBody>
                  <a:tcPr marL="0" marR="72000" marT="36000" marB="18000" anchor="ctr">
                    <a:lnR w="6350" cap="flat" cmpd="sng" algn="ctr">
                      <a:solidFill>
                        <a:schemeClr val="tx1"/>
                      </a:solidFill>
                      <a:prstDash val="solid"/>
                      <a:round/>
                      <a:headEnd type="none" w="med" len="med"/>
                      <a:tailEnd type="none" w="med" len="med"/>
                    </a:lnR>
                    <a:noFill/>
                  </a:tcPr>
                </a:tc>
                <a:extLst>
                  <a:ext uri="{0D108BD9-81ED-4DB2-BD59-A6C34878D82A}">
                    <a16:rowId xmlns:a16="http://schemas.microsoft.com/office/drawing/2014/main" val="3464655657"/>
                  </a:ext>
                </a:extLst>
              </a:tr>
              <a:tr h="329729">
                <a:tc>
                  <a:txBody>
                    <a:bodyPr/>
                    <a:lstStyle/>
                    <a:p>
                      <a:pPr algn="l" fontAlgn="ctr">
                        <a:buNone/>
                      </a:pPr>
                      <a:r>
                        <a:rPr lang="de-DE" sz="900" b="0" i="0" u="none" strike="noStrike" baseline="0" noProof="0" dirty="0">
                          <a:solidFill>
                            <a:schemeClr val="tx1"/>
                          </a:solidFill>
                          <a:effectLst/>
                          <a:latin typeface="+mn-lt"/>
                        </a:rPr>
                        <a:t>Anstalt des öffentlichen Rechts</a:t>
                      </a:r>
                    </a:p>
                  </a:txBody>
                  <a:tcPr marL="72000" marR="0" marT="36000" marB="18000" anchor="ctr">
                    <a:lnL w="6350" cap="flat" cmpd="sng" algn="ctr">
                      <a:solidFill>
                        <a:schemeClr val="tx1"/>
                      </a:solidFill>
                      <a:prstDash val="solid"/>
                      <a:round/>
                      <a:headEnd type="none" w="med" len="med"/>
                      <a:tailEnd type="none" w="med" len="med"/>
                    </a:lnL>
                    <a:lnR w="6350" cap="flat" cmpd="sng" algn="ctr">
                      <a:solidFill>
                        <a:schemeClr val="bg1">
                          <a:lumMod val="95000"/>
                        </a:schemeClr>
                      </a:solidFill>
                      <a:prstDash val="solid"/>
                      <a:round/>
                      <a:headEnd type="none" w="med" len="med"/>
                      <a:tailEnd type="none" w="med" len="med"/>
                    </a:lnR>
                    <a:solidFill>
                      <a:schemeClr val="bg1">
                        <a:lumMod val="95000"/>
                      </a:schemeClr>
                    </a:solidFill>
                  </a:tcPr>
                </a:tc>
                <a:tc>
                  <a:txBody>
                    <a:bodyPr/>
                    <a:lstStyle/>
                    <a:p>
                      <a:pPr algn="r" fontAlgn="ctr">
                        <a:buNone/>
                      </a:pPr>
                      <a:r>
                        <a:rPr lang="de-DE" sz="900" b="0" i="0" u="none" strike="noStrike" baseline="0" noProof="0" dirty="0">
                          <a:solidFill>
                            <a:schemeClr val="tx1"/>
                          </a:solidFill>
                          <a:effectLst/>
                          <a:latin typeface="+mn-lt"/>
                        </a:rPr>
                        <a:t>4,9%</a:t>
                      </a:r>
                    </a:p>
                  </a:txBody>
                  <a:tcPr marL="0" marR="72000" marT="36000" marB="18000" anchor="ctr">
                    <a:lnL w="6350" cap="flat" cmpd="sng" algn="ctr">
                      <a:solidFill>
                        <a:schemeClr val="bg1">
                          <a:lumMod val="95000"/>
                        </a:schemeClr>
                      </a:solidFill>
                      <a:prstDash val="solid"/>
                      <a:round/>
                      <a:headEnd type="none" w="med" len="med"/>
                      <a:tailEnd type="none" w="med" len="med"/>
                    </a:lnL>
                    <a:lnR w="6350" cap="flat" cmpd="sng" algn="ctr">
                      <a:solidFill>
                        <a:schemeClr val="bg1">
                          <a:lumMod val="95000"/>
                        </a:schemeClr>
                      </a:solidFill>
                      <a:prstDash val="solid"/>
                      <a:round/>
                      <a:headEnd type="none" w="med" len="med"/>
                      <a:tailEnd type="none" w="med" len="med"/>
                    </a:lnR>
                    <a:solidFill>
                      <a:schemeClr val="bg1">
                        <a:lumMod val="95000"/>
                      </a:schemeClr>
                    </a:solidFill>
                  </a:tcPr>
                </a:tc>
                <a:tc>
                  <a:txBody>
                    <a:bodyPr/>
                    <a:lstStyle/>
                    <a:p>
                      <a:pPr algn="r" fontAlgn="ctr">
                        <a:buNone/>
                      </a:pPr>
                      <a:r>
                        <a:rPr lang="de-DE" sz="900" b="0" i="0" u="none" strike="noStrike" baseline="0" noProof="0" dirty="0">
                          <a:solidFill>
                            <a:schemeClr val="bg1">
                              <a:lumMod val="50000"/>
                            </a:schemeClr>
                          </a:solidFill>
                          <a:effectLst/>
                          <a:latin typeface="+mn-lt"/>
                        </a:rPr>
                        <a:t>3,8%</a:t>
                      </a:r>
                    </a:p>
                  </a:txBody>
                  <a:tcPr marL="0" marR="72000" marT="36000" marB="18000" anchor="ctr">
                    <a:lnL w="6350" cap="flat" cmpd="sng" algn="ctr">
                      <a:solidFill>
                        <a:schemeClr val="bg1">
                          <a:lumMod val="95000"/>
                        </a:schemeClr>
                      </a:solidFill>
                      <a:prstDash val="solid"/>
                      <a:round/>
                      <a:headEnd type="none" w="med" len="med"/>
                      <a:tailEnd type="none" w="med" len="med"/>
                    </a:lnL>
                    <a:lnR w="6350" cap="flat" cmpd="sng" algn="ctr">
                      <a:solidFill>
                        <a:schemeClr val="tx1"/>
                      </a:solidFill>
                      <a:prstDash val="solid"/>
                      <a:round/>
                      <a:headEnd type="none" w="med" len="med"/>
                      <a:tailEnd type="none" w="med" len="med"/>
                    </a:lnR>
                    <a:solidFill>
                      <a:schemeClr val="bg1">
                        <a:lumMod val="95000"/>
                      </a:schemeClr>
                    </a:solidFill>
                  </a:tcPr>
                </a:tc>
                <a:extLst>
                  <a:ext uri="{0D108BD9-81ED-4DB2-BD59-A6C34878D82A}">
                    <a16:rowId xmlns:a16="http://schemas.microsoft.com/office/drawing/2014/main" val="1023913811"/>
                  </a:ext>
                </a:extLst>
              </a:tr>
              <a:tr h="199860">
                <a:tc>
                  <a:txBody>
                    <a:bodyPr/>
                    <a:lstStyle/>
                    <a:p>
                      <a:pPr algn="l" fontAlgn="ctr">
                        <a:buNone/>
                      </a:pPr>
                      <a:r>
                        <a:rPr lang="de-DE" sz="900" b="0" i="0" u="none" strike="noStrike" baseline="0" noProof="0" dirty="0">
                          <a:solidFill>
                            <a:schemeClr val="tx1"/>
                          </a:solidFill>
                          <a:effectLst/>
                          <a:latin typeface="+mn-lt"/>
                        </a:rPr>
                        <a:t>Wasser- und Bodenverband</a:t>
                      </a:r>
                    </a:p>
                  </a:txBody>
                  <a:tcPr marL="72000" marR="0" marT="36000" marB="18000" anchor="ctr">
                    <a:lnL w="6350" cap="flat" cmpd="sng" algn="ctr">
                      <a:solidFill>
                        <a:schemeClr val="tx1"/>
                      </a:solidFill>
                      <a:prstDash val="solid"/>
                      <a:round/>
                      <a:headEnd type="none" w="med" len="med"/>
                      <a:tailEnd type="none" w="med" len="med"/>
                    </a:lnL>
                    <a:noFill/>
                  </a:tcPr>
                </a:tc>
                <a:tc>
                  <a:txBody>
                    <a:bodyPr/>
                    <a:lstStyle/>
                    <a:p>
                      <a:pPr algn="r" fontAlgn="ctr">
                        <a:buNone/>
                      </a:pPr>
                      <a:r>
                        <a:rPr lang="de-DE" sz="900" b="0" i="0" u="none" strike="noStrike" baseline="0" noProof="0" dirty="0">
                          <a:solidFill>
                            <a:schemeClr val="tx1"/>
                          </a:solidFill>
                          <a:effectLst/>
                          <a:latin typeface="+mn-lt"/>
                        </a:rPr>
                        <a:t>4,4%</a:t>
                      </a:r>
                    </a:p>
                  </a:txBody>
                  <a:tcPr marL="0" marR="72000" marT="36000" marB="18000" anchor="ctr">
                    <a:noFill/>
                  </a:tcPr>
                </a:tc>
                <a:tc>
                  <a:txBody>
                    <a:bodyPr/>
                    <a:lstStyle/>
                    <a:p>
                      <a:pPr algn="r" fontAlgn="ctr">
                        <a:buNone/>
                      </a:pPr>
                      <a:r>
                        <a:rPr lang="de-DE" sz="900" b="0" i="0" u="none" strike="noStrike" baseline="0" noProof="0" dirty="0">
                          <a:solidFill>
                            <a:schemeClr val="bg1">
                              <a:lumMod val="50000"/>
                            </a:schemeClr>
                          </a:solidFill>
                          <a:effectLst/>
                          <a:latin typeface="+mn-lt"/>
                        </a:rPr>
                        <a:t>5,0%</a:t>
                      </a:r>
                    </a:p>
                  </a:txBody>
                  <a:tcPr marL="0" marR="72000" marT="36000" marB="18000" anchor="ctr">
                    <a:lnR w="6350" cap="flat" cmpd="sng" algn="ctr">
                      <a:solidFill>
                        <a:schemeClr val="tx1"/>
                      </a:solidFill>
                      <a:prstDash val="solid"/>
                      <a:round/>
                      <a:headEnd type="none" w="med" len="med"/>
                      <a:tailEnd type="none" w="med" len="med"/>
                    </a:lnR>
                    <a:noFill/>
                  </a:tcPr>
                </a:tc>
                <a:extLst>
                  <a:ext uri="{0D108BD9-81ED-4DB2-BD59-A6C34878D82A}">
                    <a16:rowId xmlns:a16="http://schemas.microsoft.com/office/drawing/2014/main" val="3334105288"/>
                  </a:ext>
                </a:extLst>
              </a:tr>
              <a:tr h="199860">
                <a:tc>
                  <a:txBody>
                    <a:bodyPr/>
                    <a:lstStyle/>
                    <a:p>
                      <a:pPr algn="l" fontAlgn="ctr">
                        <a:buNone/>
                      </a:pPr>
                      <a:r>
                        <a:rPr lang="de-DE" sz="900" b="0" i="0" u="none" strike="noStrike" baseline="0" noProof="0" dirty="0">
                          <a:solidFill>
                            <a:schemeClr val="tx1"/>
                          </a:solidFill>
                          <a:effectLst/>
                          <a:latin typeface="+mn-lt"/>
                        </a:rPr>
                        <a:t>Regiebetrieb</a:t>
                      </a:r>
                    </a:p>
                  </a:txBody>
                  <a:tcPr marL="72000" marR="0" marT="36000" marB="18000" anchor="ctr">
                    <a:lnL w="6350" cap="flat" cmpd="sng" algn="ctr">
                      <a:solidFill>
                        <a:schemeClr val="tx1"/>
                      </a:solidFill>
                      <a:prstDash val="solid"/>
                      <a:round/>
                      <a:headEnd type="none" w="med" len="med"/>
                      <a:tailEnd type="none" w="med" len="med"/>
                    </a:lnL>
                    <a:lnR w="6350" cap="flat" cmpd="sng" algn="ctr">
                      <a:solidFill>
                        <a:schemeClr val="bg1">
                          <a:lumMod val="95000"/>
                        </a:schemeClr>
                      </a:solidFill>
                      <a:prstDash val="solid"/>
                      <a:round/>
                      <a:headEnd type="none" w="med" len="med"/>
                      <a:tailEnd type="none" w="med" len="med"/>
                    </a:lnR>
                    <a:solidFill>
                      <a:schemeClr val="bg1">
                        <a:lumMod val="95000"/>
                      </a:schemeClr>
                    </a:solidFill>
                  </a:tcPr>
                </a:tc>
                <a:tc>
                  <a:txBody>
                    <a:bodyPr/>
                    <a:lstStyle/>
                    <a:p>
                      <a:pPr algn="r" fontAlgn="ctr">
                        <a:buNone/>
                      </a:pPr>
                      <a:r>
                        <a:rPr lang="de-DE" sz="900" b="0" i="0" u="none" strike="noStrike" baseline="0" noProof="0" dirty="0">
                          <a:solidFill>
                            <a:schemeClr val="tx1"/>
                          </a:solidFill>
                          <a:effectLst/>
                          <a:latin typeface="+mn-lt"/>
                        </a:rPr>
                        <a:t>3,4%</a:t>
                      </a:r>
                    </a:p>
                  </a:txBody>
                  <a:tcPr marL="0" marR="72000" marT="36000" marB="18000" anchor="ctr">
                    <a:lnL w="6350" cap="flat" cmpd="sng" algn="ctr">
                      <a:solidFill>
                        <a:schemeClr val="bg1">
                          <a:lumMod val="95000"/>
                        </a:schemeClr>
                      </a:solidFill>
                      <a:prstDash val="solid"/>
                      <a:round/>
                      <a:headEnd type="none" w="med" len="med"/>
                      <a:tailEnd type="none" w="med" len="med"/>
                    </a:lnL>
                    <a:lnR w="6350" cap="flat" cmpd="sng" algn="ctr">
                      <a:solidFill>
                        <a:schemeClr val="bg1">
                          <a:lumMod val="95000"/>
                        </a:schemeClr>
                      </a:solidFill>
                      <a:prstDash val="solid"/>
                      <a:round/>
                      <a:headEnd type="none" w="med" len="med"/>
                      <a:tailEnd type="none" w="med" len="med"/>
                    </a:lnR>
                    <a:solidFill>
                      <a:schemeClr val="bg1">
                        <a:lumMod val="95000"/>
                      </a:schemeClr>
                    </a:solidFill>
                  </a:tcPr>
                </a:tc>
                <a:tc>
                  <a:txBody>
                    <a:bodyPr/>
                    <a:lstStyle/>
                    <a:p>
                      <a:pPr algn="r" fontAlgn="ctr">
                        <a:buNone/>
                      </a:pPr>
                      <a:r>
                        <a:rPr lang="de-DE" sz="900" b="0" i="0" u="none" strike="noStrike" baseline="0" noProof="0" dirty="0">
                          <a:solidFill>
                            <a:schemeClr val="bg1">
                              <a:lumMod val="50000"/>
                            </a:schemeClr>
                          </a:solidFill>
                          <a:effectLst/>
                          <a:latin typeface="+mn-lt"/>
                        </a:rPr>
                        <a:t>1,9%</a:t>
                      </a:r>
                    </a:p>
                  </a:txBody>
                  <a:tcPr marL="0" marR="72000" marT="36000" marB="18000" anchor="ctr">
                    <a:lnL w="6350" cap="flat" cmpd="sng" algn="ctr">
                      <a:solidFill>
                        <a:schemeClr val="bg1">
                          <a:lumMod val="95000"/>
                        </a:schemeClr>
                      </a:solidFill>
                      <a:prstDash val="solid"/>
                      <a:round/>
                      <a:headEnd type="none" w="med" len="med"/>
                      <a:tailEnd type="none" w="med" len="med"/>
                    </a:lnL>
                    <a:lnR w="6350" cap="flat" cmpd="sng" algn="ctr">
                      <a:solidFill>
                        <a:schemeClr val="tx1"/>
                      </a:solidFill>
                      <a:prstDash val="solid"/>
                      <a:round/>
                      <a:headEnd type="none" w="med" len="med"/>
                      <a:tailEnd type="none" w="med" len="med"/>
                    </a:lnR>
                    <a:solidFill>
                      <a:schemeClr val="bg1">
                        <a:lumMod val="95000"/>
                      </a:schemeClr>
                    </a:solidFill>
                  </a:tcPr>
                </a:tc>
                <a:extLst>
                  <a:ext uri="{0D108BD9-81ED-4DB2-BD59-A6C34878D82A}">
                    <a16:rowId xmlns:a16="http://schemas.microsoft.com/office/drawing/2014/main" val="2543988725"/>
                  </a:ext>
                </a:extLst>
              </a:tr>
              <a:tr h="199860">
                <a:tc>
                  <a:txBody>
                    <a:bodyPr/>
                    <a:lstStyle/>
                    <a:p>
                      <a:pPr algn="l" fontAlgn="ctr">
                        <a:buNone/>
                      </a:pPr>
                      <a:r>
                        <a:rPr lang="de-DE" sz="900" b="0" i="0" u="none" strike="noStrike" baseline="0" noProof="0" dirty="0">
                          <a:solidFill>
                            <a:schemeClr val="tx1"/>
                          </a:solidFill>
                          <a:effectLst/>
                          <a:latin typeface="+mn-lt"/>
                        </a:rPr>
                        <a:t>Privatrechtliche AG</a:t>
                      </a:r>
                    </a:p>
                  </a:txBody>
                  <a:tcPr marL="72000" marR="0" marT="36000" marB="18000" anchor="ctr">
                    <a:lnL w="6350" cap="flat" cmpd="sng" algn="ctr">
                      <a:solidFill>
                        <a:schemeClr val="tx1"/>
                      </a:solidFill>
                      <a:prstDash val="solid"/>
                      <a:round/>
                      <a:headEnd type="none" w="med" len="med"/>
                      <a:tailEnd type="none" w="med" len="med"/>
                    </a:lnL>
                    <a:noFill/>
                  </a:tcPr>
                </a:tc>
                <a:tc>
                  <a:txBody>
                    <a:bodyPr/>
                    <a:lstStyle/>
                    <a:p>
                      <a:pPr algn="r" fontAlgn="ctr">
                        <a:buNone/>
                      </a:pPr>
                      <a:r>
                        <a:rPr lang="de-DE" sz="900" b="0" i="0" u="none" strike="noStrike" baseline="0" noProof="0" dirty="0">
                          <a:solidFill>
                            <a:schemeClr val="tx1"/>
                          </a:solidFill>
                          <a:effectLst/>
                          <a:latin typeface="+mn-lt"/>
                        </a:rPr>
                        <a:t>2,0%</a:t>
                      </a:r>
                    </a:p>
                  </a:txBody>
                  <a:tcPr marL="0" marR="72000" marT="36000" marB="18000" anchor="ctr">
                    <a:noFill/>
                  </a:tcPr>
                </a:tc>
                <a:tc>
                  <a:txBody>
                    <a:bodyPr/>
                    <a:lstStyle/>
                    <a:p>
                      <a:pPr algn="r" fontAlgn="ctr">
                        <a:buNone/>
                      </a:pPr>
                      <a:r>
                        <a:rPr lang="de-DE" sz="900" b="0" i="0" u="none" strike="noStrike" baseline="0" noProof="0" dirty="0">
                          <a:solidFill>
                            <a:schemeClr val="bg1">
                              <a:lumMod val="50000"/>
                            </a:schemeClr>
                          </a:solidFill>
                          <a:effectLst/>
                          <a:latin typeface="+mn-lt"/>
                        </a:rPr>
                        <a:t>7,6%</a:t>
                      </a:r>
                    </a:p>
                  </a:txBody>
                  <a:tcPr marL="0" marR="72000" marT="36000" marB="18000" anchor="ctr">
                    <a:lnR w="6350" cap="flat" cmpd="sng" algn="ctr">
                      <a:solidFill>
                        <a:schemeClr val="tx1"/>
                      </a:solidFill>
                      <a:prstDash val="solid"/>
                      <a:round/>
                      <a:headEnd type="none" w="med" len="med"/>
                      <a:tailEnd type="none" w="med" len="med"/>
                    </a:lnR>
                    <a:noFill/>
                  </a:tcPr>
                </a:tc>
                <a:extLst>
                  <a:ext uri="{0D108BD9-81ED-4DB2-BD59-A6C34878D82A}">
                    <a16:rowId xmlns:a16="http://schemas.microsoft.com/office/drawing/2014/main" val="909481627"/>
                  </a:ext>
                </a:extLst>
              </a:tr>
              <a:tr h="199860">
                <a:tc>
                  <a:txBody>
                    <a:bodyPr/>
                    <a:lstStyle/>
                    <a:p>
                      <a:pPr algn="l" fontAlgn="ctr">
                        <a:buNone/>
                      </a:pPr>
                      <a:r>
                        <a:rPr lang="de-DE" sz="900" b="0" i="1" u="none" strike="noStrike" baseline="0" noProof="0" dirty="0">
                          <a:solidFill>
                            <a:schemeClr val="tx1"/>
                          </a:solidFill>
                          <a:effectLst/>
                          <a:latin typeface="+mn-lt"/>
                        </a:rPr>
                        <a:t>Keine Angabe</a:t>
                      </a:r>
                    </a:p>
                  </a:txBody>
                  <a:tcPr marL="72000" marR="0" marT="36000" marB="18000" anchor="ctr">
                    <a:lnL w="6350" cap="flat" cmpd="sng" algn="ctr">
                      <a:solidFill>
                        <a:schemeClr val="tx1"/>
                      </a:solidFill>
                      <a:prstDash val="solid"/>
                      <a:round/>
                      <a:headEnd type="none" w="med" len="med"/>
                      <a:tailEnd type="none" w="med" len="med"/>
                    </a:lnL>
                    <a:lnR w="6350" cap="flat" cmpd="sng" algn="ctr">
                      <a:solidFill>
                        <a:schemeClr val="bg1">
                          <a:lumMod val="95000"/>
                        </a:schemeClr>
                      </a:solidFill>
                      <a:prstDash val="solid"/>
                      <a:round/>
                      <a:headEnd type="none" w="med" len="med"/>
                      <a:tailEnd type="none" w="med" len="med"/>
                    </a:lnR>
                    <a:lnB w="6350" cap="flat" cmpd="sng" algn="ctr">
                      <a:solidFill>
                        <a:schemeClr val="tx1"/>
                      </a:solidFill>
                      <a:prstDash val="solid"/>
                      <a:round/>
                      <a:headEnd type="none" w="med" len="med"/>
                      <a:tailEnd type="none" w="med" len="med"/>
                    </a:lnB>
                    <a:solidFill>
                      <a:schemeClr val="bg1">
                        <a:lumMod val="95000"/>
                      </a:schemeClr>
                    </a:solidFill>
                  </a:tcPr>
                </a:tc>
                <a:tc>
                  <a:txBody>
                    <a:bodyPr/>
                    <a:lstStyle/>
                    <a:p>
                      <a:pPr algn="r" fontAlgn="ctr">
                        <a:buNone/>
                      </a:pPr>
                      <a:r>
                        <a:rPr lang="de-DE" sz="900" b="0" i="1" u="none" strike="noStrike" baseline="0" noProof="0" dirty="0">
                          <a:solidFill>
                            <a:schemeClr val="tx1"/>
                          </a:solidFill>
                          <a:effectLst/>
                          <a:latin typeface="+mn-lt"/>
                        </a:rPr>
                        <a:t>7,8%</a:t>
                      </a:r>
                    </a:p>
                  </a:txBody>
                  <a:tcPr marL="0" marR="72000" marT="36000" marB="18000" anchor="ctr">
                    <a:lnL w="6350" cap="flat" cmpd="sng" algn="ctr">
                      <a:solidFill>
                        <a:schemeClr val="bg1">
                          <a:lumMod val="95000"/>
                        </a:schemeClr>
                      </a:solidFill>
                      <a:prstDash val="solid"/>
                      <a:round/>
                      <a:headEnd type="none" w="med" len="med"/>
                      <a:tailEnd type="none" w="med" len="med"/>
                    </a:lnL>
                    <a:lnR w="6350" cap="flat" cmpd="sng" algn="ctr">
                      <a:solidFill>
                        <a:schemeClr val="bg1">
                          <a:lumMod val="95000"/>
                        </a:schemeClr>
                      </a:solidFill>
                      <a:prstDash val="solid"/>
                      <a:round/>
                      <a:headEnd type="none" w="med" len="med"/>
                      <a:tailEnd type="none" w="med" len="med"/>
                    </a:lnR>
                    <a:lnB w="6350" cap="flat" cmpd="sng" algn="ctr">
                      <a:solidFill>
                        <a:schemeClr val="tx1"/>
                      </a:solidFill>
                      <a:prstDash val="solid"/>
                      <a:round/>
                      <a:headEnd type="none" w="med" len="med"/>
                      <a:tailEnd type="none" w="med" len="med"/>
                    </a:lnB>
                    <a:solidFill>
                      <a:schemeClr val="bg1">
                        <a:lumMod val="95000"/>
                      </a:schemeClr>
                    </a:solidFill>
                  </a:tcPr>
                </a:tc>
                <a:tc>
                  <a:txBody>
                    <a:bodyPr/>
                    <a:lstStyle/>
                    <a:p>
                      <a:pPr algn="r" fontAlgn="ctr">
                        <a:buNone/>
                      </a:pPr>
                      <a:r>
                        <a:rPr lang="de-DE" sz="900" b="0" i="1" u="none" strike="noStrike" baseline="0" noProof="0" dirty="0">
                          <a:solidFill>
                            <a:schemeClr val="bg1">
                              <a:lumMod val="50000"/>
                            </a:schemeClr>
                          </a:solidFill>
                          <a:effectLst/>
                          <a:latin typeface="+mn-lt"/>
                        </a:rPr>
                        <a:t>4,6%</a:t>
                      </a:r>
                    </a:p>
                  </a:txBody>
                  <a:tcPr marL="0" marR="72000" marT="36000" marB="18000" anchor="ctr">
                    <a:lnL w="6350" cap="flat" cmpd="sng" algn="ctr">
                      <a:solidFill>
                        <a:schemeClr val="bg1">
                          <a:lumMod val="95000"/>
                        </a:schemeClr>
                      </a:solidFill>
                      <a:prstDash val="solid"/>
                      <a:round/>
                      <a:headEnd type="none" w="med" len="med"/>
                      <a:tailEnd type="none" w="med" len="med"/>
                    </a:lnL>
                    <a:lnR w="6350" cap="flat" cmpd="sng" algn="ctr">
                      <a:solidFill>
                        <a:schemeClr val="tx1"/>
                      </a:solidFill>
                      <a:prstDash val="solid"/>
                      <a:round/>
                      <a:headEnd type="none" w="med" len="med"/>
                      <a:tailEnd type="none" w="med" len="med"/>
                    </a:lnR>
                    <a:lnB w="635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71675199"/>
                  </a:ext>
                </a:extLst>
              </a:tr>
            </a:tbl>
          </a:graphicData>
        </a:graphic>
      </p:graphicFrame>
      <p:sp>
        <p:nvSpPr>
          <p:cNvPr id="11" name="Shape-6">
            <a:extLst>
              <a:ext uri="{FF2B5EF4-FFF2-40B4-BE49-F238E27FC236}">
                <a16:creationId xmlns:a16="http://schemas.microsoft.com/office/drawing/2014/main" id="{9E472A92-2468-E0D4-F13E-29FBD20C81AD}"/>
              </a:ext>
            </a:extLst>
          </p:cNvPr>
          <p:cNvSpPr/>
          <p:nvPr/>
        </p:nvSpPr>
        <p:spPr>
          <a:xfrm>
            <a:off x="443818" y="987274"/>
            <a:ext cx="2487600" cy="373380"/>
          </a:xfrm>
          <a:prstGeom prst="rect">
            <a:avLst/>
          </a:prstGeom>
          <a:solidFill>
            <a:schemeClr val="tx1"/>
          </a:solidFill>
          <a:ln w="6350" cap="flat" cmpd="sng" algn="ctr">
            <a:solidFill>
              <a:schemeClr val="tx1"/>
            </a:solidFill>
            <a:prstDash val="solid"/>
          </a:ln>
          <a:effectLst/>
        </p:spPr>
        <p:txBody>
          <a:bodyPr anchor="ctr"/>
          <a:lstStyle/>
          <a:p>
            <a:r>
              <a:rPr lang="de-DE" sz="900" b="1" kern="0" noProof="0" dirty="0">
                <a:solidFill>
                  <a:srgbClr val="FFFFFF"/>
                </a:solidFill>
                <a:ea typeface="Calibri" panose="020F0502020204030204" pitchFamily="34" charset="0"/>
                <a:cs typeface="Calibri" panose="020F0502020204030204" pitchFamily="34" charset="0"/>
              </a:rPr>
              <a:t>Unternehmensform</a:t>
            </a:r>
            <a:endParaRPr lang="de-DE" sz="700" b="1" kern="0" noProof="0" dirty="0">
              <a:solidFill>
                <a:srgbClr val="FFFFFF"/>
              </a:solidFill>
              <a:ea typeface="Calibri" panose="020F0502020204030204" pitchFamily="34" charset="0"/>
              <a:cs typeface="Calibri" panose="020F0502020204030204" pitchFamily="34" charset="0"/>
            </a:endParaRPr>
          </a:p>
        </p:txBody>
      </p:sp>
      <p:graphicFrame>
        <p:nvGraphicFramePr>
          <p:cNvPr id="5" name="Tabelle 4" descr="orlink:ORRange255@Mitarbeitergröße!$B$8:$D$12¤0,0,0€2621440€0€€0€0€0€0€€0€€0€0€0€12">
            <a:extLst>
              <a:ext uri="{FF2B5EF4-FFF2-40B4-BE49-F238E27FC236}">
                <a16:creationId xmlns:a16="http://schemas.microsoft.com/office/drawing/2014/main" id="{44456110-6722-22A6-2AE2-AAAB5E63AB2C}"/>
              </a:ext>
            </a:extLst>
          </p:cNvPr>
          <p:cNvGraphicFramePr>
            <a:graphicFrameLocks noGrp="1"/>
          </p:cNvGraphicFramePr>
          <p:nvPr>
            <p:extLst>
              <p:ext uri="{D42A27DB-BD31-4B8C-83A1-F6EECF244321}">
                <p14:modId xmlns:p14="http://schemas.microsoft.com/office/powerpoint/2010/main" val="3331326872"/>
              </p:ext>
            </p:extLst>
          </p:nvPr>
        </p:nvGraphicFramePr>
        <p:xfrm>
          <a:off x="3316557" y="1279408"/>
          <a:ext cx="2486522" cy="955800"/>
        </p:xfrm>
        <a:graphic>
          <a:graphicData uri="http://schemas.openxmlformats.org/drawingml/2006/table">
            <a:tbl>
              <a:tblPr>
                <a:tableStyleId>{5C22544A-7EE6-4342-B048-85BDC9FD1C3A}</a:tableStyleId>
              </a:tblPr>
              <a:tblGrid>
                <a:gridCol w="1514522">
                  <a:extLst>
                    <a:ext uri="{9D8B030D-6E8A-4147-A177-3AD203B41FA5}">
                      <a16:colId xmlns:a16="http://schemas.microsoft.com/office/drawing/2014/main" val="1322963700"/>
                    </a:ext>
                  </a:extLst>
                </a:gridCol>
                <a:gridCol w="486000">
                  <a:extLst>
                    <a:ext uri="{9D8B030D-6E8A-4147-A177-3AD203B41FA5}">
                      <a16:colId xmlns:a16="http://schemas.microsoft.com/office/drawing/2014/main" val="249446924"/>
                    </a:ext>
                  </a:extLst>
                </a:gridCol>
                <a:gridCol w="486000">
                  <a:extLst>
                    <a:ext uri="{9D8B030D-6E8A-4147-A177-3AD203B41FA5}">
                      <a16:colId xmlns:a16="http://schemas.microsoft.com/office/drawing/2014/main" val="2115936462"/>
                    </a:ext>
                  </a:extLst>
                </a:gridCol>
              </a:tblGrid>
              <a:tr h="191160">
                <a:tc>
                  <a:txBody>
                    <a:bodyPr/>
                    <a:lstStyle/>
                    <a:p>
                      <a:pPr algn="l" fontAlgn="ctr">
                        <a:buNone/>
                      </a:pPr>
                      <a:r>
                        <a:rPr lang="de-DE" sz="800" b="0" i="0" u="none" strike="noStrike" baseline="0" noProof="0" dirty="0">
                          <a:solidFill>
                            <a:schemeClr val="tx1"/>
                          </a:solidFill>
                          <a:effectLst/>
                          <a:latin typeface="+mn-lt"/>
                        </a:rPr>
                        <a:t>Weniger als 10 Mitarbeitende</a:t>
                      </a:r>
                    </a:p>
                  </a:txBody>
                  <a:tcPr marL="72000" marR="0" marT="36000" marB="18000" anchor="ctr">
                    <a:lnL w="6350" cap="flat" cmpd="sng" algn="ctr">
                      <a:solidFill>
                        <a:schemeClr val="tx1"/>
                      </a:solidFill>
                      <a:prstDash val="solid"/>
                      <a:round/>
                      <a:headEnd type="none" w="med" len="med"/>
                      <a:tailEnd type="none" w="med" len="med"/>
                    </a:lnL>
                    <a:lnT w="6350" cap="flat" cmpd="sng" algn="ctr">
                      <a:solidFill>
                        <a:schemeClr val="tx1"/>
                      </a:solidFill>
                      <a:prstDash val="solid"/>
                      <a:round/>
                      <a:headEnd type="none" w="med" len="med"/>
                      <a:tailEnd type="none" w="med" len="med"/>
                    </a:lnT>
                    <a:noFill/>
                  </a:tcPr>
                </a:tc>
                <a:tc>
                  <a:txBody>
                    <a:bodyPr/>
                    <a:lstStyle/>
                    <a:p>
                      <a:pPr algn="r" fontAlgn="ctr">
                        <a:buNone/>
                      </a:pPr>
                      <a:r>
                        <a:rPr lang="de-DE" sz="900" b="0" i="0" u="none" strike="noStrike" baseline="0" noProof="0" dirty="0">
                          <a:solidFill>
                            <a:schemeClr val="tx1"/>
                          </a:solidFill>
                          <a:effectLst/>
                          <a:latin typeface="+mn-lt"/>
                        </a:rPr>
                        <a:t>26,8%</a:t>
                      </a:r>
                    </a:p>
                  </a:txBody>
                  <a:tcPr marL="0" marR="72000" marT="36000" marB="18000" anchor="ctr">
                    <a:lnT w="6350" cap="flat" cmpd="sng" algn="ctr">
                      <a:solidFill>
                        <a:schemeClr val="tx1"/>
                      </a:solidFill>
                      <a:prstDash val="solid"/>
                      <a:round/>
                      <a:headEnd type="none" w="med" len="med"/>
                      <a:tailEnd type="none" w="med" len="med"/>
                    </a:lnT>
                    <a:noFill/>
                  </a:tcPr>
                </a:tc>
                <a:tc>
                  <a:txBody>
                    <a:bodyPr/>
                    <a:lstStyle/>
                    <a:p>
                      <a:pPr algn="r" fontAlgn="ctr">
                        <a:buNone/>
                      </a:pPr>
                      <a:r>
                        <a:rPr lang="de-DE" sz="900" b="0" i="0" u="none" strike="noStrike" baseline="0" noProof="0" dirty="0">
                          <a:solidFill>
                            <a:schemeClr val="bg1">
                              <a:lumMod val="50000"/>
                            </a:schemeClr>
                          </a:solidFill>
                          <a:effectLst/>
                          <a:latin typeface="+mn-lt"/>
                        </a:rPr>
                        <a:t>17,4%</a:t>
                      </a:r>
                    </a:p>
                  </a:txBody>
                  <a:tcPr marL="0" marR="72000" marT="36000" marB="18000" anchor="ctr">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noFill/>
                  </a:tcPr>
                </a:tc>
                <a:extLst>
                  <a:ext uri="{0D108BD9-81ED-4DB2-BD59-A6C34878D82A}">
                    <a16:rowId xmlns:a16="http://schemas.microsoft.com/office/drawing/2014/main" val="2935830596"/>
                  </a:ext>
                </a:extLst>
              </a:tr>
              <a:tr h="191160">
                <a:tc>
                  <a:txBody>
                    <a:bodyPr/>
                    <a:lstStyle/>
                    <a:p>
                      <a:pPr algn="l" fontAlgn="ctr">
                        <a:buNone/>
                      </a:pPr>
                      <a:r>
                        <a:rPr lang="de-DE" sz="800" b="0" i="0" u="none" strike="noStrike" baseline="0" noProof="0" dirty="0">
                          <a:solidFill>
                            <a:schemeClr val="tx1"/>
                          </a:solidFill>
                          <a:effectLst/>
                          <a:latin typeface="+mn-lt"/>
                        </a:rPr>
                        <a:t>10 bis unter 50 Mitarbeitende</a:t>
                      </a:r>
                    </a:p>
                  </a:txBody>
                  <a:tcPr marL="72000" marR="0" marT="36000" marB="18000" anchor="ctr">
                    <a:lnL w="6350" cap="flat" cmpd="sng" algn="ctr">
                      <a:solidFill>
                        <a:schemeClr val="tx1"/>
                      </a:solidFill>
                      <a:prstDash val="solid"/>
                      <a:round/>
                      <a:headEnd type="none" w="med" len="med"/>
                      <a:tailEnd type="none" w="med" len="med"/>
                    </a:lnL>
                    <a:lnR w="6350" cap="flat" cmpd="sng" algn="ctr">
                      <a:solidFill>
                        <a:schemeClr val="bg1">
                          <a:lumMod val="95000"/>
                        </a:schemeClr>
                      </a:solidFill>
                      <a:prstDash val="solid"/>
                      <a:round/>
                      <a:headEnd type="none" w="med" len="med"/>
                      <a:tailEnd type="none" w="med" len="med"/>
                    </a:lnR>
                    <a:solidFill>
                      <a:schemeClr val="bg1">
                        <a:lumMod val="95000"/>
                      </a:schemeClr>
                    </a:solidFill>
                  </a:tcPr>
                </a:tc>
                <a:tc>
                  <a:txBody>
                    <a:bodyPr/>
                    <a:lstStyle/>
                    <a:p>
                      <a:pPr algn="r" fontAlgn="ctr">
                        <a:buNone/>
                      </a:pPr>
                      <a:r>
                        <a:rPr lang="de-DE" sz="900" b="0" i="0" u="none" strike="noStrike" baseline="0" noProof="0" dirty="0">
                          <a:solidFill>
                            <a:schemeClr val="tx1"/>
                          </a:solidFill>
                          <a:effectLst/>
                          <a:latin typeface="+mn-lt"/>
                        </a:rPr>
                        <a:t>29,5%</a:t>
                      </a:r>
                    </a:p>
                  </a:txBody>
                  <a:tcPr marL="0" marR="72000" marT="36000" marB="18000" anchor="ctr">
                    <a:lnL w="6350" cap="flat" cmpd="sng" algn="ctr">
                      <a:solidFill>
                        <a:schemeClr val="bg1">
                          <a:lumMod val="95000"/>
                        </a:schemeClr>
                      </a:solidFill>
                      <a:prstDash val="solid"/>
                      <a:round/>
                      <a:headEnd type="none" w="med" len="med"/>
                      <a:tailEnd type="none" w="med" len="med"/>
                    </a:lnL>
                    <a:lnR w="6350" cap="flat" cmpd="sng" algn="ctr">
                      <a:solidFill>
                        <a:schemeClr val="bg1">
                          <a:lumMod val="95000"/>
                        </a:schemeClr>
                      </a:solidFill>
                      <a:prstDash val="solid"/>
                      <a:round/>
                      <a:headEnd type="none" w="med" len="med"/>
                      <a:tailEnd type="none" w="med" len="med"/>
                    </a:lnR>
                    <a:solidFill>
                      <a:schemeClr val="bg1">
                        <a:lumMod val="95000"/>
                      </a:schemeClr>
                    </a:solidFill>
                  </a:tcPr>
                </a:tc>
                <a:tc>
                  <a:txBody>
                    <a:bodyPr/>
                    <a:lstStyle/>
                    <a:p>
                      <a:pPr algn="r" fontAlgn="ctr">
                        <a:buNone/>
                      </a:pPr>
                      <a:r>
                        <a:rPr lang="de-DE" sz="900" b="0" i="0" u="none" strike="noStrike" baseline="0" noProof="0" dirty="0">
                          <a:solidFill>
                            <a:schemeClr val="bg1">
                              <a:lumMod val="50000"/>
                            </a:schemeClr>
                          </a:solidFill>
                          <a:effectLst/>
                          <a:latin typeface="+mn-lt"/>
                        </a:rPr>
                        <a:t>32,3%</a:t>
                      </a:r>
                    </a:p>
                  </a:txBody>
                  <a:tcPr marL="0" marR="72000" marT="36000" marB="18000" anchor="ctr">
                    <a:lnL w="6350" cap="flat" cmpd="sng" algn="ctr">
                      <a:solidFill>
                        <a:schemeClr val="bg1">
                          <a:lumMod val="95000"/>
                        </a:schemeClr>
                      </a:solidFill>
                      <a:prstDash val="solid"/>
                      <a:round/>
                      <a:headEnd type="none" w="med" len="med"/>
                      <a:tailEnd type="none" w="med" len="med"/>
                    </a:lnL>
                    <a:lnR w="6350" cap="flat" cmpd="sng" algn="ctr">
                      <a:solidFill>
                        <a:schemeClr val="tx1"/>
                      </a:solidFill>
                      <a:prstDash val="solid"/>
                      <a:round/>
                      <a:headEnd type="none" w="med" len="med"/>
                      <a:tailEnd type="none" w="med" len="med"/>
                    </a:lnR>
                    <a:solidFill>
                      <a:schemeClr val="bg1">
                        <a:lumMod val="95000"/>
                      </a:schemeClr>
                    </a:solidFill>
                  </a:tcPr>
                </a:tc>
                <a:extLst>
                  <a:ext uri="{0D108BD9-81ED-4DB2-BD59-A6C34878D82A}">
                    <a16:rowId xmlns:a16="http://schemas.microsoft.com/office/drawing/2014/main" val="3677829209"/>
                  </a:ext>
                </a:extLst>
              </a:tr>
              <a:tr h="191160">
                <a:tc>
                  <a:txBody>
                    <a:bodyPr/>
                    <a:lstStyle/>
                    <a:p>
                      <a:pPr algn="l" fontAlgn="ctr">
                        <a:buNone/>
                      </a:pPr>
                      <a:r>
                        <a:rPr lang="de-DE" sz="800" b="0" i="0" u="none" strike="noStrike" baseline="0" noProof="0" dirty="0">
                          <a:solidFill>
                            <a:schemeClr val="tx1"/>
                          </a:solidFill>
                          <a:effectLst/>
                          <a:latin typeface="+mn-lt"/>
                        </a:rPr>
                        <a:t>50 bis unter 250 Mitarbeitende</a:t>
                      </a:r>
                    </a:p>
                  </a:txBody>
                  <a:tcPr marL="72000" marR="0" marT="36000" marB="18000" anchor="ctr">
                    <a:lnL w="6350" cap="flat" cmpd="sng" algn="ctr">
                      <a:solidFill>
                        <a:schemeClr val="tx1"/>
                      </a:solidFill>
                      <a:prstDash val="solid"/>
                      <a:round/>
                      <a:headEnd type="none" w="med" len="med"/>
                      <a:tailEnd type="none" w="med" len="med"/>
                    </a:lnL>
                    <a:noFill/>
                  </a:tcPr>
                </a:tc>
                <a:tc>
                  <a:txBody>
                    <a:bodyPr/>
                    <a:lstStyle/>
                    <a:p>
                      <a:pPr algn="r" fontAlgn="ctr">
                        <a:buNone/>
                      </a:pPr>
                      <a:r>
                        <a:rPr lang="de-DE" sz="900" b="0" i="0" u="none" strike="noStrike" baseline="0" noProof="0" dirty="0">
                          <a:solidFill>
                            <a:schemeClr val="tx1"/>
                          </a:solidFill>
                          <a:effectLst/>
                          <a:latin typeface="+mn-lt"/>
                        </a:rPr>
                        <a:t>23,0%</a:t>
                      </a:r>
                    </a:p>
                  </a:txBody>
                  <a:tcPr marL="0" marR="72000" marT="36000" marB="18000" anchor="ctr">
                    <a:noFill/>
                  </a:tcPr>
                </a:tc>
                <a:tc>
                  <a:txBody>
                    <a:bodyPr/>
                    <a:lstStyle/>
                    <a:p>
                      <a:pPr algn="r" fontAlgn="ctr">
                        <a:buNone/>
                      </a:pPr>
                      <a:r>
                        <a:rPr lang="de-DE" sz="900" b="0" i="0" u="none" strike="noStrike" baseline="0" noProof="0" dirty="0">
                          <a:solidFill>
                            <a:schemeClr val="bg1">
                              <a:lumMod val="50000"/>
                            </a:schemeClr>
                          </a:solidFill>
                          <a:effectLst/>
                          <a:latin typeface="+mn-lt"/>
                        </a:rPr>
                        <a:t>21,2%</a:t>
                      </a:r>
                    </a:p>
                  </a:txBody>
                  <a:tcPr marL="0" marR="72000" marT="36000" marB="18000" anchor="ctr">
                    <a:lnR w="6350" cap="flat" cmpd="sng" algn="ctr">
                      <a:solidFill>
                        <a:schemeClr val="tx1"/>
                      </a:solidFill>
                      <a:prstDash val="solid"/>
                      <a:round/>
                      <a:headEnd type="none" w="med" len="med"/>
                      <a:tailEnd type="none" w="med" len="med"/>
                    </a:lnR>
                    <a:noFill/>
                  </a:tcPr>
                </a:tc>
                <a:extLst>
                  <a:ext uri="{0D108BD9-81ED-4DB2-BD59-A6C34878D82A}">
                    <a16:rowId xmlns:a16="http://schemas.microsoft.com/office/drawing/2014/main" val="2221311185"/>
                  </a:ext>
                </a:extLst>
              </a:tr>
              <a:tr h="191160">
                <a:tc>
                  <a:txBody>
                    <a:bodyPr/>
                    <a:lstStyle/>
                    <a:p>
                      <a:pPr algn="l" fontAlgn="ctr">
                        <a:buNone/>
                      </a:pPr>
                      <a:r>
                        <a:rPr lang="de-DE" sz="800" b="0" i="0" u="none" strike="noStrike" baseline="0" noProof="0" dirty="0">
                          <a:solidFill>
                            <a:schemeClr val="tx1"/>
                          </a:solidFill>
                          <a:effectLst/>
                          <a:latin typeface="+mn-lt"/>
                        </a:rPr>
                        <a:t>250 und mehr Mitarbeitende</a:t>
                      </a:r>
                    </a:p>
                  </a:txBody>
                  <a:tcPr marL="72000" marR="0" marT="36000" marB="18000" anchor="ctr">
                    <a:lnL w="6350" cap="flat" cmpd="sng" algn="ctr">
                      <a:solidFill>
                        <a:schemeClr val="tx1"/>
                      </a:solidFill>
                      <a:prstDash val="solid"/>
                      <a:round/>
                      <a:headEnd type="none" w="med" len="med"/>
                      <a:tailEnd type="none" w="med" len="med"/>
                    </a:lnL>
                    <a:lnR w="6350" cap="flat" cmpd="sng" algn="ctr">
                      <a:solidFill>
                        <a:schemeClr val="bg1">
                          <a:lumMod val="95000"/>
                        </a:schemeClr>
                      </a:solidFill>
                      <a:prstDash val="solid"/>
                      <a:round/>
                      <a:headEnd type="none" w="med" len="med"/>
                      <a:tailEnd type="none" w="med" len="med"/>
                    </a:lnR>
                    <a:solidFill>
                      <a:schemeClr val="bg1">
                        <a:lumMod val="95000"/>
                      </a:schemeClr>
                    </a:solidFill>
                  </a:tcPr>
                </a:tc>
                <a:tc>
                  <a:txBody>
                    <a:bodyPr/>
                    <a:lstStyle/>
                    <a:p>
                      <a:pPr algn="r" fontAlgn="ctr">
                        <a:buNone/>
                      </a:pPr>
                      <a:r>
                        <a:rPr lang="de-DE" sz="900" b="0" i="0" u="none" strike="noStrike" baseline="0" noProof="0" dirty="0">
                          <a:solidFill>
                            <a:schemeClr val="tx1"/>
                          </a:solidFill>
                          <a:effectLst/>
                          <a:latin typeface="+mn-lt"/>
                        </a:rPr>
                        <a:t>17,4%</a:t>
                      </a:r>
                    </a:p>
                  </a:txBody>
                  <a:tcPr marL="0" marR="72000" marT="36000" marB="18000" anchor="ctr">
                    <a:lnL w="6350" cap="flat" cmpd="sng" algn="ctr">
                      <a:solidFill>
                        <a:schemeClr val="bg1">
                          <a:lumMod val="95000"/>
                        </a:schemeClr>
                      </a:solidFill>
                      <a:prstDash val="solid"/>
                      <a:round/>
                      <a:headEnd type="none" w="med" len="med"/>
                      <a:tailEnd type="none" w="med" len="med"/>
                    </a:lnL>
                    <a:lnR w="6350" cap="flat" cmpd="sng" algn="ctr">
                      <a:solidFill>
                        <a:schemeClr val="bg1">
                          <a:lumMod val="95000"/>
                        </a:schemeClr>
                      </a:solidFill>
                      <a:prstDash val="solid"/>
                      <a:round/>
                      <a:headEnd type="none" w="med" len="med"/>
                      <a:tailEnd type="none" w="med" len="med"/>
                    </a:lnR>
                    <a:solidFill>
                      <a:schemeClr val="bg1">
                        <a:lumMod val="95000"/>
                      </a:schemeClr>
                    </a:solidFill>
                  </a:tcPr>
                </a:tc>
                <a:tc>
                  <a:txBody>
                    <a:bodyPr/>
                    <a:lstStyle/>
                    <a:p>
                      <a:pPr algn="r" fontAlgn="ctr">
                        <a:buNone/>
                      </a:pPr>
                      <a:r>
                        <a:rPr lang="de-DE" sz="900" b="0" i="0" u="none" strike="noStrike" baseline="0" noProof="0" dirty="0">
                          <a:solidFill>
                            <a:schemeClr val="bg1">
                              <a:lumMod val="50000"/>
                            </a:schemeClr>
                          </a:solidFill>
                          <a:effectLst/>
                          <a:latin typeface="+mn-lt"/>
                        </a:rPr>
                        <a:t>24,9%</a:t>
                      </a:r>
                    </a:p>
                  </a:txBody>
                  <a:tcPr marL="0" marR="72000" marT="36000" marB="18000" anchor="ctr">
                    <a:lnL w="6350" cap="flat" cmpd="sng" algn="ctr">
                      <a:solidFill>
                        <a:schemeClr val="bg1">
                          <a:lumMod val="95000"/>
                        </a:schemeClr>
                      </a:solidFill>
                      <a:prstDash val="solid"/>
                      <a:round/>
                      <a:headEnd type="none" w="med" len="med"/>
                      <a:tailEnd type="none" w="med" len="med"/>
                    </a:lnL>
                    <a:lnR w="6350" cap="flat" cmpd="sng" algn="ctr">
                      <a:solidFill>
                        <a:schemeClr val="tx1"/>
                      </a:solidFill>
                      <a:prstDash val="solid"/>
                      <a:round/>
                      <a:headEnd type="none" w="med" len="med"/>
                      <a:tailEnd type="none" w="med" len="med"/>
                    </a:lnR>
                    <a:solidFill>
                      <a:schemeClr val="bg1">
                        <a:lumMod val="95000"/>
                      </a:schemeClr>
                    </a:solidFill>
                  </a:tcPr>
                </a:tc>
                <a:extLst>
                  <a:ext uri="{0D108BD9-81ED-4DB2-BD59-A6C34878D82A}">
                    <a16:rowId xmlns:a16="http://schemas.microsoft.com/office/drawing/2014/main" val="4022104394"/>
                  </a:ext>
                </a:extLst>
              </a:tr>
              <a:tr h="191160">
                <a:tc>
                  <a:txBody>
                    <a:bodyPr/>
                    <a:lstStyle/>
                    <a:p>
                      <a:pPr algn="l" fontAlgn="ctr">
                        <a:buNone/>
                      </a:pPr>
                      <a:r>
                        <a:rPr lang="de-DE" sz="800" b="0" i="1" u="none" strike="noStrike" baseline="0" noProof="0" dirty="0">
                          <a:solidFill>
                            <a:schemeClr val="tx1"/>
                          </a:solidFill>
                          <a:effectLst/>
                          <a:latin typeface="+mn-lt"/>
                        </a:rPr>
                        <a:t>Keine Angabe</a:t>
                      </a:r>
                    </a:p>
                  </a:txBody>
                  <a:tcPr marL="72000" marR="0" marT="36000" marB="18000" anchor="ctr">
                    <a:lnL w="6350" cap="flat" cmpd="sng" algn="ctr">
                      <a:solidFill>
                        <a:schemeClr val="tx1"/>
                      </a:solidFill>
                      <a:prstDash val="solid"/>
                      <a:round/>
                      <a:headEnd type="none" w="med" len="med"/>
                      <a:tailEnd type="none" w="med" len="med"/>
                    </a:lnL>
                    <a:lnB w="6350" cap="flat" cmpd="sng" algn="ctr">
                      <a:solidFill>
                        <a:schemeClr val="tx1"/>
                      </a:solidFill>
                      <a:prstDash val="solid"/>
                      <a:round/>
                      <a:headEnd type="none" w="med" len="med"/>
                      <a:tailEnd type="none" w="med" len="med"/>
                    </a:lnB>
                    <a:noFill/>
                  </a:tcPr>
                </a:tc>
                <a:tc>
                  <a:txBody>
                    <a:bodyPr/>
                    <a:lstStyle/>
                    <a:p>
                      <a:pPr algn="r" fontAlgn="ctr">
                        <a:buNone/>
                      </a:pPr>
                      <a:r>
                        <a:rPr lang="de-DE" sz="900" b="0" i="0" u="none" strike="noStrike" baseline="0" noProof="0" dirty="0">
                          <a:solidFill>
                            <a:schemeClr val="tx1"/>
                          </a:solidFill>
                          <a:effectLst/>
                          <a:latin typeface="+mn-lt"/>
                        </a:rPr>
                        <a:t>3,2%</a:t>
                      </a:r>
                    </a:p>
                  </a:txBody>
                  <a:tcPr marL="0" marR="72000" marT="36000" marB="18000" anchor="ctr">
                    <a:lnB w="6350" cap="flat" cmpd="sng" algn="ctr">
                      <a:solidFill>
                        <a:schemeClr val="tx1"/>
                      </a:solidFill>
                      <a:prstDash val="solid"/>
                      <a:round/>
                      <a:headEnd type="none" w="med" len="med"/>
                      <a:tailEnd type="none" w="med" len="med"/>
                    </a:lnB>
                    <a:noFill/>
                  </a:tcPr>
                </a:tc>
                <a:tc>
                  <a:txBody>
                    <a:bodyPr/>
                    <a:lstStyle/>
                    <a:p>
                      <a:pPr algn="r" fontAlgn="ctr">
                        <a:buNone/>
                      </a:pPr>
                      <a:r>
                        <a:rPr lang="de-DE" sz="900" b="0" i="0" u="none" strike="noStrike" baseline="0" noProof="0" dirty="0">
                          <a:solidFill>
                            <a:schemeClr val="bg1">
                              <a:lumMod val="50000"/>
                            </a:schemeClr>
                          </a:solidFill>
                          <a:effectLst/>
                          <a:latin typeface="+mn-lt"/>
                        </a:rPr>
                        <a:t>4,2%</a:t>
                      </a:r>
                    </a:p>
                  </a:txBody>
                  <a:tcPr marL="0" marR="72000" marT="36000" marB="18000" anchor="ctr">
                    <a:lnR w="6350" cap="flat" cmpd="sng" algn="ctr">
                      <a:solidFill>
                        <a:schemeClr val="tx1"/>
                      </a:solidFill>
                      <a:prstDash val="solid"/>
                      <a:round/>
                      <a:headEnd type="none" w="med" len="med"/>
                      <a:tailEnd type="none" w="med" len="med"/>
                    </a:lnR>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534435402"/>
                  </a:ext>
                </a:extLst>
              </a:tr>
            </a:tbl>
          </a:graphicData>
        </a:graphic>
      </p:graphicFrame>
      <p:sp>
        <p:nvSpPr>
          <p:cNvPr id="6" name="Shape-6">
            <a:extLst>
              <a:ext uri="{FF2B5EF4-FFF2-40B4-BE49-F238E27FC236}">
                <a16:creationId xmlns:a16="http://schemas.microsoft.com/office/drawing/2014/main" id="{5A5E46F1-E7A6-2743-5327-9D15AA108176}"/>
              </a:ext>
            </a:extLst>
          </p:cNvPr>
          <p:cNvSpPr/>
          <p:nvPr/>
        </p:nvSpPr>
        <p:spPr>
          <a:xfrm>
            <a:off x="3316558" y="987274"/>
            <a:ext cx="2487600" cy="288000"/>
          </a:xfrm>
          <a:prstGeom prst="rect">
            <a:avLst/>
          </a:prstGeom>
          <a:solidFill>
            <a:schemeClr val="tx1"/>
          </a:solidFill>
          <a:ln w="6350" cap="flat" cmpd="sng" algn="ctr">
            <a:solidFill>
              <a:schemeClr val="tx1"/>
            </a:solidFill>
            <a:prstDash val="solid"/>
          </a:ln>
          <a:effectLst/>
        </p:spPr>
        <p:txBody>
          <a:bodyPr lIns="72000" rIns="0" anchor="ctr"/>
          <a:lstStyle/>
          <a:p>
            <a:r>
              <a:rPr lang="de-DE" sz="900" b="1" kern="0" noProof="0" dirty="0">
                <a:solidFill>
                  <a:srgbClr val="FFFFFF"/>
                </a:solidFill>
                <a:ea typeface="Calibri" panose="020F0502020204030204" pitchFamily="34" charset="0"/>
                <a:cs typeface="Calibri" panose="020F0502020204030204" pitchFamily="34" charset="0"/>
              </a:rPr>
              <a:t>Anzahl Mitarbeitende</a:t>
            </a:r>
          </a:p>
        </p:txBody>
      </p:sp>
      <p:graphicFrame>
        <p:nvGraphicFramePr>
          <p:cNvPr id="7" name="Tabelle 6" descr="orlink:ORRange258@Position!$B$8:$D$20¤0,0,0€2621440€0€€0€0€0€0€€0€€0€0€0€12">
            <a:extLst>
              <a:ext uri="{FF2B5EF4-FFF2-40B4-BE49-F238E27FC236}">
                <a16:creationId xmlns:a16="http://schemas.microsoft.com/office/drawing/2014/main" id="{56579BFE-1F39-C496-D07C-47A5B8E21DD2}"/>
              </a:ext>
            </a:extLst>
          </p:cNvPr>
          <p:cNvGraphicFramePr>
            <a:graphicFrameLocks noGrp="1"/>
          </p:cNvGraphicFramePr>
          <p:nvPr>
            <p:extLst>
              <p:ext uri="{D42A27DB-BD31-4B8C-83A1-F6EECF244321}">
                <p14:modId xmlns:p14="http://schemas.microsoft.com/office/powerpoint/2010/main" val="1207086792"/>
              </p:ext>
            </p:extLst>
          </p:nvPr>
        </p:nvGraphicFramePr>
        <p:xfrm>
          <a:off x="6187916" y="1364959"/>
          <a:ext cx="2487600" cy="3152827"/>
        </p:xfrm>
        <a:graphic>
          <a:graphicData uri="http://schemas.openxmlformats.org/drawingml/2006/table">
            <a:tbl>
              <a:tblPr>
                <a:tableStyleId>{5C22544A-7EE6-4342-B048-85BDC9FD1C3A}</a:tableStyleId>
              </a:tblPr>
              <a:tblGrid>
                <a:gridCol w="1515600">
                  <a:extLst>
                    <a:ext uri="{9D8B030D-6E8A-4147-A177-3AD203B41FA5}">
                      <a16:colId xmlns:a16="http://schemas.microsoft.com/office/drawing/2014/main" val="1322963700"/>
                    </a:ext>
                  </a:extLst>
                </a:gridCol>
                <a:gridCol w="486000">
                  <a:extLst>
                    <a:ext uri="{9D8B030D-6E8A-4147-A177-3AD203B41FA5}">
                      <a16:colId xmlns:a16="http://schemas.microsoft.com/office/drawing/2014/main" val="249446924"/>
                    </a:ext>
                  </a:extLst>
                </a:gridCol>
                <a:gridCol w="486000">
                  <a:extLst>
                    <a:ext uri="{9D8B030D-6E8A-4147-A177-3AD203B41FA5}">
                      <a16:colId xmlns:a16="http://schemas.microsoft.com/office/drawing/2014/main" val="2115936462"/>
                    </a:ext>
                  </a:extLst>
                </a:gridCol>
              </a:tblGrid>
              <a:tr h="328320">
                <a:tc>
                  <a:txBody>
                    <a:bodyPr/>
                    <a:lstStyle/>
                    <a:p>
                      <a:pPr algn="l" fontAlgn="ctr">
                        <a:buNone/>
                      </a:pPr>
                      <a:r>
                        <a:rPr lang="de-DE" sz="900" b="0" i="0" u="none" strike="noStrike" baseline="0" noProof="0" dirty="0">
                          <a:solidFill>
                            <a:schemeClr val="tx1"/>
                          </a:solidFill>
                          <a:effectLst/>
                          <a:latin typeface="+mn-lt"/>
                        </a:rPr>
                        <a:t>Technische Geschäftsführung</a:t>
                      </a:r>
                    </a:p>
                  </a:txBody>
                  <a:tcPr marL="72000" marR="0" marT="36000" marB="18000" anchor="ctr">
                    <a:lnL w="6350" cap="flat" cmpd="sng" algn="ctr">
                      <a:solidFill>
                        <a:schemeClr val="accent2"/>
                      </a:solidFill>
                      <a:prstDash val="solid"/>
                      <a:round/>
                      <a:headEnd type="none" w="med" len="med"/>
                      <a:tailEnd type="none" w="med" len="med"/>
                    </a:lnL>
                    <a:lnT w="6350" cap="flat" cmpd="sng" algn="ctr">
                      <a:solidFill>
                        <a:schemeClr val="accent2"/>
                      </a:solidFill>
                      <a:prstDash val="solid"/>
                      <a:round/>
                      <a:headEnd type="none" w="med" len="med"/>
                      <a:tailEnd type="none" w="med" len="med"/>
                    </a:lnT>
                    <a:noFill/>
                  </a:tcPr>
                </a:tc>
                <a:tc>
                  <a:txBody>
                    <a:bodyPr/>
                    <a:lstStyle/>
                    <a:p>
                      <a:pPr algn="r" fontAlgn="ctr">
                        <a:buNone/>
                      </a:pPr>
                      <a:r>
                        <a:rPr lang="de-DE" sz="900" b="0" i="0" u="none" strike="noStrike" baseline="0" noProof="0" dirty="0">
                          <a:solidFill>
                            <a:schemeClr val="tx1"/>
                          </a:solidFill>
                          <a:effectLst/>
                          <a:latin typeface="+mn-lt"/>
                        </a:rPr>
                        <a:t>21,0%</a:t>
                      </a:r>
                    </a:p>
                  </a:txBody>
                  <a:tcPr marL="0" marR="72000" marT="36000" marB="18000" anchor="ctr">
                    <a:lnT w="6350" cap="flat" cmpd="sng" algn="ctr">
                      <a:solidFill>
                        <a:schemeClr val="accent2"/>
                      </a:solidFill>
                      <a:prstDash val="solid"/>
                      <a:round/>
                      <a:headEnd type="none" w="med" len="med"/>
                      <a:tailEnd type="none" w="med" len="med"/>
                    </a:lnT>
                    <a:noFill/>
                  </a:tcPr>
                </a:tc>
                <a:tc>
                  <a:txBody>
                    <a:bodyPr/>
                    <a:lstStyle/>
                    <a:p>
                      <a:pPr algn="r" fontAlgn="ctr">
                        <a:buNone/>
                      </a:pPr>
                      <a:r>
                        <a:rPr lang="de-DE" sz="900" b="0" i="0" u="none" strike="noStrike" baseline="0" noProof="0" dirty="0">
                          <a:solidFill>
                            <a:schemeClr val="bg1">
                              <a:lumMod val="50000"/>
                            </a:schemeClr>
                          </a:solidFill>
                          <a:effectLst/>
                          <a:latin typeface="+mn-lt"/>
                        </a:rPr>
                        <a:t>20,9%</a:t>
                      </a:r>
                    </a:p>
                  </a:txBody>
                  <a:tcPr marL="0" marR="72000" marT="36000" marB="18000" anchor="ctr">
                    <a:lnR w="6350" cap="flat" cmpd="sng" algn="ctr">
                      <a:solidFill>
                        <a:schemeClr val="accent2"/>
                      </a:solidFill>
                      <a:prstDash val="solid"/>
                      <a:round/>
                      <a:headEnd type="none" w="med" len="med"/>
                      <a:tailEnd type="none" w="med" len="med"/>
                    </a:lnR>
                    <a:lnT w="6350" cap="flat" cmpd="sng" algn="ctr">
                      <a:solidFill>
                        <a:schemeClr val="accent2"/>
                      </a:solidFill>
                      <a:prstDash val="solid"/>
                      <a:round/>
                      <a:headEnd type="none" w="med" len="med"/>
                      <a:tailEnd type="none" w="med" len="med"/>
                    </a:lnT>
                    <a:noFill/>
                  </a:tcPr>
                </a:tc>
                <a:extLst>
                  <a:ext uri="{0D108BD9-81ED-4DB2-BD59-A6C34878D82A}">
                    <a16:rowId xmlns:a16="http://schemas.microsoft.com/office/drawing/2014/main" val="2935830596"/>
                  </a:ext>
                </a:extLst>
              </a:tr>
              <a:tr h="198000">
                <a:tc>
                  <a:txBody>
                    <a:bodyPr/>
                    <a:lstStyle/>
                    <a:p>
                      <a:pPr algn="l" fontAlgn="ctr">
                        <a:buNone/>
                      </a:pPr>
                      <a:r>
                        <a:rPr lang="de-DE" sz="900" b="0" i="0" u="none" strike="noStrike" baseline="0" noProof="0" dirty="0">
                          <a:solidFill>
                            <a:schemeClr val="tx1"/>
                          </a:solidFill>
                          <a:effectLst/>
                          <a:latin typeface="+mn-lt"/>
                        </a:rPr>
                        <a:t>Betriebsleitung</a:t>
                      </a:r>
                    </a:p>
                  </a:txBody>
                  <a:tcPr marL="72000" marR="0" marT="36000" marB="18000" anchor="ctr">
                    <a:lnL w="6350" cap="flat" cmpd="sng" algn="ctr">
                      <a:solidFill>
                        <a:schemeClr val="accent2"/>
                      </a:solidFill>
                      <a:prstDash val="solid"/>
                      <a:round/>
                      <a:headEnd type="none" w="med" len="med"/>
                      <a:tailEnd type="none" w="med" len="med"/>
                    </a:lnL>
                    <a:lnR w="6350" cap="flat" cmpd="sng" algn="ctr">
                      <a:solidFill>
                        <a:schemeClr val="bg1">
                          <a:lumMod val="95000"/>
                        </a:schemeClr>
                      </a:solidFill>
                      <a:prstDash val="solid"/>
                      <a:round/>
                      <a:headEnd type="none" w="med" len="med"/>
                      <a:tailEnd type="none" w="med" len="med"/>
                    </a:lnR>
                    <a:solidFill>
                      <a:schemeClr val="bg1">
                        <a:lumMod val="95000"/>
                      </a:schemeClr>
                    </a:solidFill>
                  </a:tcPr>
                </a:tc>
                <a:tc>
                  <a:txBody>
                    <a:bodyPr/>
                    <a:lstStyle/>
                    <a:p>
                      <a:pPr algn="r" fontAlgn="ctr">
                        <a:buNone/>
                      </a:pPr>
                      <a:r>
                        <a:rPr lang="de-DE" sz="900" b="0" i="0" u="none" strike="noStrike" baseline="0" noProof="0" dirty="0">
                          <a:solidFill>
                            <a:schemeClr val="tx1"/>
                          </a:solidFill>
                          <a:effectLst/>
                          <a:latin typeface="+mn-lt"/>
                        </a:rPr>
                        <a:t>20,9%</a:t>
                      </a:r>
                    </a:p>
                  </a:txBody>
                  <a:tcPr marL="0" marR="72000" marT="36000" marB="18000" anchor="ctr">
                    <a:lnL w="6350" cap="flat" cmpd="sng" algn="ctr">
                      <a:solidFill>
                        <a:schemeClr val="bg1">
                          <a:lumMod val="95000"/>
                        </a:schemeClr>
                      </a:solidFill>
                      <a:prstDash val="solid"/>
                      <a:round/>
                      <a:headEnd type="none" w="med" len="med"/>
                      <a:tailEnd type="none" w="med" len="med"/>
                    </a:lnL>
                    <a:lnR w="6350" cap="flat" cmpd="sng" algn="ctr">
                      <a:solidFill>
                        <a:schemeClr val="bg1">
                          <a:lumMod val="95000"/>
                        </a:schemeClr>
                      </a:solidFill>
                      <a:prstDash val="solid"/>
                      <a:round/>
                      <a:headEnd type="none" w="med" len="med"/>
                      <a:tailEnd type="none" w="med" len="med"/>
                    </a:lnR>
                    <a:solidFill>
                      <a:schemeClr val="bg1">
                        <a:lumMod val="95000"/>
                      </a:schemeClr>
                    </a:solidFill>
                  </a:tcPr>
                </a:tc>
                <a:tc>
                  <a:txBody>
                    <a:bodyPr/>
                    <a:lstStyle/>
                    <a:p>
                      <a:pPr algn="r" fontAlgn="ctr">
                        <a:buNone/>
                      </a:pPr>
                      <a:r>
                        <a:rPr lang="de-DE" sz="900" b="0" i="0" u="none" strike="noStrike" baseline="0" noProof="0" dirty="0">
                          <a:solidFill>
                            <a:schemeClr val="bg1">
                              <a:lumMod val="50000"/>
                            </a:schemeClr>
                          </a:solidFill>
                          <a:effectLst/>
                          <a:latin typeface="+mn-lt"/>
                        </a:rPr>
                        <a:t>20,3%</a:t>
                      </a:r>
                    </a:p>
                  </a:txBody>
                  <a:tcPr marL="0" marR="72000" marT="36000" marB="18000" anchor="ctr">
                    <a:lnL w="6350" cap="flat" cmpd="sng" algn="ctr">
                      <a:solidFill>
                        <a:schemeClr val="bg1">
                          <a:lumMod val="95000"/>
                        </a:schemeClr>
                      </a:solidFill>
                      <a:prstDash val="solid"/>
                      <a:round/>
                      <a:headEnd type="none" w="med" len="med"/>
                      <a:tailEnd type="none" w="med" len="med"/>
                    </a:lnL>
                    <a:lnR w="6350" cap="flat" cmpd="sng" algn="ctr">
                      <a:solidFill>
                        <a:schemeClr val="accent2"/>
                      </a:solidFill>
                      <a:prstDash val="solid"/>
                      <a:round/>
                      <a:headEnd type="none" w="med" len="med"/>
                      <a:tailEnd type="none" w="med" len="med"/>
                    </a:lnR>
                    <a:solidFill>
                      <a:schemeClr val="bg1">
                        <a:lumMod val="95000"/>
                      </a:schemeClr>
                    </a:solidFill>
                  </a:tcPr>
                </a:tc>
                <a:extLst>
                  <a:ext uri="{0D108BD9-81ED-4DB2-BD59-A6C34878D82A}">
                    <a16:rowId xmlns:a16="http://schemas.microsoft.com/office/drawing/2014/main" val="3677829209"/>
                  </a:ext>
                </a:extLst>
              </a:tr>
              <a:tr h="201263">
                <a:tc>
                  <a:txBody>
                    <a:bodyPr/>
                    <a:lstStyle/>
                    <a:p>
                      <a:pPr algn="l" fontAlgn="ctr">
                        <a:buNone/>
                      </a:pPr>
                      <a:r>
                        <a:rPr lang="de-DE" sz="900" b="0" i="0" u="none" strike="noStrike" baseline="0" noProof="0" dirty="0">
                          <a:solidFill>
                            <a:schemeClr val="tx1"/>
                          </a:solidFill>
                          <a:effectLst/>
                          <a:latin typeface="+mn-lt"/>
                        </a:rPr>
                        <a:t>Abteilungsleitung</a:t>
                      </a:r>
                    </a:p>
                  </a:txBody>
                  <a:tcPr marL="72000" marR="0" marT="36000" marB="18000" anchor="ctr">
                    <a:lnL w="6350" cap="flat" cmpd="sng" algn="ctr">
                      <a:solidFill>
                        <a:schemeClr val="accent2"/>
                      </a:solidFill>
                      <a:prstDash val="solid"/>
                      <a:round/>
                      <a:headEnd type="none" w="med" len="med"/>
                      <a:tailEnd type="none" w="med" len="med"/>
                    </a:lnL>
                    <a:noFill/>
                  </a:tcPr>
                </a:tc>
                <a:tc>
                  <a:txBody>
                    <a:bodyPr/>
                    <a:lstStyle/>
                    <a:p>
                      <a:pPr algn="r" fontAlgn="ctr">
                        <a:buNone/>
                      </a:pPr>
                      <a:r>
                        <a:rPr lang="de-DE" sz="900" b="0" i="0" u="none" strike="noStrike" baseline="0" noProof="0" dirty="0">
                          <a:solidFill>
                            <a:schemeClr val="tx1"/>
                          </a:solidFill>
                          <a:effectLst/>
                          <a:latin typeface="+mn-lt"/>
                        </a:rPr>
                        <a:t>17,9%</a:t>
                      </a:r>
                    </a:p>
                  </a:txBody>
                  <a:tcPr marL="0" marR="72000" marT="36000" marB="18000" anchor="ctr">
                    <a:noFill/>
                  </a:tcPr>
                </a:tc>
                <a:tc>
                  <a:txBody>
                    <a:bodyPr/>
                    <a:lstStyle/>
                    <a:p>
                      <a:pPr algn="r" fontAlgn="ctr">
                        <a:buNone/>
                      </a:pPr>
                      <a:r>
                        <a:rPr lang="de-DE" sz="900" b="0" i="0" u="none" strike="noStrike" baseline="0" noProof="0" dirty="0">
                          <a:solidFill>
                            <a:schemeClr val="bg1">
                              <a:lumMod val="50000"/>
                            </a:schemeClr>
                          </a:solidFill>
                          <a:effectLst/>
                          <a:latin typeface="+mn-lt"/>
                        </a:rPr>
                        <a:t>12,7%</a:t>
                      </a:r>
                    </a:p>
                  </a:txBody>
                  <a:tcPr marL="0" marR="72000" marT="36000" marB="18000" anchor="ctr">
                    <a:lnR w="6350" cap="flat" cmpd="sng" algn="ctr">
                      <a:solidFill>
                        <a:schemeClr val="accent2"/>
                      </a:solidFill>
                      <a:prstDash val="solid"/>
                      <a:round/>
                      <a:headEnd type="none" w="med" len="med"/>
                      <a:tailEnd type="none" w="med" len="med"/>
                    </a:lnR>
                    <a:noFill/>
                  </a:tcPr>
                </a:tc>
                <a:extLst>
                  <a:ext uri="{0D108BD9-81ED-4DB2-BD59-A6C34878D82A}">
                    <a16:rowId xmlns:a16="http://schemas.microsoft.com/office/drawing/2014/main" val="2221311185"/>
                  </a:ext>
                </a:extLst>
              </a:tr>
              <a:tr h="345673">
                <a:tc>
                  <a:txBody>
                    <a:bodyPr/>
                    <a:lstStyle/>
                    <a:p>
                      <a:pPr algn="l" fontAlgn="ctr">
                        <a:buNone/>
                      </a:pPr>
                      <a:r>
                        <a:rPr lang="de-DE" sz="900" b="0" i="0" u="none" strike="noStrike" baseline="0" noProof="0" dirty="0">
                          <a:solidFill>
                            <a:schemeClr val="tx1"/>
                          </a:solidFill>
                          <a:effectLst/>
                          <a:latin typeface="+mn-lt"/>
                        </a:rPr>
                        <a:t>Kaufmännische Geschäftsführung</a:t>
                      </a:r>
                    </a:p>
                  </a:txBody>
                  <a:tcPr marL="72000" marR="0" marT="36000" marB="18000" anchor="ctr">
                    <a:lnL w="6350" cap="flat" cmpd="sng" algn="ctr">
                      <a:solidFill>
                        <a:schemeClr val="accent2"/>
                      </a:solidFill>
                      <a:prstDash val="solid"/>
                      <a:round/>
                      <a:headEnd type="none" w="med" len="med"/>
                      <a:tailEnd type="none" w="med" len="med"/>
                    </a:lnL>
                    <a:lnR w="6350" cap="flat" cmpd="sng" algn="ctr">
                      <a:solidFill>
                        <a:schemeClr val="bg1">
                          <a:lumMod val="95000"/>
                        </a:schemeClr>
                      </a:solidFill>
                      <a:prstDash val="solid"/>
                      <a:round/>
                      <a:headEnd type="none" w="med" len="med"/>
                      <a:tailEnd type="none" w="med" len="med"/>
                    </a:lnR>
                    <a:solidFill>
                      <a:schemeClr val="bg1">
                        <a:lumMod val="95000"/>
                      </a:schemeClr>
                    </a:solidFill>
                  </a:tcPr>
                </a:tc>
                <a:tc>
                  <a:txBody>
                    <a:bodyPr/>
                    <a:lstStyle/>
                    <a:p>
                      <a:pPr algn="r" fontAlgn="ctr">
                        <a:buNone/>
                      </a:pPr>
                      <a:r>
                        <a:rPr lang="de-DE" sz="900" b="0" i="0" u="none" strike="noStrike" baseline="0" noProof="0" dirty="0">
                          <a:solidFill>
                            <a:schemeClr val="tx1"/>
                          </a:solidFill>
                          <a:effectLst/>
                          <a:latin typeface="+mn-lt"/>
                        </a:rPr>
                        <a:t>16,0%</a:t>
                      </a:r>
                    </a:p>
                  </a:txBody>
                  <a:tcPr marL="0" marR="72000" marT="36000" marB="18000" anchor="ctr">
                    <a:lnL w="6350" cap="flat" cmpd="sng" algn="ctr">
                      <a:solidFill>
                        <a:schemeClr val="bg1">
                          <a:lumMod val="95000"/>
                        </a:schemeClr>
                      </a:solidFill>
                      <a:prstDash val="solid"/>
                      <a:round/>
                      <a:headEnd type="none" w="med" len="med"/>
                      <a:tailEnd type="none" w="med" len="med"/>
                    </a:lnL>
                    <a:lnR w="6350" cap="flat" cmpd="sng" algn="ctr">
                      <a:solidFill>
                        <a:schemeClr val="bg1">
                          <a:lumMod val="95000"/>
                        </a:schemeClr>
                      </a:solidFill>
                      <a:prstDash val="solid"/>
                      <a:round/>
                      <a:headEnd type="none" w="med" len="med"/>
                      <a:tailEnd type="none" w="med" len="med"/>
                    </a:lnR>
                    <a:solidFill>
                      <a:schemeClr val="bg1">
                        <a:lumMod val="95000"/>
                      </a:schemeClr>
                    </a:solidFill>
                  </a:tcPr>
                </a:tc>
                <a:tc>
                  <a:txBody>
                    <a:bodyPr/>
                    <a:lstStyle/>
                    <a:p>
                      <a:pPr algn="r" fontAlgn="ctr">
                        <a:buNone/>
                      </a:pPr>
                      <a:r>
                        <a:rPr lang="de-DE" sz="900" b="0" i="0" u="none" strike="noStrike" baseline="0" noProof="0" dirty="0">
                          <a:solidFill>
                            <a:schemeClr val="bg1">
                              <a:lumMod val="50000"/>
                            </a:schemeClr>
                          </a:solidFill>
                          <a:effectLst/>
                          <a:latin typeface="+mn-lt"/>
                        </a:rPr>
                        <a:t>16,8%</a:t>
                      </a:r>
                    </a:p>
                  </a:txBody>
                  <a:tcPr marL="0" marR="72000" marT="36000" marB="18000" anchor="ctr">
                    <a:lnL w="6350" cap="flat" cmpd="sng" algn="ctr">
                      <a:solidFill>
                        <a:schemeClr val="bg1">
                          <a:lumMod val="95000"/>
                        </a:schemeClr>
                      </a:solidFill>
                      <a:prstDash val="solid"/>
                      <a:round/>
                      <a:headEnd type="none" w="med" len="med"/>
                      <a:tailEnd type="none" w="med" len="med"/>
                    </a:lnL>
                    <a:lnR w="6350" cap="flat" cmpd="sng" algn="ctr">
                      <a:solidFill>
                        <a:schemeClr val="accent2"/>
                      </a:solidFill>
                      <a:prstDash val="solid"/>
                      <a:round/>
                      <a:headEnd type="none" w="med" len="med"/>
                      <a:tailEnd type="none" w="med" len="med"/>
                    </a:lnR>
                    <a:solidFill>
                      <a:schemeClr val="bg1">
                        <a:lumMod val="95000"/>
                      </a:schemeClr>
                    </a:solidFill>
                  </a:tcPr>
                </a:tc>
                <a:extLst>
                  <a:ext uri="{0D108BD9-81ED-4DB2-BD59-A6C34878D82A}">
                    <a16:rowId xmlns:a16="http://schemas.microsoft.com/office/drawing/2014/main" val="4022104394"/>
                  </a:ext>
                </a:extLst>
              </a:tr>
              <a:tr h="345673">
                <a:tc>
                  <a:txBody>
                    <a:bodyPr/>
                    <a:lstStyle/>
                    <a:p>
                      <a:pPr algn="l" fontAlgn="ctr">
                        <a:buNone/>
                      </a:pPr>
                      <a:r>
                        <a:rPr lang="de-DE" sz="900" b="0" i="0" u="none" strike="noStrike" baseline="0" noProof="0" dirty="0">
                          <a:solidFill>
                            <a:schemeClr val="tx1"/>
                          </a:solidFill>
                          <a:effectLst/>
                          <a:latin typeface="+mn-lt"/>
                        </a:rPr>
                        <a:t>Wassermeisterin, Wassermeister</a:t>
                      </a:r>
                    </a:p>
                  </a:txBody>
                  <a:tcPr marL="72000" marR="0" marT="36000" marB="18000" anchor="ctr">
                    <a:lnL w="6350" cap="flat" cmpd="sng" algn="ctr">
                      <a:solidFill>
                        <a:schemeClr val="accent2"/>
                      </a:solidFill>
                      <a:prstDash val="solid"/>
                      <a:round/>
                      <a:headEnd type="none" w="med" len="med"/>
                      <a:tailEnd type="none" w="med" len="med"/>
                    </a:lnL>
                    <a:noFill/>
                  </a:tcPr>
                </a:tc>
                <a:tc>
                  <a:txBody>
                    <a:bodyPr/>
                    <a:lstStyle/>
                    <a:p>
                      <a:pPr algn="r" fontAlgn="ctr">
                        <a:buNone/>
                      </a:pPr>
                      <a:r>
                        <a:rPr lang="de-DE" sz="900" b="0" i="0" u="none" strike="noStrike" baseline="0" noProof="0" dirty="0">
                          <a:solidFill>
                            <a:schemeClr val="tx1"/>
                          </a:solidFill>
                          <a:effectLst/>
                          <a:latin typeface="+mn-lt"/>
                        </a:rPr>
                        <a:t>11,4%</a:t>
                      </a:r>
                    </a:p>
                  </a:txBody>
                  <a:tcPr marL="0" marR="72000" marT="36000" marB="18000" anchor="ctr">
                    <a:noFill/>
                  </a:tcPr>
                </a:tc>
                <a:tc>
                  <a:txBody>
                    <a:bodyPr/>
                    <a:lstStyle/>
                    <a:p>
                      <a:pPr algn="r" fontAlgn="ctr">
                        <a:buNone/>
                      </a:pPr>
                      <a:r>
                        <a:rPr lang="de-DE" sz="900" b="0" i="0" u="none" strike="noStrike" baseline="0" noProof="0" dirty="0">
                          <a:solidFill>
                            <a:schemeClr val="bg1">
                              <a:lumMod val="50000"/>
                            </a:schemeClr>
                          </a:solidFill>
                          <a:effectLst/>
                          <a:latin typeface="+mn-lt"/>
                        </a:rPr>
                        <a:t>13,0%</a:t>
                      </a:r>
                    </a:p>
                  </a:txBody>
                  <a:tcPr marL="0" marR="72000" marT="36000" marB="18000" anchor="ctr">
                    <a:lnR w="6350" cap="flat" cmpd="sng" algn="ctr">
                      <a:solidFill>
                        <a:schemeClr val="accent2"/>
                      </a:solidFill>
                      <a:prstDash val="solid"/>
                      <a:round/>
                      <a:headEnd type="none" w="med" len="med"/>
                      <a:tailEnd type="none" w="med" len="med"/>
                    </a:lnR>
                    <a:noFill/>
                  </a:tcPr>
                </a:tc>
                <a:extLst>
                  <a:ext uri="{0D108BD9-81ED-4DB2-BD59-A6C34878D82A}">
                    <a16:rowId xmlns:a16="http://schemas.microsoft.com/office/drawing/2014/main" val="2534435402"/>
                  </a:ext>
                </a:extLst>
              </a:tr>
              <a:tr h="201263">
                <a:tc>
                  <a:txBody>
                    <a:bodyPr/>
                    <a:lstStyle/>
                    <a:p>
                      <a:pPr algn="l" fontAlgn="ctr">
                        <a:buNone/>
                      </a:pPr>
                      <a:r>
                        <a:rPr lang="de-DE" sz="900" b="0" i="0" u="none" strike="noStrike" baseline="0" noProof="0" dirty="0">
                          <a:solidFill>
                            <a:schemeClr val="tx1"/>
                          </a:solidFill>
                          <a:effectLst/>
                          <a:latin typeface="+mn-lt"/>
                        </a:rPr>
                        <a:t>Werkleitung</a:t>
                      </a:r>
                    </a:p>
                  </a:txBody>
                  <a:tcPr marL="72000" marR="0" marT="36000" marB="18000" anchor="ctr">
                    <a:lnL w="6350" cap="flat" cmpd="sng" algn="ctr">
                      <a:solidFill>
                        <a:schemeClr val="accent2"/>
                      </a:solidFill>
                      <a:prstDash val="solid"/>
                      <a:round/>
                      <a:headEnd type="none" w="med" len="med"/>
                      <a:tailEnd type="none" w="med" len="med"/>
                    </a:lnL>
                    <a:lnR w="6350" cap="flat" cmpd="sng" algn="ctr">
                      <a:solidFill>
                        <a:schemeClr val="bg1">
                          <a:lumMod val="95000"/>
                        </a:schemeClr>
                      </a:solidFill>
                      <a:prstDash val="solid"/>
                      <a:round/>
                      <a:headEnd type="none" w="med" len="med"/>
                      <a:tailEnd type="none" w="med" len="med"/>
                    </a:lnR>
                    <a:solidFill>
                      <a:schemeClr val="bg1">
                        <a:lumMod val="95000"/>
                      </a:schemeClr>
                    </a:solidFill>
                  </a:tcPr>
                </a:tc>
                <a:tc>
                  <a:txBody>
                    <a:bodyPr/>
                    <a:lstStyle/>
                    <a:p>
                      <a:pPr algn="r" fontAlgn="ctr">
                        <a:buNone/>
                      </a:pPr>
                      <a:r>
                        <a:rPr lang="de-DE" sz="900" b="0" i="0" u="none" strike="noStrike" baseline="0" noProof="0" dirty="0">
                          <a:solidFill>
                            <a:schemeClr val="tx1"/>
                          </a:solidFill>
                          <a:effectLst/>
                          <a:latin typeface="+mn-lt"/>
                        </a:rPr>
                        <a:t>8,5%</a:t>
                      </a:r>
                    </a:p>
                  </a:txBody>
                  <a:tcPr marL="0" marR="72000" marT="36000" marB="18000" anchor="ctr">
                    <a:lnL w="6350" cap="flat" cmpd="sng" algn="ctr">
                      <a:solidFill>
                        <a:schemeClr val="bg1">
                          <a:lumMod val="95000"/>
                        </a:schemeClr>
                      </a:solidFill>
                      <a:prstDash val="solid"/>
                      <a:round/>
                      <a:headEnd type="none" w="med" len="med"/>
                      <a:tailEnd type="none" w="med" len="med"/>
                    </a:lnL>
                    <a:lnR w="6350" cap="flat" cmpd="sng" algn="ctr">
                      <a:solidFill>
                        <a:schemeClr val="bg1">
                          <a:lumMod val="95000"/>
                        </a:schemeClr>
                      </a:solidFill>
                      <a:prstDash val="solid"/>
                      <a:round/>
                      <a:headEnd type="none" w="med" len="med"/>
                      <a:tailEnd type="none" w="med" len="med"/>
                    </a:lnR>
                    <a:solidFill>
                      <a:schemeClr val="bg1">
                        <a:lumMod val="95000"/>
                      </a:schemeClr>
                    </a:solidFill>
                  </a:tcPr>
                </a:tc>
                <a:tc>
                  <a:txBody>
                    <a:bodyPr/>
                    <a:lstStyle/>
                    <a:p>
                      <a:pPr algn="r" fontAlgn="ctr">
                        <a:buNone/>
                      </a:pPr>
                      <a:r>
                        <a:rPr lang="de-DE" sz="900" b="0" i="0" u="none" strike="noStrike" baseline="0" noProof="0" dirty="0">
                          <a:solidFill>
                            <a:schemeClr val="bg1">
                              <a:lumMod val="50000"/>
                            </a:schemeClr>
                          </a:solidFill>
                          <a:effectLst/>
                          <a:latin typeface="+mn-lt"/>
                        </a:rPr>
                        <a:t>18,0%</a:t>
                      </a:r>
                    </a:p>
                  </a:txBody>
                  <a:tcPr marL="0" marR="72000" marT="36000" marB="18000" anchor="ctr">
                    <a:lnL w="6350" cap="flat" cmpd="sng" algn="ctr">
                      <a:solidFill>
                        <a:schemeClr val="bg1">
                          <a:lumMod val="95000"/>
                        </a:schemeClr>
                      </a:solidFill>
                      <a:prstDash val="solid"/>
                      <a:round/>
                      <a:headEnd type="none" w="med" len="med"/>
                      <a:tailEnd type="none" w="med" len="med"/>
                    </a:lnL>
                    <a:lnR w="6350" cap="flat" cmpd="sng" algn="ctr">
                      <a:solidFill>
                        <a:schemeClr val="accent2"/>
                      </a:solidFill>
                      <a:prstDash val="solid"/>
                      <a:round/>
                      <a:headEnd type="none" w="med" len="med"/>
                      <a:tailEnd type="none" w="med" len="med"/>
                    </a:lnR>
                    <a:solidFill>
                      <a:schemeClr val="bg1">
                        <a:lumMod val="95000"/>
                      </a:schemeClr>
                    </a:solidFill>
                  </a:tcPr>
                </a:tc>
                <a:extLst>
                  <a:ext uri="{0D108BD9-81ED-4DB2-BD59-A6C34878D82A}">
                    <a16:rowId xmlns:a16="http://schemas.microsoft.com/office/drawing/2014/main" val="2747639620"/>
                  </a:ext>
                </a:extLst>
              </a:tr>
              <a:tr h="201263">
                <a:tc>
                  <a:txBody>
                    <a:bodyPr/>
                    <a:lstStyle/>
                    <a:p>
                      <a:pPr algn="l" fontAlgn="ctr">
                        <a:buNone/>
                      </a:pPr>
                      <a:r>
                        <a:rPr lang="de-DE" sz="900" b="0" i="0" u="none" strike="noStrike" baseline="0" noProof="0" dirty="0">
                          <a:solidFill>
                            <a:schemeClr val="tx1"/>
                          </a:solidFill>
                          <a:effectLst/>
                          <a:latin typeface="+mn-lt"/>
                        </a:rPr>
                        <a:t>Bereichsleitung</a:t>
                      </a:r>
                    </a:p>
                  </a:txBody>
                  <a:tcPr marL="72000" marR="0" marT="36000" marB="18000" anchor="ctr">
                    <a:lnL w="6350" cap="flat" cmpd="sng" algn="ctr">
                      <a:solidFill>
                        <a:schemeClr val="accent2"/>
                      </a:solidFill>
                      <a:prstDash val="solid"/>
                      <a:round/>
                      <a:headEnd type="none" w="med" len="med"/>
                      <a:tailEnd type="none" w="med" len="med"/>
                    </a:lnL>
                    <a:noFill/>
                  </a:tcPr>
                </a:tc>
                <a:tc>
                  <a:txBody>
                    <a:bodyPr/>
                    <a:lstStyle/>
                    <a:p>
                      <a:pPr algn="r" fontAlgn="ctr">
                        <a:buNone/>
                      </a:pPr>
                      <a:r>
                        <a:rPr lang="de-DE" sz="900" b="0" i="0" u="none" strike="noStrike" baseline="0" noProof="0" dirty="0">
                          <a:solidFill>
                            <a:schemeClr val="tx1"/>
                          </a:solidFill>
                          <a:effectLst/>
                          <a:latin typeface="+mn-lt"/>
                        </a:rPr>
                        <a:t>7,8%</a:t>
                      </a:r>
                    </a:p>
                  </a:txBody>
                  <a:tcPr marL="0" marR="72000" marT="36000" marB="18000" anchor="ctr">
                    <a:noFill/>
                  </a:tcPr>
                </a:tc>
                <a:tc>
                  <a:txBody>
                    <a:bodyPr/>
                    <a:lstStyle/>
                    <a:p>
                      <a:pPr algn="r" fontAlgn="ctr">
                        <a:buNone/>
                      </a:pPr>
                      <a:r>
                        <a:rPr lang="de-DE" sz="900" b="0" i="0" u="none" strike="noStrike" baseline="0" noProof="0" dirty="0">
                          <a:solidFill>
                            <a:schemeClr val="bg1">
                              <a:lumMod val="50000"/>
                            </a:schemeClr>
                          </a:solidFill>
                          <a:effectLst/>
                          <a:latin typeface="+mn-lt"/>
                        </a:rPr>
                        <a:t>9,2%</a:t>
                      </a:r>
                    </a:p>
                  </a:txBody>
                  <a:tcPr marL="0" marR="72000" marT="36000" marB="18000" anchor="ctr">
                    <a:lnR w="6350" cap="flat" cmpd="sng" algn="ctr">
                      <a:solidFill>
                        <a:schemeClr val="accent2"/>
                      </a:solidFill>
                      <a:prstDash val="solid"/>
                      <a:round/>
                      <a:headEnd type="none" w="med" len="med"/>
                      <a:tailEnd type="none" w="med" len="med"/>
                    </a:lnR>
                    <a:noFill/>
                  </a:tcPr>
                </a:tc>
                <a:extLst>
                  <a:ext uri="{0D108BD9-81ED-4DB2-BD59-A6C34878D82A}">
                    <a16:rowId xmlns:a16="http://schemas.microsoft.com/office/drawing/2014/main" val="3464655657"/>
                  </a:ext>
                </a:extLst>
              </a:tr>
              <a:tr h="328320">
                <a:tc>
                  <a:txBody>
                    <a:bodyPr/>
                    <a:lstStyle/>
                    <a:p>
                      <a:pPr algn="l" fontAlgn="ctr">
                        <a:buNone/>
                      </a:pPr>
                      <a:r>
                        <a:rPr lang="de-DE" sz="900" b="0" i="0" u="none" strike="noStrike" baseline="0" noProof="0" dirty="0">
                          <a:solidFill>
                            <a:schemeClr val="tx1"/>
                          </a:solidFill>
                          <a:effectLst/>
                          <a:latin typeface="+mn-lt"/>
                        </a:rPr>
                        <a:t>Bürgermeisterin, Bürgermeister</a:t>
                      </a:r>
                    </a:p>
                  </a:txBody>
                  <a:tcPr marL="72000" marR="0" marT="36000" marB="18000" anchor="ctr">
                    <a:lnL w="6350" cap="flat" cmpd="sng" algn="ctr">
                      <a:solidFill>
                        <a:schemeClr val="accent2"/>
                      </a:solidFill>
                      <a:prstDash val="solid"/>
                      <a:round/>
                      <a:headEnd type="none" w="med" len="med"/>
                      <a:tailEnd type="none" w="med" len="med"/>
                    </a:lnL>
                    <a:lnR w="6350" cap="flat" cmpd="sng" algn="ctr">
                      <a:solidFill>
                        <a:schemeClr val="bg1">
                          <a:lumMod val="95000"/>
                        </a:schemeClr>
                      </a:solidFill>
                      <a:prstDash val="solid"/>
                      <a:round/>
                      <a:headEnd type="none" w="med" len="med"/>
                      <a:tailEnd type="none" w="med" len="med"/>
                    </a:lnR>
                    <a:solidFill>
                      <a:schemeClr val="bg1">
                        <a:lumMod val="95000"/>
                      </a:schemeClr>
                    </a:solidFill>
                  </a:tcPr>
                </a:tc>
                <a:tc>
                  <a:txBody>
                    <a:bodyPr/>
                    <a:lstStyle/>
                    <a:p>
                      <a:pPr algn="r" fontAlgn="ctr">
                        <a:buNone/>
                      </a:pPr>
                      <a:r>
                        <a:rPr lang="de-DE" sz="900" b="0" i="0" u="none" strike="noStrike" baseline="0" noProof="0" dirty="0">
                          <a:solidFill>
                            <a:schemeClr val="tx1"/>
                          </a:solidFill>
                          <a:effectLst/>
                          <a:latin typeface="+mn-lt"/>
                        </a:rPr>
                        <a:t>3,4%</a:t>
                      </a:r>
                    </a:p>
                  </a:txBody>
                  <a:tcPr marL="0" marR="72000" marT="36000" marB="18000" anchor="ctr">
                    <a:lnL w="6350" cap="flat" cmpd="sng" algn="ctr">
                      <a:solidFill>
                        <a:schemeClr val="bg1">
                          <a:lumMod val="95000"/>
                        </a:schemeClr>
                      </a:solidFill>
                      <a:prstDash val="solid"/>
                      <a:round/>
                      <a:headEnd type="none" w="med" len="med"/>
                      <a:tailEnd type="none" w="med" len="med"/>
                    </a:lnL>
                    <a:lnR w="6350" cap="flat" cmpd="sng" algn="ctr">
                      <a:solidFill>
                        <a:schemeClr val="bg1">
                          <a:lumMod val="95000"/>
                        </a:schemeClr>
                      </a:solidFill>
                      <a:prstDash val="solid"/>
                      <a:round/>
                      <a:headEnd type="none" w="med" len="med"/>
                      <a:tailEnd type="none" w="med" len="med"/>
                    </a:lnR>
                    <a:solidFill>
                      <a:schemeClr val="bg1">
                        <a:lumMod val="95000"/>
                      </a:schemeClr>
                    </a:solidFill>
                  </a:tcPr>
                </a:tc>
                <a:tc>
                  <a:txBody>
                    <a:bodyPr/>
                    <a:lstStyle/>
                    <a:p>
                      <a:pPr algn="r" fontAlgn="ctr">
                        <a:buNone/>
                      </a:pPr>
                      <a:r>
                        <a:rPr lang="de-DE" sz="900" b="0" i="0" u="none" strike="noStrike" baseline="0" noProof="0" dirty="0">
                          <a:solidFill>
                            <a:schemeClr val="bg1">
                              <a:lumMod val="50000"/>
                            </a:schemeClr>
                          </a:solidFill>
                          <a:effectLst/>
                          <a:latin typeface="+mn-lt"/>
                        </a:rPr>
                        <a:t>2,3%</a:t>
                      </a:r>
                    </a:p>
                  </a:txBody>
                  <a:tcPr marL="0" marR="72000" marT="36000" marB="18000" anchor="ctr">
                    <a:lnL w="6350" cap="flat" cmpd="sng" algn="ctr">
                      <a:solidFill>
                        <a:schemeClr val="bg1">
                          <a:lumMod val="95000"/>
                        </a:schemeClr>
                      </a:solidFill>
                      <a:prstDash val="solid"/>
                      <a:round/>
                      <a:headEnd type="none" w="med" len="med"/>
                      <a:tailEnd type="none" w="med" len="med"/>
                    </a:lnL>
                    <a:lnR w="6350" cap="flat" cmpd="sng" algn="ctr">
                      <a:solidFill>
                        <a:schemeClr val="accent2"/>
                      </a:solidFill>
                      <a:prstDash val="solid"/>
                      <a:round/>
                      <a:headEnd type="none" w="med" len="med"/>
                      <a:tailEnd type="none" w="med" len="med"/>
                    </a:lnR>
                    <a:solidFill>
                      <a:schemeClr val="bg1">
                        <a:lumMod val="95000"/>
                      </a:schemeClr>
                    </a:solidFill>
                  </a:tcPr>
                </a:tc>
                <a:extLst>
                  <a:ext uri="{0D108BD9-81ED-4DB2-BD59-A6C34878D82A}">
                    <a16:rowId xmlns:a16="http://schemas.microsoft.com/office/drawing/2014/main" val="1023913811"/>
                  </a:ext>
                </a:extLst>
              </a:tr>
              <a:tr h="198000">
                <a:tc>
                  <a:txBody>
                    <a:bodyPr/>
                    <a:lstStyle/>
                    <a:p>
                      <a:pPr algn="l" fontAlgn="ctr">
                        <a:buNone/>
                      </a:pPr>
                      <a:r>
                        <a:rPr lang="de-DE" sz="900" b="0" i="0" u="none" strike="noStrike" baseline="0" noProof="0" dirty="0">
                          <a:solidFill>
                            <a:schemeClr val="tx1"/>
                          </a:solidFill>
                          <a:effectLst/>
                          <a:latin typeface="+mn-lt"/>
                        </a:rPr>
                        <a:t>Vorständin, Vorstand</a:t>
                      </a:r>
                    </a:p>
                  </a:txBody>
                  <a:tcPr marL="72000" marR="0" marT="36000" marB="18000" anchor="ctr">
                    <a:lnL w="6350" cap="flat" cmpd="sng" algn="ctr">
                      <a:solidFill>
                        <a:schemeClr val="accent2"/>
                      </a:solidFill>
                      <a:prstDash val="solid"/>
                      <a:round/>
                      <a:headEnd type="none" w="med" len="med"/>
                      <a:tailEnd type="none" w="med" len="med"/>
                    </a:lnL>
                    <a:noFill/>
                  </a:tcPr>
                </a:tc>
                <a:tc>
                  <a:txBody>
                    <a:bodyPr/>
                    <a:lstStyle/>
                    <a:p>
                      <a:pPr algn="r" fontAlgn="ctr">
                        <a:buNone/>
                      </a:pPr>
                      <a:r>
                        <a:rPr lang="de-DE" sz="900" b="0" i="0" u="none" strike="noStrike" baseline="0" noProof="0" dirty="0">
                          <a:solidFill>
                            <a:schemeClr val="tx1"/>
                          </a:solidFill>
                          <a:effectLst/>
                          <a:latin typeface="+mn-lt"/>
                        </a:rPr>
                        <a:t>3,0%</a:t>
                      </a:r>
                    </a:p>
                  </a:txBody>
                  <a:tcPr marL="0" marR="72000" marT="36000" marB="18000" anchor="ctr">
                    <a:noFill/>
                  </a:tcPr>
                </a:tc>
                <a:tc>
                  <a:txBody>
                    <a:bodyPr/>
                    <a:lstStyle/>
                    <a:p>
                      <a:pPr algn="r" fontAlgn="ctr">
                        <a:buNone/>
                      </a:pPr>
                      <a:r>
                        <a:rPr lang="de-DE" sz="900" b="0" i="0" u="none" strike="noStrike" baseline="0" noProof="0" dirty="0">
                          <a:solidFill>
                            <a:schemeClr val="bg1">
                              <a:lumMod val="50000"/>
                            </a:schemeClr>
                          </a:solidFill>
                          <a:effectLst/>
                          <a:latin typeface="+mn-lt"/>
                        </a:rPr>
                        <a:t>0,8%</a:t>
                      </a:r>
                    </a:p>
                  </a:txBody>
                  <a:tcPr marL="0" marR="72000" marT="36000" marB="18000" anchor="ctr">
                    <a:lnR w="6350" cap="flat" cmpd="sng" algn="ctr">
                      <a:solidFill>
                        <a:schemeClr val="accent2"/>
                      </a:solidFill>
                      <a:prstDash val="solid"/>
                      <a:round/>
                      <a:headEnd type="none" w="med" len="med"/>
                      <a:tailEnd type="none" w="med" len="med"/>
                    </a:lnR>
                    <a:noFill/>
                  </a:tcPr>
                </a:tc>
                <a:extLst>
                  <a:ext uri="{0D108BD9-81ED-4DB2-BD59-A6C34878D82A}">
                    <a16:rowId xmlns:a16="http://schemas.microsoft.com/office/drawing/2014/main" val="3334105288"/>
                  </a:ext>
                </a:extLst>
              </a:tr>
              <a:tr h="201263">
                <a:tc>
                  <a:txBody>
                    <a:bodyPr/>
                    <a:lstStyle/>
                    <a:p>
                      <a:pPr algn="l" fontAlgn="ctr">
                        <a:buNone/>
                      </a:pPr>
                      <a:r>
                        <a:rPr lang="de-DE" sz="900" b="0" i="0" u="none" strike="noStrike" baseline="0" noProof="0" dirty="0">
                          <a:solidFill>
                            <a:schemeClr val="tx1"/>
                          </a:solidFill>
                          <a:effectLst/>
                          <a:latin typeface="+mn-lt"/>
                        </a:rPr>
                        <a:t>Bauhofleitung</a:t>
                      </a:r>
                    </a:p>
                  </a:txBody>
                  <a:tcPr marL="72000" marR="0" marT="36000" marB="18000" anchor="ctr">
                    <a:lnL w="6350" cap="flat" cmpd="sng" algn="ctr">
                      <a:solidFill>
                        <a:schemeClr val="accent2"/>
                      </a:solidFill>
                      <a:prstDash val="solid"/>
                      <a:round/>
                      <a:headEnd type="none" w="med" len="med"/>
                      <a:tailEnd type="none" w="med" len="med"/>
                    </a:lnL>
                    <a:lnR w="6350" cap="flat" cmpd="sng" algn="ctr">
                      <a:solidFill>
                        <a:schemeClr val="bg1">
                          <a:lumMod val="95000"/>
                        </a:schemeClr>
                      </a:solidFill>
                      <a:prstDash val="solid"/>
                      <a:round/>
                      <a:headEnd type="none" w="med" len="med"/>
                      <a:tailEnd type="none" w="med" len="med"/>
                    </a:lnR>
                    <a:solidFill>
                      <a:schemeClr val="bg1">
                        <a:lumMod val="95000"/>
                      </a:schemeClr>
                    </a:solidFill>
                  </a:tcPr>
                </a:tc>
                <a:tc>
                  <a:txBody>
                    <a:bodyPr/>
                    <a:lstStyle/>
                    <a:p>
                      <a:pPr algn="r" fontAlgn="ctr">
                        <a:buNone/>
                      </a:pPr>
                      <a:r>
                        <a:rPr lang="de-DE" sz="900" b="0" i="0" u="none" strike="noStrike" baseline="0" noProof="0" dirty="0">
                          <a:solidFill>
                            <a:schemeClr val="tx1"/>
                          </a:solidFill>
                          <a:effectLst/>
                          <a:latin typeface="+mn-lt"/>
                        </a:rPr>
                        <a:t>2,5%</a:t>
                      </a:r>
                    </a:p>
                  </a:txBody>
                  <a:tcPr marL="0" marR="72000" marT="36000" marB="18000" anchor="ctr">
                    <a:lnL w="6350" cap="flat" cmpd="sng" algn="ctr">
                      <a:solidFill>
                        <a:schemeClr val="bg1">
                          <a:lumMod val="95000"/>
                        </a:schemeClr>
                      </a:solidFill>
                      <a:prstDash val="solid"/>
                      <a:round/>
                      <a:headEnd type="none" w="med" len="med"/>
                      <a:tailEnd type="none" w="med" len="med"/>
                    </a:lnL>
                    <a:lnR w="6350" cap="flat" cmpd="sng" algn="ctr">
                      <a:solidFill>
                        <a:schemeClr val="bg1">
                          <a:lumMod val="95000"/>
                        </a:schemeClr>
                      </a:solidFill>
                      <a:prstDash val="solid"/>
                      <a:round/>
                      <a:headEnd type="none" w="med" len="med"/>
                      <a:tailEnd type="none" w="med" len="med"/>
                    </a:lnR>
                    <a:solidFill>
                      <a:schemeClr val="bg1">
                        <a:lumMod val="95000"/>
                      </a:schemeClr>
                    </a:solidFill>
                  </a:tcPr>
                </a:tc>
                <a:tc>
                  <a:txBody>
                    <a:bodyPr/>
                    <a:lstStyle/>
                    <a:p>
                      <a:pPr algn="r" fontAlgn="ctr">
                        <a:buNone/>
                      </a:pPr>
                      <a:r>
                        <a:rPr lang="de-DE" sz="900" b="0" i="0" u="none" strike="noStrike" baseline="0" noProof="0" dirty="0">
                          <a:solidFill>
                            <a:schemeClr val="bg1">
                              <a:lumMod val="50000"/>
                            </a:schemeClr>
                          </a:solidFill>
                          <a:effectLst/>
                          <a:latin typeface="+mn-lt"/>
                        </a:rPr>
                        <a:t>1,5%</a:t>
                      </a:r>
                    </a:p>
                  </a:txBody>
                  <a:tcPr marL="0" marR="72000" marT="36000" marB="18000" anchor="ctr">
                    <a:lnL w="6350" cap="flat" cmpd="sng" algn="ctr">
                      <a:solidFill>
                        <a:schemeClr val="bg1">
                          <a:lumMod val="95000"/>
                        </a:schemeClr>
                      </a:solidFill>
                      <a:prstDash val="solid"/>
                      <a:round/>
                      <a:headEnd type="none" w="med" len="med"/>
                      <a:tailEnd type="none" w="med" len="med"/>
                    </a:lnL>
                    <a:lnR w="6350" cap="flat" cmpd="sng" algn="ctr">
                      <a:solidFill>
                        <a:schemeClr val="accent2"/>
                      </a:solidFill>
                      <a:prstDash val="solid"/>
                      <a:round/>
                      <a:headEnd type="none" w="med" len="med"/>
                      <a:tailEnd type="none" w="med" len="med"/>
                    </a:lnR>
                    <a:solidFill>
                      <a:schemeClr val="bg1">
                        <a:lumMod val="95000"/>
                      </a:schemeClr>
                    </a:solidFill>
                  </a:tcPr>
                </a:tc>
                <a:extLst>
                  <a:ext uri="{0D108BD9-81ED-4DB2-BD59-A6C34878D82A}">
                    <a16:rowId xmlns:a16="http://schemas.microsoft.com/office/drawing/2014/main" val="2543988725"/>
                  </a:ext>
                </a:extLst>
              </a:tr>
              <a:tr h="201263">
                <a:tc>
                  <a:txBody>
                    <a:bodyPr/>
                    <a:lstStyle/>
                    <a:p>
                      <a:pPr algn="l" fontAlgn="ctr">
                        <a:buNone/>
                      </a:pPr>
                      <a:r>
                        <a:rPr lang="de-DE" sz="900" b="0" i="0" u="none" strike="noStrike" baseline="0" noProof="0" dirty="0">
                          <a:solidFill>
                            <a:schemeClr val="tx1"/>
                          </a:solidFill>
                          <a:effectLst/>
                          <a:latin typeface="+mn-lt"/>
                        </a:rPr>
                        <a:t>Bauamtsleitung</a:t>
                      </a:r>
                    </a:p>
                  </a:txBody>
                  <a:tcPr marL="72000" marR="0" marT="36000" marB="18000" anchor="ctr">
                    <a:lnL w="6350" cap="flat" cmpd="sng" algn="ctr">
                      <a:solidFill>
                        <a:schemeClr val="accent2"/>
                      </a:solidFill>
                      <a:prstDash val="solid"/>
                      <a:round/>
                      <a:headEnd type="none" w="med" len="med"/>
                      <a:tailEnd type="none" w="med" len="med"/>
                    </a:lnL>
                    <a:noFill/>
                  </a:tcPr>
                </a:tc>
                <a:tc>
                  <a:txBody>
                    <a:bodyPr/>
                    <a:lstStyle/>
                    <a:p>
                      <a:pPr algn="r" fontAlgn="ctr">
                        <a:buNone/>
                      </a:pPr>
                      <a:r>
                        <a:rPr lang="de-DE" sz="900" b="0" i="0" u="none" strike="noStrike" baseline="0" noProof="0" dirty="0">
                          <a:solidFill>
                            <a:schemeClr val="tx1"/>
                          </a:solidFill>
                          <a:effectLst/>
                          <a:latin typeface="+mn-lt"/>
                        </a:rPr>
                        <a:t>0,4%</a:t>
                      </a:r>
                    </a:p>
                  </a:txBody>
                  <a:tcPr marL="0" marR="72000" marT="36000" marB="18000" anchor="ctr">
                    <a:noFill/>
                  </a:tcPr>
                </a:tc>
                <a:tc>
                  <a:txBody>
                    <a:bodyPr/>
                    <a:lstStyle/>
                    <a:p>
                      <a:pPr algn="r" fontAlgn="ctr">
                        <a:buNone/>
                      </a:pPr>
                      <a:r>
                        <a:rPr lang="de-DE" sz="900" b="0" i="0" u="none" strike="noStrike" baseline="0" noProof="0" dirty="0">
                          <a:solidFill>
                            <a:schemeClr val="bg1">
                              <a:lumMod val="50000"/>
                            </a:schemeClr>
                          </a:solidFill>
                          <a:effectLst/>
                          <a:latin typeface="+mn-lt"/>
                        </a:rPr>
                        <a:t>2,7%</a:t>
                      </a:r>
                    </a:p>
                  </a:txBody>
                  <a:tcPr marL="0" marR="72000" marT="36000" marB="18000" anchor="ctr">
                    <a:lnR w="6350" cap="flat" cmpd="sng" algn="ctr">
                      <a:solidFill>
                        <a:schemeClr val="accent2"/>
                      </a:solidFill>
                      <a:prstDash val="solid"/>
                      <a:round/>
                      <a:headEnd type="none" w="med" len="med"/>
                      <a:tailEnd type="none" w="med" len="med"/>
                    </a:lnR>
                    <a:noFill/>
                  </a:tcPr>
                </a:tc>
                <a:extLst>
                  <a:ext uri="{0D108BD9-81ED-4DB2-BD59-A6C34878D82A}">
                    <a16:rowId xmlns:a16="http://schemas.microsoft.com/office/drawing/2014/main" val="909481627"/>
                  </a:ext>
                </a:extLst>
              </a:tr>
              <a:tr h="201263">
                <a:tc>
                  <a:txBody>
                    <a:bodyPr/>
                    <a:lstStyle/>
                    <a:p>
                      <a:pPr algn="l" fontAlgn="ctr">
                        <a:buNone/>
                      </a:pPr>
                      <a:r>
                        <a:rPr lang="de-DE" sz="900" b="0" i="0" u="none" strike="noStrike" baseline="0" noProof="0" dirty="0">
                          <a:solidFill>
                            <a:schemeClr val="tx1"/>
                          </a:solidFill>
                          <a:effectLst/>
                          <a:latin typeface="+mn-lt"/>
                        </a:rPr>
                        <a:t>Sonstiges</a:t>
                      </a:r>
                    </a:p>
                  </a:txBody>
                  <a:tcPr marL="72000" marR="0" marT="36000" marB="18000" anchor="ctr">
                    <a:lnL w="6350" cap="flat" cmpd="sng" algn="ctr">
                      <a:solidFill>
                        <a:schemeClr val="accent2"/>
                      </a:solidFill>
                      <a:prstDash val="solid"/>
                      <a:round/>
                      <a:headEnd type="none" w="med" len="med"/>
                      <a:tailEnd type="none" w="med" len="med"/>
                    </a:lnL>
                    <a:lnR w="6350" cap="flat" cmpd="sng" algn="ctr">
                      <a:noFill/>
                      <a:prstDash val="solid"/>
                      <a:round/>
                      <a:headEnd type="none" w="med" len="med"/>
                      <a:tailEnd type="none" w="med" len="med"/>
                    </a:lnR>
                    <a:solidFill>
                      <a:schemeClr val="bg1">
                        <a:lumMod val="95000"/>
                      </a:schemeClr>
                    </a:solidFill>
                  </a:tcPr>
                </a:tc>
                <a:tc>
                  <a:txBody>
                    <a:bodyPr/>
                    <a:lstStyle/>
                    <a:p>
                      <a:pPr algn="r" fontAlgn="ctr">
                        <a:buNone/>
                      </a:pPr>
                      <a:r>
                        <a:rPr lang="de-DE" sz="900" b="0" i="0" u="none" strike="noStrike" baseline="0" noProof="0" dirty="0">
                          <a:solidFill>
                            <a:schemeClr val="tx1"/>
                          </a:solidFill>
                          <a:effectLst/>
                          <a:latin typeface="+mn-lt"/>
                        </a:rPr>
                        <a:t>13,2%</a:t>
                      </a:r>
                    </a:p>
                  </a:txBody>
                  <a:tcPr marL="0" marR="72000" marT="36000" marB="1800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solidFill>
                      <a:schemeClr val="bg1">
                        <a:lumMod val="95000"/>
                      </a:schemeClr>
                    </a:solidFill>
                  </a:tcPr>
                </a:tc>
                <a:tc>
                  <a:txBody>
                    <a:bodyPr/>
                    <a:lstStyle/>
                    <a:p>
                      <a:pPr algn="r" fontAlgn="ctr">
                        <a:buNone/>
                      </a:pPr>
                      <a:r>
                        <a:rPr lang="de-DE" sz="900" b="0" i="0" u="none" strike="noStrike" baseline="0" noProof="0" dirty="0">
                          <a:solidFill>
                            <a:schemeClr val="bg1">
                              <a:lumMod val="50000"/>
                            </a:schemeClr>
                          </a:solidFill>
                          <a:effectLst/>
                          <a:latin typeface="+mn-lt"/>
                        </a:rPr>
                        <a:t>14,4%</a:t>
                      </a:r>
                    </a:p>
                  </a:txBody>
                  <a:tcPr marL="0" marR="72000" marT="36000" marB="18000" anchor="ctr">
                    <a:lnL w="6350" cap="flat" cmpd="sng" algn="ctr">
                      <a:noFill/>
                      <a:prstDash val="solid"/>
                      <a:round/>
                      <a:headEnd type="none" w="med" len="med"/>
                      <a:tailEnd type="none" w="med" len="med"/>
                    </a:lnL>
                    <a:lnR w="6350" cap="flat" cmpd="sng" algn="ctr">
                      <a:solidFill>
                        <a:schemeClr val="accent2"/>
                      </a:solidFill>
                      <a:prstDash val="solid"/>
                      <a:round/>
                      <a:headEnd type="none" w="med" len="med"/>
                      <a:tailEnd type="none" w="med" len="med"/>
                    </a:lnR>
                    <a:solidFill>
                      <a:schemeClr val="bg1">
                        <a:lumMod val="95000"/>
                      </a:schemeClr>
                    </a:solidFill>
                  </a:tcPr>
                </a:tc>
                <a:extLst>
                  <a:ext uri="{0D108BD9-81ED-4DB2-BD59-A6C34878D82A}">
                    <a16:rowId xmlns:a16="http://schemas.microsoft.com/office/drawing/2014/main" val="2671740131"/>
                  </a:ext>
                </a:extLst>
              </a:tr>
              <a:tr h="201263">
                <a:tc>
                  <a:txBody>
                    <a:bodyPr/>
                    <a:lstStyle/>
                    <a:p>
                      <a:pPr algn="l" fontAlgn="ctr">
                        <a:buNone/>
                      </a:pPr>
                      <a:r>
                        <a:rPr lang="de-DE" sz="900" b="0" i="1" u="none" strike="noStrike" baseline="0" noProof="0" dirty="0">
                          <a:solidFill>
                            <a:schemeClr val="tx1"/>
                          </a:solidFill>
                          <a:effectLst/>
                          <a:latin typeface="+mn-lt"/>
                        </a:rPr>
                        <a:t>Keine Angabe</a:t>
                      </a:r>
                    </a:p>
                  </a:txBody>
                  <a:tcPr marL="72000" marR="0" marT="36000" marB="18000" anchor="ctr">
                    <a:lnL w="6350" cap="flat" cmpd="sng" algn="ctr">
                      <a:solidFill>
                        <a:schemeClr val="accent2"/>
                      </a:solidFill>
                      <a:prstDash val="solid"/>
                      <a:round/>
                      <a:headEnd type="none" w="med" len="med"/>
                      <a:tailEnd type="none" w="med" len="med"/>
                    </a:lnL>
                    <a:lnR w="6350" cap="flat" cmpd="sng" algn="ctr">
                      <a:noFill/>
                      <a:prstDash val="solid"/>
                      <a:round/>
                      <a:headEnd type="none" w="med" len="med"/>
                      <a:tailEnd type="none" w="med" len="med"/>
                    </a:lnR>
                    <a:lnB w="6350" cap="flat" cmpd="sng" algn="ctr">
                      <a:solidFill>
                        <a:schemeClr val="accent2"/>
                      </a:solidFill>
                      <a:prstDash val="solid"/>
                      <a:round/>
                      <a:headEnd type="none" w="med" len="med"/>
                      <a:tailEnd type="none" w="med" len="med"/>
                    </a:lnB>
                    <a:noFill/>
                  </a:tcPr>
                </a:tc>
                <a:tc>
                  <a:txBody>
                    <a:bodyPr/>
                    <a:lstStyle/>
                    <a:p>
                      <a:pPr algn="r" fontAlgn="ctr">
                        <a:buNone/>
                      </a:pPr>
                      <a:r>
                        <a:rPr lang="de-DE" sz="900" b="0" i="1" u="none" strike="noStrike" baseline="0" noProof="0" dirty="0">
                          <a:solidFill>
                            <a:schemeClr val="tx1"/>
                          </a:solidFill>
                          <a:effectLst/>
                          <a:latin typeface="+mn-lt"/>
                        </a:rPr>
                        <a:t>6,8%</a:t>
                      </a:r>
                    </a:p>
                  </a:txBody>
                  <a:tcPr marL="0" marR="72000" marT="36000" marB="1800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B w="6350" cap="flat" cmpd="sng" algn="ctr">
                      <a:solidFill>
                        <a:schemeClr val="accent2"/>
                      </a:solidFill>
                      <a:prstDash val="solid"/>
                      <a:round/>
                      <a:headEnd type="none" w="med" len="med"/>
                      <a:tailEnd type="none" w="med" len="med"/>
                    </a:lnB>
                    <a:noFill/>
                  </a:tcPr>
                </a:tc>
                <a:tc>
                  <a:txBody>
                    <a:bodyPr/>
                    <a:lstStyle/>
                    <a:p>
                      <a:pPr algn="r" fontAlgn="ctr">
                        <a:buNone/>
                      </a:pPr>
                      <a:r>
                        <a:rPr lang="de-DE" sz="900" b="0" i="1" u="none" strike="noStrike" baseline="0" noProof="0" dirty="0">
                          <a:solidFill>
                            <a:schemeClr val="bg1">
                              <a:lumMod val="50000"/>
                            </a:schemeClr>
                          </a:solidFill>
                          <a:effectLst/>
                          <a:latin typeface="+mn-lt"/>
                        </a:rPr>
                        <a:t>2,5%</a:t>
                      </a:r>
                    </a:p>
                  </a:txBody>
                  <a:tcPr marL="0" marR="72000" marT="36000" marB="18000" anchor="ctr">
                    <a:lnL w="6350" cap="flat" cmpd="sng" algn="ctr">
                      <a:noFill/>
                      <a:prstDash val="solid"/>
                      <a:round/>
                      <a:headEnd type="none" w="med" len="med"/>
                      <a:tailEnd type="none" w="med" len="med"/>
                    </a:lnL>
                    <a:lnR w="6350" cap="flat" cmpd="sng" algn="ctr">
                      <a:solidFill>
                        <a:schemeClr val="accent2"/>
                      </a:solidFill>
                      <a:prstDash val="solid"/>
                      <a:round/>
                      <a:headEnd type="none" w="med" len="med"/>
                      <a:tailEnd type="none" w="med" len="med"/>
                    </a:lnR>
                    <a:lnB w="6350" cap="flat" cmpd="sng" algn="ctr">
                      <a:solidFill>
                        <a:schemeClr val="accent2"/>
                      </a:solidFill>
                      <a:prstDash val="solid"/>
                      <a:round/>
                      <a:headEnd type="none" w="med" len="med"/>
                      <a:tailEnd type="none" w="med" len="med"/>
                    </a:lnB>
                    <a:noFill/>
                  </a:tcPr>
                </a:tc>
                <a:extLst>
                  <a:ext uri="{0D108BD9-81ED-4DB2-BD59-A6C34878D82A}">
                    <a16:rowId xmlns:a16="http://schemas.microsoft.com/office/drawing/2014/main" val="171675199"/>
                  </a:ext>
                </a:extLst>
              </a:tr>
            </a:tbl>
          </a:graphicData>
        </a:graphic>
      </p:graphicFrame>
      <p:sp>
        <p:nvSpPr>
          <p:cNvPr id="8" name="Shape-6">
            <a:extLst>
              <a:ext uri="{FF2B5EF4-FFF2-40B4-BE49-F238E27FC236}">
                <a16:creationId xmlns:a16="http://schemas.microsoft.com/office/drawing/2014/main" id="{3791469D-F235-6E36-3256-528E4FD91096}"/>
              </a:ext>
            </a:extLst>
          </p:cNvPr>
          <p:cNvSpPr/>
          <p:nvPr/>
        </p:nvSpPr>
        <p:spPr>
          <a:xfrm>
            <a:off x="6187917" y="987274"/>
            <a:ext cx="2487600" cy="373380"/>
          </a:xfrm>
          <a:prstGeom prst="rect">
            <a:avLst/>
          </a:prstGeom>
          <a:solidFill>
            <a:schemeClr val="accent2"/>
          </a:solidFill>
          <a:ln w="6350" cap="flat" cmpd="sng" algn="ctr">
            <a:solidFill>
              <a:schemeClr val="accent2"/>
            </a:solidFill>
            <a:prstDash val="solid"/>
          </a:ln>
          <a:effectLst/>
        </p:spPr>
        <p:txBody>
          <a:bodyPr anchor="ctr"/>
          <a:lstStyle/>
          <a:p>
            <a:r>
              <a:rPr lang="de-DE" sz="900" b="1" kern="0" noProof="0" dirty="0">
                <a:solidFill>
                  <a:srgbClr val="FFFFFF"/>
                </a:solidFill>
                <a:ea typeface="Calibri" panose="020F0502020204030204" pitchFamily="34" charset="0"/>
                <a:cs typeface="Calibri" panose="020F0502020204030204" pitchFamily="34" charset="0"/>
              </a:rPr>
              <a:t>Position in der Organisation / im Untern</a:t>
            </a:r>
            <a:r>
              <a:rPr lang="de-DE" sz="900" b="1" kern="0" dirty="0">
                <a:solidFill>
                  <a:srgbClr val="FFFFFF"/>
                </a:solidFill>
                <a:ea typeface="Calibri" panose="020F0502020204030204" pitchFamily="34" charset="0"/>
                <a:cs typeface="Calibri" panose="020F0502020204030204" pitchFamily="34" charset="0"/>
              </a:rPr>
              <a:t>.</a:t>
            </a:r>
            <a:r>
              <a:rPr lang="de-DE" sz="900" b="1" kern="0" noProof="0" dirty="0">
                <a:solidFill>
                  <a:srgbClr val="FFFFFF"/>
                </a:solidFill>
                <a:ea typeface="Calibri" panose="020F0502020204030204" pitchFamily="34" charset="0"/>
                <a:cs typeface="Calibri" panose="020F0502020204030204" pitchFamily="34" charset="0"/>
              </a:rPr>
              <a:t> </a:t>
            </a:r>
            <a:r>
              <a:rPr lang="de-DE" sz="700" b="1" kern="0" noProof="0" dirty="0">
                <a:solidFill>
                  <a:srgbClr val="FFFFFF"/>
                </a:solidFill>
                <a:ea typeface="Calibri" panose="020F0502020204030204" pitchFamily="34" charset="0"/>
                <a:cs typeface="Calibri" panose="020F0502020204030204" pitchFamily="34" charset="0"/>
              </a:rPr>
              <a:t>(Mehrfachantworten möglich!)</a:t>
            </a:r>
          </a:p>
        </p:txBody>
      </p:sp>
      <p:graphicFrame>
        <p:nvGraphicFramePr>
          <p:cNvPr id="12" name="Tabelle 11" descr="orlink:ORRange259@Funktion!$B$8:$D$11¤0,0,0€2621440€0€€0€0€0€0€€0€€0€0€0€12">
            <a:extLst>
              <a:ext uri="{FF2B5EF4-FFF2-40B4-BE49-F238E27FC236}">
                <a16:creationId xmlns:a16="http://schemas.microsoft.com/office/drawing/2014/main" id="{1FDBECDC-816C-B4DE-885F-1A557A36623E}"/>
              </a:ext>
            </a:extLst>
          </p:cNvPr>
          <p:cNvGraphicFramePr>
            <a:graphicFrameLocks noGrp="1"/>
          </p:cNvGraphicFramePr>
          <p:nvPr>
            <p:extLst>
              <p:ext uri="{D42A27DB-BD31-4B8C-83A1-F6EECF244321}">
                <p14:modId xmlns:p14="http://schemas.microsoft.com/office/powerpoint/2010/main" val="278337769"/>
              </p:ext>
            </p:extLst>
          </p:nvPr>
        </p:nvGraphicFramePr>
        <p:xfrm>
          <a:off x="3315868" y="2619298"/>
          <a:ext cx="2486522" cy="828904"/>
        </p:xfrm>
        <a:graphic>
          <a:graphicData uri="http://schemas.openxmlformats.org/drawingml/2006/table">
            <a:tbl>
              <a:tblPr>
                <a:tableStyleId>{5C22544A-7EE6-4342-B048-85BDC9FD1C3A}</a:tableStyleId>
              </a:tblPr>
              <a:tblGrid>
                <a:gridCol w="1514522">
                  <a:extLst>
                    <a:ext uri="{9D8B030D-6E8A-4147-A177-3AD203B41FA5}">
                      <a16:colId xmlns:a16="http://schemas.microsoft.com/office/drawing/2014/main" val="1322963700"/>
                    </a:ext>
                  </a:extLst>
                </a:gridCol>
                <a:gridCol w="486000">
                  <a:extLst>
                    <a:ext uri="{9D8B030D-6E8A-4147-A177-3AD203B41FA5}">
                      <a16:colId xmlns:a16="http://schemas.microsoft.com/office/drawing/2014/main" val="249446924"/>
                    </a:ext>
                  </a:extLst>
                </a:gridCol>
                <a:gridCol w="486000">
                  <a:extLst>
                    <a:ext uri="{9D8B030D-6E8A-4147-A177-3AD203B41FA5}">
                      <a16:colId xmlns:a16="http://schemas.microsoft.com/office/drawing/2014/main" val="2115936462"/>
                    </a:ext>
                  </a:extLst>
                </a:gridCol>
              </a:tblGrid>
              <a:tr h="153841">
                <a:tc>
                  <a:txBody>
                    <a:bodyPr/>
                    <a:lstStyle/>
                    <a:p>
                      <a:pPr algn="l" fontAlgn="ctr">
                        <a:buNone/>
                      </a:pPr>
                      <a:r>
                        <a:rPr lang="de-DE" sz="900" b="0" i="0" u="none" strike="noStrike" baseline="0" noProof="0" dirty="0">
                          <a:solidFill>
                            <a:schemeClr val="tx1"/>
                          </a:solidFill>
                          <a:effectLst/>
                          <a:latin typeface="+mn-lt"/>
                        </a:rPr>
                        <a:t>eher technische Funktion</a:t>
                      </a:r>
                    </a:p>
                  </a:txBody>
                  <a:tcPr marL="72000" marR="0" marT="0" marB="0" anchor="ctr">
                    <a:lnL w="6350" cap="flat" cmpd="sng" algn="ctr">
                      <a:solidFill>
                        <a:schemeClr val="accent2"/>
                      </a:solidFill>
                      <a:prstDash val="solid"/>
                      <a:round/>
                      <a:headEnd type="none" w="med" len="med"/>
                      <a:tailEnd type="none" w="med" len="med"/>
                    </a:lnL>
                    <a:lnT w="6350" cap="flat" cmpd="sng" algn="ctr">
                      <a:solidFill>
                        <a:schemeClr val="accent2"/>
                      </a:solidFill>
                      <a:prstDash val="solid"/>
                      <a:round/>
                      <a:headEnd type="none" w="med" len="med"/>
                      <a:tailEnd type="none" w="med" len="med"/>
                    </a:lnT>
                    <a:noFill/>
                  </a:tcPr>
                </a:tc>
                <a:tc>
                  <a:txBody>
                    <a:bodyPr/>
                    <a:lstStyle/>
                    <a:p>
                      <a:pPr algn="r" fontAlgn="ctr">
                        <a:buNone/>
                      </a:pPr>
                      <a:r>
                        <a:rPr lang="de-DE" sz="900" b="0" i="0" u="none" strike="noStrike" baseline="0" noProof="0" dirty="0">
                          <a:solidFill>
                            <a:schemeClr val="tx1"/>
                          </a:solidFill>
                          <a:effectLst/>
                          <a:latin typeface="+mn-lt"/>
                        </a:rPr>
                        <a:t>39,6%</a:t>
                      </a:r>
                    </a:p>
                  </a:txBody>
                  <a:tcPr marL="0" marR="72000" marT="0" marB="0" anchor="ctr">
                    <a:lnT w="6350" cap="flat" cmpd="sng" algn="ctr">
                      <a:solidFill>
                        <a:schemeClr val="accent2"/>
                      </a:solidFill>
                      <a:prstDash val="solid"/>
                      <a:round/>
                      <a:headEnd type="none" w="med" len="med"/>
                      <a:tailEnd type="none" w="med" len="med"/>
                    </a:lnT>
                    <a:noFill/>
                  </a:tcPr>
                </a:tc>
                <a:tc>
                  <a:txBody>
                    <a:bodyPr/>
                    <a:lstStyle/>
                    <a:p>
                      <a:pPr algn="r" fontAlgn="ctr">
                        <a:buNone/>
                      </a:pPr>
                      <a:r>
                        <a:rPr lang="de-DE" sz="900" b="0" i="0" u="none" strike="noStrike" baseline="0" noProof="0" dirty="0">
                          <a:solidFill>
                            <a:schemeClr val="bg1">
                              <a:lumMod val="50000"/>
                            </a:schemeClr>
                          </a:solidFill>
                          <a:effectLst/>
                          <a:latin typeface="+mn-lt"/>
                        </a:rPr>
                        <a:t>46,5%</a:t>
                      </a:r>
                    </a:p>
                  </a:txBody>
                  <a:tcPr marL="0" marR="72000" marT="0" marB="0" anchor="ctr">
                    <a:lnR w="6350" cap="flat" cmpd="sng" algn="ctr">
                      <a:solidFill>
                        <a:schemeClr val="accent2"/>
                      </a:solidFill>
                      <a:prstDash val="solid"/>
                      <a:round/>
                      <a:headEnd type="none" w="med" len="med"/>
                      <a:tailEnd type="none" w="med" len="med"/>
                    </a:lnR>
                    <a:lnT w="6350" cap="flat" cmpd="sng" algn="ctr">
                      <a:solidFill>
                        <a:schemeClr val="accent2"/>
                      </a:solidFill>
                      <a:prstDash val="solid"/>
                      <a:round/>
                      <a:headEnd type="none" w="med" len="med"/>
                      <a:tailEnd type="none" w="med" len="med"/>
                    </a:lnT>
                    <a:noFill/>
                  </a:tcPr>
                </a:tc>
                <a:extLst>
                  <a:ext uri="{0D108BD9-81ED-4DB2-BD59-A6C34878D82A}">
                    <a16:rowId xmlns:a16="http://schemas.microsoft.com/office/drawing/2014/main" val="2935830596"/>
                  </a:ext>
                </a:extLst>
              </a:tr>
              <a:tr h="194220">
                <a:tc>
                  <a:txBody>
                    <a:bodyPr/>
                    <a:lstStyle/>
                    <a:p>
                      <a:pPr algn="l" fontAlgn="ctr">
                        <a:buNone/>
                      </a:pPr>
                      <a:r>
                        <a:rPr lang="de-DE" sz="900" b="0" i="0" u="none" strike="noStrike" baseline="0" noProof="0" dirty="0">
                          <a:solidFill>
                            <a:schemeClr val="tx1"/>
                          </a:solidFill>
                          <a:effectLst/>
                          <a:latin typeface="+mn-lt"/>
                        </a:rPr>
                        <a:t>eher kaufmänn. Funktion</a:t>
                      </a:r>
                    </a:p>
                  </a:txBody>
                  <a:tcPr marL="72000" marR="0" marT="36000" marB="0" anchor="ctr">
                    <a:lnL w="6350" cap="flat" cmpd="sng" algn="ctr">
                      <a:solidFill>
                        <a:schemeClr val="accent2"/>
                      </a:solidFill>
                      <a:prstDash val="solid"/>
                      <a:round/>
                      <a:headEnd type="none" w="med" len="med"/>
                      <a:tailEnd type="none" w="med" len="med"/>
                    </a:lnL>
                    <a:lnR w="6350" cap="flat" cmpd="sng" algn="ctr">
                      <a:solidFill>
                        <a:schemeClr val="bg1">
                          <a:lumMod val="95000"/>
                        </a:schemeClr>
                      </a:solidFill>
                      <a:prstDash val="solid"/>
                      <a:round/>
                      <a:headEnd type="none" w="med" len="med"/>
                      <a:tailEnd type="none" w="med" len="med"/>
                    </a:lnR>
                    <a:solidFill>
                      <a:schemeClr val="bg1">
                        <a:lumMod val="95000"/>
                      </a:schemeClr>
                    </a:solidFill>
                  </a:tcPr>
                </a:tc>
                <a:tc>
                  <a:txBody>
                    <a:bodyPr/>
                    <a:lstStyle/>
                    <a:p>
                      <a:pPr algn="r" fontAlgn="ctr">
                        <a:buNone/>
                      </a:pPr>
                      <a:r>
                        <a:rPr lang="de-DE" sz="900" b="0" i="0" u="none" strike="noStrike" baseline="0" noProof="0" dirty="0">
                          <a:solidFill>
                            <a:schemeClr val="tx1"/>
                          </a:solidFill>
                          <a:effectLst/>
                          <a:latin typeface="+mn-lt"/>
                        </a:rPr>
                        <a:t>7,8%</a:t>
                      </a:r>
                    </a:p>
                  </a:txBody>
                  <a:tcPr marL="0" marR="72000" marT="0" marB="0" anchor="ctr">
                    <a:lnL w="6350" cap="flat" cmpd="sng" algn="ctr">
                      <a:solidFill>
                        <a:schemeClr val="bg1">
                          <a:lumMod val="95000"/>
                        </a:schemeClr>
                      </a:solidFill>
                      <a:prstDash val="solid"/>
                      <a:round/>
                      <a:headEnd type="none" w="med" len="med"/>
                      <a:tailEnd type="none" w="med" len="med"/>
                    </a:lnL>
                    <a:lnR w="6350" cap="flat" cmpd="sng" algn="ctr">
                      <a:solidFill>
                        <a:schemeClr val="bg1">
                          <a:lumMod val="95000"/>
                        </a:schemeClr>
                      </a:solidFill>
                      <a:prstDash val="solid"/>
                      <a:round/>
                      <a:headEnd type="none" w="med" len="med"/>
                      <a:tailEnd type="none" w="med" len="med"/>
                    </a:lnR>
                    <a:solidFill>
                      <a:schemeClr val="bg1">
                        <a:lumMod val="95000"/>
                      </a:schemeClr>
                    </a:solidFill>
                  </a:tcPr>
                </a:tc>
                <a:tc>
                  <a:txBody>
                    <a:bodyPr/>
                    <a:lstStyle/>
                    <a:p>
                      <a:pPr algn="r" fontAlgn="ctr">
                        <a:buNone/>
                      </a:pPr>
                      <a:r>
                        <a:rPr lang="de-DE" sz="900" b="0" i="0" u="none" strike="noStrike" baseline="0" noProof="0" dirty="0">
                          <a:solidFill>
                            <a:schemeClr val="bg1">
                              <a:lumMod val="50000"/>
                            </a:schemeClr>
                          </a:solidFill>
                          <a:effectLst/>
                          <a:latin typeface="+mn-lt"/>
                        </a:rPr>
                        <a:t>11,6%</a:t>
                      </a:r>
                    </a:p>
                  </a:txBody>
                  <a:tcPr marL="0" marR="72000" marT="0" marB="0" anchor="ctr">
                    <a:lnL w="6350" cap="flat" cmpd="sng" algn="ctr">
                      <a:solidFill>
                        <a:schemeClr val="bg1">
                          <a:lumMod val="95000"/>
                        </a:schemeClr>
                      </a:solidFill>
                      <a:prstDash val="solid"/>
                      <a:round/>
                      <a:headEnd type="none" w="med" len="med"/>
                      <a:tailEnd type="none" w="med" len="med"/>
                    </a:lnL>
                    <a:lnR w="6350" cap="flat" cmpd="sng" algn="ctr">
                      <a:solidFill>
                        <a:schemeClr val="accent2"/>
                      </a:solidFill>
                      <a:prstDash val="solid"/>
                      <a:round/>
                      <a:headEnd type="none" w="med" len="med"/>
                      <a:tailEnd type="none" w="med" len="med"/>
                    </a:lnR>
                    <a:solidFill>
                      <a:schemeClr val="bg1">
                        <a:lumMod val="95000"/>
                      </a:schemeClr>
                    </a:solidFill>
                  </a:tcPr>
                </a:tc>
                <a:extLst>
                  <a:ext uri="{0D108BD9-81ED-4DB2-BD59-A6C34878D82A}">
                    <a16:rowId xmlns:a16="http://schemas.microsoft.com/office/drawing/2014/main" val="3677829209"/>
                  </a:ext>
                </a:extLst>
              </a:tr>
              <a:tr h="307683">
                <a:tc>
                  <a:txBody>
                    <a:bodyPr/>
                    <a:lstStyle/>
                    <a:p>
                      <a:pPr algn="l" fontAlgn="ctr">
                        <a:buNone/>
                      </a:pPr>
                      <a:r>
                        <a:rPr lang="de-DE" sz="900" b="0" i="0" u="none" strike="noStrike" baseline="0" noProof="0" dirty="0">
                          <a:solidFill>
                            <a:schemeClr val="tx1"/>
                          </a:solidFill>
                          <a:effectLst/>
                          <a:latin typeface="+mn-lt"/>
                        </a:rPr>
                        <a:t>sowohl technische als auch kaufmännische Funktion</a:t>
                      </a:r>
                    </a:p>
                  </a:txBody>
                  <a:tcPr marL="72000" marR="0" marT="0" marB="0" anchor="ctr">
                    <a:lnL w="6350" cap="flat" cmpd="sng" algn="ctr">
                      <a:solidFill>
                        <a:schemeClr val="accent2"/>
                      </a:solidFill>
                      <a:prstDash val="solid"/>
                      <a:round/>
                      <a:headEnd type="none" w="med" len="med"/>
                      <a:tailEnd type="none" w="med" len="med"/>
                    </a:lnL>
                    <a:noFill/>
                  </a:tcPr>
                </a:tc>
                <a:tc>
                  <a:txBody>
                    <a:bodyPr/>
                    <a:lstStyle/>
                    <a:p>
                      <a:pPr algn="r" fontAlgn="ctr">
                        <a:buNone/>
                      </a:pPr>
                      <a:r>
                        <a:rPr lang="de-DE" sz="900" b="0" i="0" u="none" strike="noStrike" baseline="0" noProof="0" dirty="0">
                          <a:solidFill>
                            <a:schemeClr val="tx1"/>
                          </a:solidFill>
                          <a:effectLst/>
                          <a:latin typeface="+mn-lt"/>
                        </a:rPr>
                        <a:t>48,3%</a:t>
                      </a:r>
                    </a:p>
                  </a:txBody>
                  <a:tcPr marL="0" marR="72000" marT="0" marB="0" anchor="ctr">
                    <a:noFill/>
                  </a:tcPr>
                </a:tc>
                <a:tc>
                  <a:txBody>
                    <a:bodyPr/>
                    <a:lstStyle/>
                    <a:p>
                      <a:pPr algn="r" fontAlgn="ctr">
                        <a:buNone/>
                      </a:pPr>
                      <a:r>
                        <a:rPr lang="de-DE" sz="900" b="0" i="0" u="none" strike="noStrike" baseline="0" noProof="0" dirty="0">
                          <a:solidFill>
                            <a:schemeClr val="bg1">
                              <a:lumMod val="50000"/>
                            </a:schemeClr>
                          </a:solidFill>
                          <a:effectLst/>
                          <a:latin typeface="+mn-lt"/>
                        </a:rPr>
                        <a:t>39,7%</a:t>
                      </a:r>
                    </a:p>
                  </a:txBody>
                  <a:tcPr marL="0" marR="72000" marT="0" marB="0" anchor="ctr">
                    <a:lnR w="6350" cap="flat" cmpd="sng" algn="ctr">
                      <a:solidFill>
                        <a:schemeClr val="accent2"/>
                      </a:solidFill>
                      <a:prstDash val="solid"/>
                      <a:round/>
                      <a:headEnd type="none" w="med" len="med"/>
                      <a:tailEnd type="none" w="med" len="med"/>
                    </a:lnR>
                    <a:noFill/>
                  </a:tcPr>
                </a:tc>
                <a:extLst>
                  <a:ext uri="{0D108BD9-81ED-4DB2-BD59-A6C34878D82A}">
                    <a16:rowId xmlns:a16="http://schemas.microsoft.com/office/drawing/2014/main" val="2221311185"/>
                  </a:ext>
                </a:extLst>
              </a:tr>
              <a:tr h="154800">
                <a:tc>
                  <a:txBody>
                    <a:bodyPr/>
                    <a:lstStyle/>
                    <a:p>
                      <a:pPr algn="l" fontAlgn="ctr">
                        <a:buNone/>
                      </a:pPr>
                      <a:r>
                        <a:rPr lang="de-DE" sz="900" b="0" i="1" u="none" strike="noStrike" baseline="0" noProof="0" dirty="0">
                          <a:solidFill>
                            <a:schemeClr val="tx1"/>
                          </a:solidFill>
                          <a:effectLst/>
                          <a:latin typeface="+mn-lt"/>
                        </a:rPr>
                        <a:t>Keine Angabe</a:t>
                      </a:r>
                    </a:p>
                  </a:txBody>
                  <a:tcPr marL="72000" marR="0" marT="36000" marB="0" anchor="ctr">
                    <a:lnL w="6350" cap="flat" cmpd="sng" algn="ctr">
                      <a:solidFill>
                        <a:schemeClr val="accent2"/>
                      </a:solidFill>
                      <a:prstDash val="solid"/>
                      <a:round/>
                      <a:headEnd type="none" w="med" len="med"/>
                      <a:tailEnd type="none" w="med" len="med"/>
                    </a:lnL>
                    <a:lnR w="6350" cap="flat" cmpd="sng" algn="ctr">
                      <a:solidFill>
                        <a:schemeClr val="bg1">
                          <a:lumMod val="95000"/>
                        </a:schemeClr>
                      </a:solidFill>
                      <a:prstDash val="solid"/>
                      <a:round/>
                      <a:headEnd type="none" w="med" len="med"/>
                      <a:tailEnd type="none" w="med" len="med"/>
                    </a:lnR>
                    <a:lnB w="6350" cap="flat" cmpd="sng" algn="ctr">
                      <a:solidFill>
                        <a:schemeClr val="accent2"/>
                      </a:solidFill>
                      <a:prstDash val="solid"/>
                      <a:round/>
                      <a:headEnd type="none" w="med" len="med"/>
                      <a:tailEnd type="none" w="med" len="med"/>
                    </a:lnB>
                    <a:solidFill>
                      <a:schemeClr val="bg1">
                        <a:lumMod val="95000"/>
                      </a:schemeClr>
                    </a:solidFill>
                  </a:tcPr>
                </a:tc>
                <a:tc>
                  <a:txBody>
                    <a:bodyPr/>
                    <a:lstStyle/>
                    <a:p>
                      <a:pPr algn="r" fontAlgn="ctr">
                        <a:buNone/>
                      </a:pPr>
                      <a:r>
                        <a:rPr lang="de-DE" sz="900" b="0" i="0" u="none" strike="noStrike" baseline="0" noProof="0" dirty="0">
                          <a:solidFill>
                            <a:schemeClr val="tx1"/>
                          </a:solidFill>
                          <a:effectLst/>
                          <a:latin typeface="+mn-lt"/>
                        </a:rPr>
                        <a:t>4,3%</a:t>
                      </a:r>
                    </a:p>
                  </a:txBody>
                  <a:tcPr marL="0" marR="72000" marT="0" marB="0" anchor="ctr">
                    <a:lnL w="6350" cap="flat" cmpd="sng" algn="ctr">
                      <a:solidFill>
                        <a:schemeClr val="bg1">
                          <a:lumMod val="95000"/>
                        </a:schemeClr>
                      </a:solidFill>
                      <a:prstDash val="solid"/>
                      <a:round/>
                      <a:headEnd type="none" w="med" len="med"/>
                      <a:tailEnd type="none" w="med" len="med"/>
                    </a:lnL>
                    <a:lnR w="6350" cap="flat" cmpd="sng" algn="ctr">
                      <a:solidFill>
                        <a:schemeClr val="bg1">
                          <a:lumMod val="95000"/>
                        </a:schemeClr>
                      </a:solidFill>
                      <a:prstDash val="solid"/>
                      <a:round/>
                      <a:headEnd type="none" w="med" len="med"/>
                      <a:tailEnd type="none" w="med" len="med"/>
                    </a:lnR>
                    <a:lnB w="6350" cap="flat" cmpd="sng" algn="ctr">
                      <a:solidFill>
                        <a:schemeClr val="accent2"/>
                      </a:solidFill>
                      <a:prstDash val="solid"/>
                      <a:round/>
                      <a:headEnd type="none" w="med" len="med"/>
                      <a:tailEnd type="none" w="med" len="med"/>
                    </a:lnB>
                    <a:solidFill>
                      <a:schemeClr val="bg1">
                        <a:lumMod val="95000"/>
                      </a:schemeClr>
                    </a:solidFill>
                  </a:tcPr>
                </a:tc>
                <a:tc>
                  <a:txBody>
                    <a:bodyPr/>
                    <a:lstStyle/>
                    <a:p>
                      <a:pPr algn="r" fontAlgn="ctr">
                        <a:buNone/>
                      </a:pPr>
                      <a:r>
                        <a:rPr lang="de-DE" sz="900" b="0" i="0" u="none" strike="noStrike" baseline="0" noProof="0" dirty="0">
                          <a:solidFill>
                            <a:schemeClr val="bg1">
                              <a:lumMod val="50000"/>
                            </a:schemeClr>
                          </a:solidFill>
                          <a:effectLst/>
                          <a:latin typeface="+mn-lt"/>
                        </a:rPr>
                        <a:t>2,2%</a:t>
                      </a:r>
                    </a:p>
                  </a:txBody>
                  <a:tcPr marL="0" marR="72000" marT="0" marB="0" anchor="ctr">
                    <a:lnL w="6350" cap="flat" cmpd="sng" algn="ctr">
                      <a:solidFill>
                        <a:schemeClr val="bg1">
                          <a:lumMod val="95000"/>
                        </a:schemeClr>
                      </a:solidFill>
                      <a:prstDash val="solid"/>
                      <a:round/>
                      <a:headEnd type="none" w="med" len="med"/>
                      <a:tailEnd type="none" w="med" len="med"/>
                    </a:lnL>
                    <a:lnR w="6350" cap="flat" cmpd="sng" algn="ctr">
                      <a:solidFill>
                        <a:schemeClr val="accent2"/>
                      </a:solidFill>
                      <a:prstDash val="solid"/>
                      <a:round/>
                      <a:headEnd type="none" w="med" len="med"/>
                      <a:tailEnd type="none" w="med" len="med"/>
                    </a:lnR>
                    <a:lnB w="6350" cap="flat" cmpd="sng" algn="ctr">
                      <a:solidFill>
                        <a:schemeClr val="accent2"/>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4022104394"/>
                  </a:ext>
                </a:extLst>
              </a:tr>
            </a:tbl>
          </a:graphicData>
        </a:graphic>
      </p:graphicFrame>
      <p:sp>
        <p:nvSpPr>
          <p:cNvPr id="14" name="Shape-6">
            <a:extLst>
              <a:ext uri="{FF2B5EF4-FFF2-40B4-BE49-F238E27FC236}">
                <a16:creationId xmlns:a16="http://schemas.microsoft.com/office/drawing/2014/main" id="{79C8242D-0D6B-337C-D845-3C6F354655DA}"/>
              </a:ext>
            </a:extLst>
          </p:cNvPr>
          <p:cNvSpPr/>
          <p:nvPr/>
        </p:nvSpPr>
        <p:spPr>
          <a:xfrm>
            <a:off x="3315868" y="2329131"/>
            <a:ext cx="2487600" cy="288000"/>
          </a:xfrm>
          <a:prstGeom prst="rect">
            <a:avLst/>
          </a:prstGeom>
          <a:solidFill>
            <a:schemeClr val="accent2"/>
          </a:solidFill>
          <a:ln w="6350" cap="flat" cmpd="sng" algn="ctr">
            <a:solidFill>
              <a:schemeClr val="accent2"/>
            </a:solidFill>
            <a:prstDash val="solid"/>
          </a:ln>
          <a:effectLst/>
        </p:spPr>
        <p:txBody>
          <a:bodyPr lIns="72000" rIns="0" anchor="ctr"/>
          <a:lstStyle/>
          <a:p>
            <a:r>
              <a:rPr lang="de-DE" sz="900" b="1" kern="0" noProof="0" dirty="0">
                <a:solidFill>
                  <a:srgbClr val="FFFFFF"/>
                </a:solidFill>
                <a:ea typeface="Calibri" panose="020F0502020204030204" pitchFamily="34" charset="0"/>
                <a:cs typeface="Calibri" panose="020F0502020204030204" pitchFamily="34" charset="0"/>
              </a:rPr>
              <a:t>Funktion in der Organisation / </a:t>
            </a:r>
            <a:br>
              <a:rPr lang="de-DE" sz="900" b="1" kern="0" noProof="0" dirty="0">
                <a:solidFill>
                  <a:srgbClr val="FFFFFF"/>
                </a:solidFill>
                <a:ea typeface="Calibri" panose="020F0502020204030204" pitchFamily="34" charset="0"/>
                <a:cs typeface="Calibri" panose="020F0502020204030204" pitchFamily="34" charset="0"/>
              </a:rPr>
            </a:br>
            <a:r>
              <a:rPr lang="de-DE" sz="900" b="1" kern="0" noProof="0" dirty="0">
                <a:solidFill>
                  <a:srgbClr val="FFFFFF"/>
                </a:solidFill>
                <a:ea typeface="Calibri" panose="020F0502020204030204" pitchFamily="34" charset="0"/>
                <a:cs typeface="Calibri" panose="020F0502020204030204" pitchFamily="34" charset="0"/>
              </a:rPr>
              <a:t>im Unternehmen</a:t>
            </a:r>
            <a:endParaRPr lang="de-DE" sz="700" b="1" kern="0" noProof="0" dirty="0">
              <a:solidFill>
                <a:srgbClr val="FFFFFF"/>
              </a:solidFill>
              <a:ea typeface="Calibri" panose="020F0502020204030204" pitchFamily="34" charset="0"/>
              <a:cs typeface="Calibri" panose="020F0502020204030204" pitchFamily="34" charset="0"/>
            </a:endParaRPr>
          </a:p>
        </p:txBody>
      </p:sp>
      <p:graphicFrame>
        <p:nvGraphicFramePr>
          <p:cNvPr id="15" name="Tabelle 14" descr="orlink:ORRange260@Zuständigkeit!$B$8:$D$11¤0,0,0€2621440€0€€0€0€0€0€€0€€0€0€0€12">
            <a:extLst>
              <a:ext uri="{FF2B5EF4-FFF2-40B4-BE49-F238E27FC236}">
                <a16:creationId xmlns:a16="http://schemas.microsoft.com/office/drawing/2014/main" id="{CFF2A43D-CE0D-669E-1AA8-EA873C64E288}"/>
              </a:ext>
            </a:extLst>
          </p:cNvPr>
          <p:cNvGraphicFramePr>
            <a:graphicFrameLocks noGrp="1"/>
          </p:cNvGraphicFramePr>
          <p:nvPr>
            <p:extLst>
              <p:ext uri="{D42A27DB-BD31-4B8C-83A1-F6EECF244321}">
                <p14:modId xmlns:p14="http://schemas.microsoft.com/office/powerpoint/2010/main" val="204085015"/>
              </p:ext>
            </p:extLst>
          </p:nvPr>
        </p:nvGraphicFramePr>
        <p:xfrm>
          <a:off x="3315867" y="3820462"/>
          <a:ext cx="2486522" cy="930960"/>
        </p:xfrm>
        <a:graphic>
          <a:graphicData uri="http://schemas.openxmlformats.org/drawingml/2006/table">
            <a:tbl>
              <a:tblPr>
                <a:tableStyleId>{5C22544A-7EE6-4342-B048-85BDC9FD1C3A}</a:tableStyleId>
              </a:tblPr>
              <a:tblGrid>
                <a:gridCol w="1514522">
                  <a:extLst>
                    <a:ext uri="{9D8B030D-6E8A-4147-A177-3AD203B41FA5}">
                      <a16:colId xmlns:a16="http://schemas.microsoft.com/office/drawing/2014/main" val="1322963700"/>
                    </a:ext>
                  </a:extLst>
                </a:gridCol>
                <a:gridCol w="486000">
                  <a:extLst>
                    <a:ext uri="{9D8B030D-6E8A-4147-A177-3AD203B41FA5}">
                      <a16:colId xmlns:a16="http://schemas.microsoft.com/office/drawing/2014/main" val="249446924"/>
                    </a:ext>
                  </a:extLst>
                </a:gridCol>
                <a:gridCol w="486000">
                  <a:extLst>
                    <a:ext uri="{9D8B030D-6E8A-4147-A177-3AD203B41FA5}">
                      <a16:colId xmlns:a16="http://schemas.microsoft.com/office/drawing/2014/main" val="2115936462"/>
                    </a:ext>
                  </a:extLst>
                </a:gridCol>
              </a:tblGrid>
              <a:tr h="178465">
                <a:tc>
                  <a:txBody>
                    <a:bodyPr/>
                    <a:lstStyle/>
                    <a:p>
                      <a:pPr algn="l" fontAlgn="ctr">
                        <a:buNone/>
                      </a:pPr>
                      <a:r>
                        <a:rPr lang="de-DE" sz="900" b="0" i="0" u="none" strike="noStrike" baseline="0" noProof="0" dirty="0">
                          <a:solidFill>
                            <a:schemeClr val="tx1"/>
                          </a:solidFill>
                          <a:effectLst/>
                          <a:latin typeface="+mn-lt"/>
                        </a:rPr>
                        <a:t>maßgeblich beteiligt</a:t>
                      </a:r>
                    </a:p>
                  </a:txBody>
                  <a:tcPr marL="72000" marR="0" marT="0" marB="0" anchor="ctr">
                    <a:lnL w="6350" cap="flat" cmpd="sng" algn="ctr">
                      <a:solidFill>
                        <a:schemeClr val="accent2"/>
                      </a:solidFill>
                      <a:prstDash val="solid"/>
                      <a:round/>
                      <a:headEnd type="none" w="med" len="med"/>
                      <a:tailEnd type="none" w="med" len="med"/>
                    </a:lnL>
                    <a:lnT w="6350" cap="flat" cmpd="sng" algn="ctr">
                      <a:solidFill>
                        <a:schemeClr val="accent2"/>
                      </a:solidFill>
                      <a:prstDash val="solid"/>
                      <a:round/>
                      <a:headEnd type="none" w="med" len="med"/>
                      <a:tailEnd type="none" w="med" len="med"/>
                    </a:lnT>
                    <a:noFill/>
                  </a:tcPr>
                </a:tc>
                <a:tc>
                  <a:txBody>
                    <a:bodyPr/>
                    <a:lstStyle/>
                    <a:p>
                      <a:pPr algn="r" fontAlgn="ctr">
                        <a:buNone/>
                      </a:pPr>
                      <a:r>
                        <a:rPr lang="de-DE" sz="900" b="0" i="0" u="none" strike="noStrike" baseline="0" noProof="0" dirty="0">
                          <a:solidFill>
                            <a:schemeClr val="tx1"/>
                          </a:solidFill>
                          <a:effectLst/>
                          <a:latin typeface="+mn-lt"/>
                        </a:rPr>
                        <a:t>83,2%</a:t>
                      </a:r>
                    </a:p>
                  </a:txBody>
                  <a:tcPr marL="0" marR="72000" marT="0" marB="0" anchor="ctr">
                    <a:lnT w="6350" cap="flat" cmpd="sng" algn="ctr">
                      <a:solidFill>
                        <a:schemeClr val="accent2"/>
                      </a:solidFill>
                      <a:prstDash val="solid"/>
                      <a:round/>
                      <a:headEnd type="none" w="med" len="med"/>
                      <a:tailEnd type="none" w="med" len="med"/>
                    </a:lnT>
                    <a:noFill/>
                  </a:tcPr>
                </a:tc>
                <a:tc>
                  <a:txBody>
                    <a:bodyPr/>
                    <a:lstStyle/>
                    <a:p>
                      <a:pPr algn="r" fontAlgn="ctr">
                        <a:buNone/>
                      </a:pPr>
                      <a:r>
                        <a:rPr lang="de-DE" sz="900" b="0" i="0" u="none" strike="noStrike" baseline="0" noProof="0" dirty="0">
                          <a:solidFill>
                            <a:schemeClr val="bg1">
                              <a:lumMod val="50000"/>
                            </a:schemeClr>
                          </a:solidFill>
                          <a:effectLst/>
                          <a:latin typeface="+mn-lt"/>
                        </a:rPr>
                        <a:t>79,4%</a:t>
                      </a:r>
                    </a:p>
                  </a:txBody>
                  <a:tcPr marL="0" marR="72000" marT="0" marB="0" anchor="ctr">
                    <a:lnR w="6350" cap="flat" cmpd="sng" algn="ctr">
                      <a:solidFill>
                        <a:schemeClr val="accent2"/>
                      </a:solidFill>
                      <a:prstDash val="solid"/>
                      <a:round/>
                      <a:headEnd type="none" w="med" len="med"/>
                      <a:tailEnd type="none" w="med" len="med"/>
                    </a:lnR>
                    <a:lnT w="6350" cap="flat" cmpd="sng" algn="ctr">
                      <a:solidFill>
                        <a:schemeClr val="accent2"/>
                      </a:solidFill>
                      <a:prstDash val="solid"/>
                      <a:round/>
                      <a:headEnd type="none" w="med" len="med"/>
                      <a:tailEnd type="none" w="med" len="med"/>
                    </a:lnT>
                    <a:noFill/>
                  </a:tcPr>
                </a:tc>
                <a:extLst>
                  <a:ext uri="{0D108BD9-81ED-4DB2-BD59-A6C34878D82A}">
                    <a16:rowId xmlns:a16="http://schemas.microsoft.com/office/drawing/2014/main" val="2935830596"/>
                  </a:ext>
                </a:extLst>
              </a:tr>
              <a:tr h="287015">
                <a:tc>
                  <a:txBody>
                    <a:bodyPr/>
                    <a:lstStyle/>
                    <a:p>
                      <a:pPr algn="l" fontAlgn="ctr">
                        <a:buNone/>
                      </a:pPr>
                      <a:r>
                        <a:rPr lang="de-DE" sz="900" b="0" i="0" u="none" strike="noStrike" baseline="0" noProof="0" dirty="0">
                          <a:solidFill>
                            <a:schemeClr val="tx1"/>
                          </a:solidFill>
                          <a:effectLst/>
                          <a:latin typeface="+mn-lt"/>
                        </a:rPr>
                        <a:t>nicht maßgeblich, aber beteiligt</a:t>
                      </a:r>
                    </a:p>
                  </a:txBody>
                  <a:tcPr marL="72000" marR="0" marT="0" marB="0" anchor="ctr">
                    <a:lnL w="6350" cap="flat" cmpd="sng" algn="ctr">
                      <a:solidFill>
                        <a:schemeClr val="accent2"/>
                      </a:solidFill>
                      <a:prstDash val="solid"/>
                      <a:round/>
                      <a:headEnd type="none" w="med" len="med"/>
                      <a:tailEnd type="none" w="med" len="med"/>
                    </a:lnL>
                    <a:lnR w="6350" cap="flat" cmpd="sng" algn="ctr">
                      <a:solidFill>
                        <a:schemeClr val="bg1">
                          <a:lumMod val="95000"/>
                        </a:schemeClr>
                      </a:solidFill>
                      <a:prstDash val="solid"/>
                      <a:round/>
                      <a:headEnd type="none" w="med" len="med"/>
                      <a:tailEnd type="none" w="med" len="med"/>
                    </a:lnR>
                    <a:solidFill>
                      <a:schemeClr val="bg1">
                        <a:lumMod val="95000"/>
                      </a:schemeClr>
                    </a:solidFill>
                  </a:tcPr>
                </a:tc>
                <a:tc>
                  <a:txBody>
                    <a:bodyPr/>
                    <a:lstStyle/>
                    <a:p>
                      <a:pPr algn="r" fontAlgn="ctr">
                        <a:buNone/>
                      </a:pPr>
                      <a:r>
                        <a:rPr lang="de-DE" sz="900" b="0" i="0" u="none" strike="noStrike" baseline="0" noProof="0" dirty="0">
                          <a:solidFill>
                            <a:schemeClr val="tx1"/>
                          </a:solidFill>
                          <a:effectLst/>
                          <a:latin typeface="+mn-lt"/>
                        </a:rPr>
                        <a:t>10,8%</a:t>
                      </a:r>
                    </a:p>
                  </a:txBody>
                  <a:tcPr marL="0" marR="72000" marT="0" marB="0" anchor="ctr">
                    <a:lnL w="6350" cap="flat" cmpd="sng" algn="ctr">
                      <a:solidFill>
                        <a:schemeClr val="bg1">
                          <a:lumMod val="95000"/>
                        </a:schemeClr>
                      </a:solidFill>
                      <a:prstDash val="solid"/>
                      <a:round/>
                      <a:headEnd type="none" w="med" len="med"/>
                      <a:tailEnd type="none" w="med" len="med"/>
                    </a:lnL>
                    <a:lnR w="6350" cap="flat" cmpd="sng" algn="ctr">
                      <a:solidFill>
                        <a:schemeClr val="bg1">
                          <a:lumMod val="95000"/>
                        </a:schemeClr>
                      </a:solidFill>
                      <a:prstDash val="solid"/>
                      <a:round/>
                      <a:headEnd type="none" w="med" len="med"/>
                      <a:tailEnd type="none" w="med" len="med"/>
                    </a:lnR>
                    <a:solidFill>
                      <a:schemeClr val="bg1">
                        <a:lumMod val="95000"/>
                      </a:schemeClr>
                    </a:solidFill>
                  </a:tcPr>
                </a:tc>
                <a:tc>
                  <a:txBody>
                    <a:bodyPr/>
                    <a:lstStyle/>
                    <a:p>
                      <a:pPr algn="r" fontAlgn="ctr">
                        <a:buNone/>
                      </a:pPr>
                      <a:r>
                        <a:rPr lang="de-DE" sz="900" b="0" i="0" u="none" strike="noStrike" baseline="0" noProof="0" dirty="0">
                          <a:solidFill>
                            <a:schemeClr val="bg1">
                              <a:lumMod val="50000"/>
                            </a:schemeClr>
                          </a:solidFill>
                          <a:effectLst/>
                          <a:latin typeface="+mn-lt"/>
                        </a:rPr>
                        <a:t>15,2%</a:t>
                      </a:r>
                    </a:p>
                  </a:txBody>
                  <a:tcPr marL="0" marR="72000" marT="0" marB="0" anchor="ctr">
                    <a:lnL w="6350" cap="flat" cmpd="sng" algn="ctr">
                      <a:solidFill>
                        <a:schemeClr val="bg1">
                          <a:lumMod val="95000"/>
                        </a:schemeClr>
                      </a:solidFill>
                      <a:prstDash val="solid"/>
                      <a:round/>
                      <a:headEnd type="none" w="med" len="med"/>
                      <a:tailEnd type="none" w="med" len="med"/>
                    </a:lnL>
                    <a:lnR w="6350" cap="flat" cmpd="sng" algn="ctr">
                      <a:solidFill>
                        <a:schemeClr val="accent2"/>
                      </a:solidFill>
                      <a:prstDash val="solid"/>
                      <a:round/>
                      <a:headEnd type="none" w="med" len="med"/>
                      <a:tailEnd type="none" w="med" len="med"/>
                    </a:lnR>
                    <a:solidFill>
                      <a:schemeClr val="bg1">
                        <a:lumMod val="95000"/>
                      </a:schemeClr>
                    </a:solidFill>
                  </a:tcPr>
                </a:tc>
                <a:extLst>
                  <a:ext uri="{0D108BD9-81ED-4DB2-BD59-A6C34878D82A}">
                    <a16:rowId xmlns:a16="http://schemas.microsoft.com/office/drawing/2014/main" val="3677829209"/>
                  </a:ext>
                </a:extLst>
              </a:tr>
              <a:tr h="287015">
                <a:tc>
                  <a:txBody>
                    <a:bodyPr/>
                    <a:lstStyle/>
                    <a:p>
                      <a:pPr algn="l" fontAlgn="ctr">
                        <a:buNone/>
                      </a:pPr>
                      <a:r>
                        <a:rPr lang="de-DE" sz="900" b="0" i="0" u="none" strike="noStrike" baseline="0" noProof="0" dirty="0">
                          <a:solidFill>
                            <a:schemeClr val="tx1"/>
                          </a:solidFill>
                          <a:effectLst/>
                          <a:latin typeface="+mn-lt"/>
                        </a:rPr>
                        <a:t>eher beiläufig bis gar nicht beteiligt</a:t>
                      </a:r>
                    </a:p>
                  </a:txBody>
                  <a:tcPr marL="72000" marR="0" marT="0" marB="0" anchor="ctr">
                    <a:lnL w="6350" cap="flat" cmpd="sng" algn="ctr">
                      <a:solidFill>
                        <a:schemeClr val="accent2"/>
                      </a:solidFill>
                      <a:prstDash val="solid"/>
                      <a:round/>
                      <a:headEnd type="none" w="med" len="med"/>
                      <a:tailEnd type="none" w="med" len="med"/>
                    </a:lnL>
                    <a:noFill/>
                  </a:tcPr>
                </a:tc>
                <a:tc>
                  <a:txBody>
                    <a:bodyPr/>
                    <a:lstStyle/>
                    <a:p>
                      <a:pPr algn="r" fontAlgn="ctr">
                        <a:buNone/>
                      </a:pPr>
                      <a:r>
                        <a:rPr lang="de-DE" sz="900" b="0" i="0" u="none" strike="noStrike" baseline="0" noProof="0" dirty="0">
                          <a:solidFill>
                            <a:schemeClr val="tx1"/>
                          </a:solidFill>
                          <a:effectLst/>
                          <a:latin typeface="+mn-lt"/>
                        </a:rPr>
                        <a:t>2,6%</a:t>
                      </a:r>
                    </a:p>
                  </a:txBody>
                  <a:tcPr marL="0" marR="72000" marT="0" marB="0" anchor="ctr">
                    <a:noFill/>
                  </a:tcPr>
                </a:tc>
                <a:tc>
                  <a:txBody>
                    <a:bodyPr/>
                    <a:lstStyle/>
                    <a:p>
                      <a:pPr algn="r" fontAlgn="ctr">
                        <a:buNone/>
                      </a:pPr>
                      <a:r>
                        <a:rPr lang="de-DE" sz="900" b="0" i="0" u="none" strike="noStrike" baseline="0" noProof="0" dirty="0">
                          <a:solidFill>
                            <a:schemeClr val="bg1">
                              <a:lumMod val="50000"/>
                            </a:schemeClr>
                          </a:solidFill>
                          <a:effectLst/>
                          <a:latin typeface="+mn-lt"/>
                        </a:rPr>
                        <a:t>3,8%</a:t>
                      </a:r>
                    </a:p>
                  </a:txBody>
                  <a:tcPr marL="0" marR="72000" marT="0" marB="0" anchor="ctr">
                    <a:lnR w="6350" cap="flat" cmpd="sng" algn="ctr">
                      <a:solidFill>
                        <a:schemeClr val="accent2"/>
                      </a:solidFill>
                      <a:prstDash val="solid"/>
                      <a:round/>
                      <a:headEnd type="none" w="med" len="med"/>
                      <a:tailEnd type="none" w="med" len="med"/>
                    </a:lnR>
                    <a:noFill/>
                  </a:tcPr>
                </a:tc>
                <a:extLst>
                  <a:ext uri="{0D108BD9-81ED-4DB2-BD59-A6C34878D82A}">
                    <a16:rowId xmlns:a16="http://schemas.microsoft.com/office/drawing/2014/main" val="2221311185"/>
                  </a:ext>
                </a:extLst>
              </a:tr>
              <a:tr h="178465">
                <a:tc>
                  <a:txBody>
                    <a:bodyPr/>
                    <a:lstStyle/>
                    <a:p>
                      <a:pPr algn="l" fontAlgn="ctr">
                        <a:buNone/>
                      </a:pPr>
                      <a:r>
                        <a:rPr lang="de-DE" sz="900" b="0" i="1" u="none" strike="noStrike" baseline="0" noProof="0" dirty="0">
                          <a:solidFill>
                            <a:schemeClr val="tx1"/>
                          </a:solidFill>
                          <a:effectLst/>
                          <a:latin typeface="+mn-lt"/>
                        </a:rPr>
                        <a:t>Keine Angabe</a:t>
                      </a:r>
                    </a:p>
                  </a:txBody>
                  <a:tcPr marL="72000" marR="0" marT="0" marB="0" anchor="ctr">
                    <a:lnL w="6350" cap="flat" cmpd="sng" algn="ctr">
                      <a:solidFill>
                        <a:schemeClr val="accent2"/>
                      </a:solidFill>
                      <a:prstDash val="solid"/>
                      <a:round/>
                      <a:headEnd type="none" w="med" len="med"/>
                      <a:tailEnd type="none" w="med" len="med"/>
                    </a:lnL>
                    <a:lnR w="6350" cap="flat" cmpd="sng" algn="ctr">
                      <a:solidFill>
                        <a:schemeClr val="bg1">
                          <a:lumMod val="95000"/>
                        </a:schemeClr>
                      </a:solidFill>
                      <a:prstDash val="solid"/>
                      <a:round/>
                      <a:headEnd type="none" w="med" len="med"/>
                      <a:tailEnd type="none" w="med" len="med"/>
                    </a:lnR>
                    <a:lnB w="6350" cap="flat" cmpd="sng" algn="ctr">
                      <a:solidFill>
                        <a:schemeClr val="accent2"/>
                      </a:solidFill>
                      <a:prstDash val="solid"/>
                      <a:round/>
                      <a:headEnd type="none" w="med" len="med"/>
                      <a:tailEnd type="none" w="med" len="med"/>
                    </a:lnB>
                    <a:solidFill>
                      <a:schemeClr val="bg1">
                        <a:lumMod val="95000"/>
                      </a:schemeClr>
                    </a:solidFill>
                  </a:tcPr>
                </a:tc>
                <a:tc>
                  <a:txBody>
                    <a:bodyPr/>
                    <a:lstStyle/>
                    <a:p>
                      <a:pPr algn="r" fontAlgn="ctr">
                        <a:buNone/>
                      </a:pPr>
                      <a:r>
                        <a:rPr lang="de-DE" sz="900" b="0" i="1" u="none" strike="noStrike" baseline="0" noProof="0" dirty="0">
                          <a:solidFill>
                            <a:schemeClr val="tx1"/>
                          </a:solidFill>
                          <a:effectLst/>
                          <a:latin typeface="+mn-lt"/>
                        </a:rPr>
                        <a:t>3,3%</a:t>
                      </a:r>
                    </a:p>
                  </a:txBody>
                  <a:tcPr marL="0" marR="72000" marT="0" marB="0" anchor="ctr">
                    <a:lnL w="6350" cap="flat" cmpd="sng" algn="ctr">
                      <a:solidFill>
                        <a:schemeClr val="bg1">
                          <a:lumMod val="95000"/>
                        </a:schemeClr>
                      </a:solidFill>
                      <a:prstDash val="solid"/>
                      <a:round/>
                      <a:headEnd type="none" w="med" len="med"/>
                      <a:tailEnd type="none" w="med" len="med"/>
                    </a:lnL>
                    <a:lnR w="6350" cap="flat" cmpd="sng" algn="ctr">
                      <a:solidFill>
                        <a:schemeClr val="bg1">
                          <a:lumMod val="95000"/>
                        </a:schemeClr>
                      </a:solidFill>
                      <a:prstDash val="solid"/>
                      <a:round/>
                      <a:headEnd type="none" w="med" len="med"/>
                      <a:tailEnd type="none" w="med" len="med"/>
                    </a:lnR>
                    <a:lnB w="6350" cap="flat" cmpd="sng" algn="ctr">
                      <a:solidFill>
                        <a:schemeClr val="accent2"/>
                      </a:solidFill>
                      <a:prstDash val="solid"/>
                      <a:round/>
                      <a:headEnd type="none" w="med" len="med"/>
                      <a:tailEnd type="none" w="med" len="med"/>
                    </a:lnB>
                    <a:solidFill>
                      <a:schemeClr val="bg1">
                        <a:lumMod val="95000"/>
                      </a:schemeClr>
                    </a:solidFill>
                  </a:tcPr>
                </a:tc>
                <a:tc>
                  <a:txBody>
                    <a:bodyPr/>
                    <a:lstStyle/>
                    <a:p>
                      <a:pPr algn="r" fontAlgn="ctr">
                        <a:buNone/>
                      </a:pPr>
                      <a:r>
                        <a:rPr lang="de-DE" sz="900" b="0" i="1" u="none" strike="noStrike" baseline="0" noProof="0" dirty="0">
                          <a:solidFill>
                            <a:schemeClr val="bg1">
                              <a:lumMod val="50000"/>
                            </a:schemeClr>
                          </a:solidFill>
                          <a:effectLst/>
                          <a:latin typeface="+mn-lt"/>
                        </a:rPr>
                        <a:t>1,6%</a:t>
                      </a:r>
                    </a:p>
                  </a:txBody>
                  <a:tcPr marL="0" marR="72000" marT="0" marB="0" anchor="ctr">
                    <a:lnL w="6350" cap="flat" cmpd="sng" algn="ctr">
                      <a:solidFill>
                        <a:schemeClr val="bg1">
                          <a:lumMod val="95000"/>
                        </a:schemeClr>
                      </a:solidFill>
                      <a:prstDash val="solid"/>
                      <a:round/>
                      <a:headEnd type="none" w="med" len="med"/>
                      <a:tailEnd type="none" w="med" len="med"/>
                    </a:lnL>
                    <a:lnR w="6350" cap="flat" cmpd="sng" algn="ctr">
                      <a:solidFill>
                        <a:schemeClr val="accent2"/>
                      </a:solidFill>
                      <a:prstDash val="solid"/>
                      <a:round/>
                      <a:headEnd type="none" w="med" len="med"/>
                      <a:tailEnd type="none" w="med" len="med"/>
                    </a:lnR>
                    <a:lnB w="6350" cap="flat" cmpd="sng" algn="ctr">
                      <a:solidFill>
                        <a:schemeClr val="accent2"/>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4022104394"/>
                  </a:ext>
                </a:extLst>
              </a:tr>
            </a:tbl>
          </a:graphicData>
        </a:graphic>
      </p:graphicFrame>
      <p:sp>
        <p:nvSpPr>
          <p:cNvPr id="16" name="Shape-6">
            <a:extLst>
              <a:ext uri="{FF2B5EF4-FFF2-40B4-BE49-F238E27FC236}">
                <a16:creationId xmlns:a16="http://schemas.microsoft.com/office/drawing/2014/main" id="{807B16DE-8AC9-EABD-FD90-F0EACC081A91}"/>
              </a:ext>
            </a:extLst>
          </p:cNvPr>
          <p:cNvSpPr/>
          <p:nvPr/>
        </p:nvSpPr>
        <p:spPr>
          <a:xfrm>
            <a:off x="3315869" y="3540143"/>
            <a:ext cx="2487600" cy="288000"/>
          </a:xfrm>
          <a:prstGeom prst="rect">
            <a:avLst/>
          </a:prstGeom>
          <a:solidFill>
            <a:schemeClr val="accent2"/>
          </a:solidFill>
          <a:ln w="6350" cap="flat" cmpd="sng" algn="ctr">
            <a:solidFill>
              <a:schemeClr val="accent2"/>
            </a:solidFill>
            <a:prstDash val="solid"/>
          </a:ln>
          <a:effectLst/>
        </p:spPr>
        <p:txBody>
          <a:bodyPr lIns="72000" rIns="0" anchor="ctr"/>
          <a:lstStyle/>
          <a:p>
            <a:r>
              <a:rPr lang="de-DE" sz="900" b="1" kern="0" noProof="0" dirty="0">
                <a:solidFill>
                  <a:srgbClr val="FFFFFF"/>
                </a:solidFill>
                <a:ea typeface="Calibri" panose="020F0502020204030204" pitchFamily="34" charset="0"/>
                <a:cs typeface="Calibri" panose="020F0502020204030204" pitchFamily="34" charset="0"/>
              </a:rPr>
              <a:t>Zuständigkeit für den Erhalt einer sicheren öffentlichen Wasserversorgung</a:t>
            </a:r>
          </a:p>
        </p:txBody>
      </p:sp>
      <p:sp>
        <p:nvSpPr>
          <p:cNvPr id="9" name="Textfeld 8">
            <a:extLst>
              <a:ext uri="{FF2B5EF4-FFF2-40B4-BE49-F238E27FC236}">
                <a16:creationId xmlns:a16="http://schemas.microsoft.com/office/drawing/2014/main" id="{2D2B1E4D-FC6D-1F36-60DB-33C61F4B0E41}"/>
              </a:ext>
            </a:extLst>
          </p:cNvPr>
          <p:cNvSpPr txBox="1"/>
          <p:nvPr/>
        </p:nvSpPr>
        <p:spPr>
          <a:xfrm>
            <a:off x="6189295" y="4559542"/>
            <a:ext cx="2481239" cy="230832"/>
          </a:xfrm>
          <a:prstGeom prst="rect">
            <a:avLst/>
          </a:prstGeom>
          <a:noFill/>
        </p:spPr>
        <p:txBody>
          <a:bodyPr wrap="square" lIns="0" rIns="0" rtlCol="0">
            <a:spAutoFit/>
          </a:bodyPr>
          <a:lstStyle/>
          <a:p>
            <a:pPr algn="r"/>
            <a:r>
              <a:rPr lang="de-DE" sz="900" noProof="0" dirty="0">
                <a:latin typeface="Arial" panose="020B0604020202020204" pitchFamily="34" charset="0"/>
                <a:cs typeface="Arial" panose="020B0604020202020204" pitchFamily="34" charset="0"/>
              </a:rPr>
              <a:t>■</a:t>
            </a:r>
            <a:r>
              <a:rPr lang="de-DE" sz="700" noProof="0" dirty="0">
                <a:latin typeface="Arial" panose="020B0604020202020204" pitchFamily="34" charset="0"/>
                <a:cs typeface="Arial" panose="020B0604020202020204" pitchFamily="34" charset="0"/>
              </a:rPr>
              <a:t> 2026 (n = 227)</a:t>
            </a:r>
            <a:r>
              <a:rPr lang="de-DE" sz="700" noProof="0" dirty="0"/>
              <a:t>    I    </a:t>
            </a:r>
            <a:r>
              <a:rPr lang="de-DE" sz="800" noProof="0" dirty="0">
                <a:solidFill>
                  <a:schemeClr val="bg1">
                    <a:lumMod val="50000"/>
                  </a:schemeClr>
                </a:solidFill>
                <a:latin typeface="Arial" panose="020B0604020202020204" pitchFamily="34" charset="0"/>
                <a:cs typeface="Arial" panose="020B0604020202020204" pitchFamily="34" charset="0"/>
              </a:rPr>
              <a:t>■</a:t>
            </a:r>
            <a:r>
              <a:rPr lang="de-DE" sz="700" noProof="0" dirty="0">
                <a:solidFill>
                  <a:schemeClr val="bg1">
                    <a:lumMod val="50000"/>
                  </a:schemeClr>
                </a:solidFill>
                <a:latin typeface="Arial" panose="020B0604020202020204" pitchFamily="34" charset="0"/>
                <a:cs typeface="Arial" panose="020B0604020202020204" pitchFamily="34" charset="0"/>
              </a:rPr>
              <a:t> = 2025 (n = 219)</a:t>
            </a:r>
            <a:endParaRPr lang="de-DE" sz="700" noProof="0" dirty="0">
              <a:solidFill>
                <a:schemeClr val="bg1">
                  <a:lumMod val="50000"/>
                </a:schemeClr>
              </a:solidFill>
            </a:endParaRPr>
          </a:p>
        </p:txBody>
      </p:sp>
      <p:graphicFrame>
        <p:nvGraphicFramePr>
          <p:cNvPr id="17" name="Tabelle 16">
            <a:extLst>
              <a:ext uri="{FF2B5EF4-FFF2-40B4-BE49-F238E27FC236}">
                <a16:creationId xmlns:a16="http://schemas.microsoft.com/office/drawing/2014/main" id="{42FDFF9E-6E3E-6571-B33E-EFB44E2F2168}"/>
              </a:ext>
            </a:extLst>
          </p:cNvPr>
          <p:cNvGraphicFramePr>
            <a:graphicFrameLocks noGrp="1"/>
          </p:cNvGraphicFramePr>
          <p:nvPr>
            <p:extLst>
              <p:ext uri="{D42A27DB-BD31-4B8C-83A1-F6EECF244321}">
                <p14:modId xmlns:p14="http://schemas.microsoft.com/office/powerpoint/2010/main" val="2583823675"/>
              </p:ext>
            </p:extLst>
          </p:nvPr>
        </p:nvGraphicFramePr>
        <p:xfrm>
          <a:off x="1959418" y="1166171"/>
          <a:ext cx="972000" cy="199860"/>
        </p:xfrm>
        <a:graphic>
          <a:graphicData uri="http://schemas.openxmlformats.org/drawingml/2006/table">
            <a:tbl>
              <a:tblPr>
                <a:tableStyleId>{5C22544A-7EE6-4342-B048-85BDC9FD1C3A}</a:tableStyleId>
              </a:tblPr>
              <a:tblGrid>
                <a:gridCol w="486000">
                  <a:extLst>
                    <a:ext uri="{9D8B030D-6E8A-4147-A177-3AD203B41FA5}">
                      <a16:colId xmlns:a16="http://schemas.microsoft.com/office/drawing/2014/main" val="249446924"/>
                    </a:ext>
                  </a:extLst>
                </a:gridCol>
                <a:gridCol w="486000">
                  <a:extLst>
                    <a:ext uri="{9D8B030D-6E8A-4147-A177-3AD203B41FA5}">
                      <a16:colId xmlns:a16="http://schemas.microsoft.com/office/drawing/2014/main" val="2115936462"/>
                    </a:ext>
                  </a:extLst>
                </a:gridCol>
              </a:tblGrid>
              <a:tr h="199860">
                <a:tc>
                  <a:txBody>
                    <a:bodyPr/>
                    <a:lstStyle/>
                    <a:p>
                      <a:pPr algn="ctr" fontAlgn="ctr">
                        <a:buNone/>
                      </a:pPr>
                      <a:r>
                        <a:rPr lang="de-DE" sz="800" b="0" i="0" u="none" strike="noStrike" baseline="0" noProof="0" dirty="0">
                          <a:solidFill>
                            <a:schemeClr val="bg1"/>
                          </a:solidFill>
                          <a:effectLst/>
                          <a:latin typeface="+mn-lt"/>
                        </a:rPr>
                        <a:t>2026</a:t>
                      </a:r>
                    </a:p>
                  </a:txBody>
                  <a:tcPr marL="0" marR="0" marT="36000" marB="18000"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fontAlgn="ctr">
                        <a:buNone/>
                      </a:pPr>
                      <a:r>
                        <a:rPr lang="de-DE" sz="800" b="0" i="0" u="none" strike="noStrike" baseline="0" noProof="0" dirty="0">
                          <a:solidFill>
                            <a:schemeClr val="bg1"/>
                          </a:solidFill>
                          <a:effectLst/>
                          <a:latin typeface="+mn-lt"/>
                        </a:rPr>
                        <a:t>2025</a:t>
                      </a:r>
                    </a:p>
                  </a:txBody>
                  <a:tcPr marL="0" marR="0" marT="36000" marB="18000" anchor="ctr">
                    <a:lnL w="12700" cap="flat" cmpd="sng" algn="ctr">
                      <a:solidFill>
                        <a:schemeClr val="bg1"/>
                      </a:solidFill>
                      <a:prstDash val="solid"/>
                      <a:round/>
                      <a:headEnd type="none" w="med" len="med"/>
                      <a:tailEnd type="none" w="med" len="med"/>
                    </a:lnL>
                    <a:lnR w="635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extLst>
                  <a:ext uri="{0D108BD9-81ED-4DB2-BD59-A6C34878D82A}">
                    <a16:rowId xmlns:a16="http://schemas.microsoft.com/office/drawing/2014/main" val="2935830596"/>
                  </a:ext>
                </a:extLst>
              </a:tr>
            </a:tbl>
          </a:graphicData>
        </a:graphic>
      </p:graphicFrame>
      <p:graphicFrame>
        <p:nvGraphicFramePr>
          <p:cNvPr id="19" name="Tabelle 18">
            <a:extLst>
              <a:ext uri="{FF2B5EF4-FFF2-40B4-BE49-F238E27FC236}">
                <a16:creationId xmlns:a16="http://schemas.microsoft.com/office/drawing/2014/main" id="{7A841E26-0055-0FC6-29B8-23A705ECE341}"/>
              </a:ext>
            </a:extLst>
          </p:cNvPr>
          <p:cNvGraphicFramePr>
            <a:graphicFrameLocks noGrp="1"/>
          </p:cNvGraphicFramePr>
          <p:nvPr>
            <p:extLst>
              <p:ext uri="{D42A27DB-BD31-4B8C-83A1-F6EECF244321}">
                <p14:modId xmlns:p14="http://schemas.microsoft.com/office/powerpoint/2010/main" val="3281072647"/>
              </p:ext>
            </p:extLst>
          </p:nvPr>
        </p:nvGraphicFramePr>
        <p:xfrm>
          <a:off x="4831080" y="1085555"/>
          <a:ext cx="972000" cy="199860"/>
        </p:xfrm>
        <a:graphic>
          <a:graphicData uri="http://schemas.openxmlformats.org/drawingml/2006/table">
            <a:tbl>
              <a:tblPr>
                <a:tableStyleId>{5C22544A-7EE6-4342-B048-85BDC9FD1C3A}</a:tableStyleId>
              </a:tblPr>
              <a:tblGrid>
                <a:gridCol w="486000">
                  <a:extLst>
                    <a:ext uri="{9D8B030D-6E8A-4147-A177-3AD203B41FA5}">
                      <a16:colId xmlns:a16="http://schemas.microsoft.com/office/drawing/2014/main" val="249446924"/>
                    </a:ext>
                  </a:extLst>
                </a:gridCol>
                <a:gridCol w="486000">
                  <a:extLst>
                    <a:ext uri="{9D8B030D-6E8A-4147-A177-3AD203B41FA5}">
                      <a16:colId xmlns:a16="http://schemas.microsoft.com/office/drawing/2014/main" val="2115936462"/>
                    </a:ext>
                  </a:extLst>
                </a:gridCol>
              </a:tblGrid>
              <a:tr h="199860">
                <a:tc>
                  <a:txBody>
                    <a:bodyPr/>
                    <a:lstStyle/>
                    <a:p>
                      <a:pPr algn="ctr" fontAlgn="ctr">
                        <a:buNone/>
                      </a:pPr>
                      <a:r>
                        <a:rPr lang="de-DE" sz="800" b="0" i="0" u="none" strike="noStrike" baseline="0" noProof="0" dirty="0">
                          <a:solidFill>
                            <a:schemeClr val="bg1"/>
                          </a:solidFill>
                          <a:effectLst/>
                          <a:latin typeface="+mn-lt"/>
                        </a:rPr>
                        <a:t>2026</a:t>
                      </a:r>
                    </a:p>
                  </a:txBody>
                  <a:tcPr marL="0" marR="0" marT="36000" marB="18000"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fontAlgn="ctr">
                        <a:buNone/>
                      </a:pPr>
                      <a:r>
                        <a:rPr lang="de-DE" sz="800" b="0" i="0" u="none" strike="noStrike" baseline="0" noProof="0" dirty="0">
                          <a:solidFill>
                            <a:schemeClr val="bg1"/>
                          </a:solidFill>
                          <a:effectLst/>
                          <a:latin typeface="+mn-lt"/>
                        </a:rPr>
                        <a:t>2025</a:t>
                      </a:r>
                    </a:p>
                  </a:txBody>
                  <a:tcPr marL="0" marR="0" marT="36000" marB="18000" anchor="ctr">
                    <a:lnL w="12700" cap="flat" cmpd="sng" algn="ctr">
                      <a:solidFill>
                        <a:schemeClr val="bg1"/>
                      </a:solidFill>
                      <a:prstDash val="solid"/>
                      <a:round/>
                      <a:headEnd type="none" w="med" len="med"/>
                      <a:tailEnd type="none" w="med" len="med"/>
                    </a:lnL>
                    <a:lnR w="635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extLst>
                  <a:ext uri="{0D108BD9-81ED-4DB2-BD59-A6C34878D82A}">
                    <a16:rowId xmlns:a16="http://schemas.microsoft.com/office/drawing/2014/main" val="2935830596"/>
                  </a:ext>
                </a:extLst>
              </a:tr>
            </a:tbl>
          </a:graphicData>
        </a:graphic>
      </p:graphicFrame>
      <p:graphicFrame>
        <p:nvGraphicFramePr>
          <p:cNvPr id="22" name="Tabelle 21">
            <a:extLst>
              <a:ext uri="{FF2B5EF4-FFF2-40B4-BE49-F238E27FC236}">
                <a16:creationId xmlns:a16="http://schemas.microsoft.com/office/drawing/2014/main" id="{DAEFBE9C-AA55-75A1-C848-7C8FF7FDFB74}"/>
              </a:ext>
            </a:extLst>
          </p:cNvPr>
          <p:cNvGraphicFramePr>
            <a:graphicFrameLocks noGrp="1"/>
          </p:cNvGraphicFramePr>
          <p:nvPr>
            <p:extLst>
              <p:ext uri="{D42A27DB-BD31-4B8C-83A1-F6EECF244321}">
                <p14:modId xmlns:p14="http://schemas.microsoft.com/office/powerpoint/2010/main" val="1819630300"/>
              </p:ext>
            </p:extLst>
          </p:nvPr>
        </p:nvGraphicFramePr>
        <p:xfrm>
          <a:off x="7702741" y="1172384"/>
          <a:ext cx="972000" cy="199860"/>
        </p:xfrm>
        <a:graphic>
          <a:graphicData uri="http://schemas.openxmlformats.org/drawingml/2006/table">
            <a:tbl>
              <a:tblPr>
                <a:tableStyleId>{5C22544A-7EE6-4342-B048-85BDC9FD1C3A}</a:tableStyleId>
              </a:tblPr>
              <a:tblGrid>
                <a:gridCol w="486000">
                  <a:extLst>
                    <a:ext uri="{9D8B030D-6E8A-4147-A177-3AD203B41FA5}">
                      <a16:colId xmlns:a16="http://schemas.microsoft.com/office/drawing/2014/main" val="249446924"/>
                    </a:ext>
                  </a:extLst>
                </a:gridCol>
                <a:gridCol w="486000">
                  <a:extLst>
                    <a:ext uri="{9D8B030D-6E8A-4147-A177-3AD203B41FA5}">
                      <a16:colId xmlns:a16="http://schemas.microsoft.com/office/drawing/2014/main" val="2115936462"/>
                    </a:ext>
                  </a:extLst>
                </a:gridCol>
              </a:tblGrid>
              <a:tr h="199860">
                <a:tc>
                  <a:txBody>
                    <a:bodyPr/>
                    <a:lstStyle/>
                    <a:p>
                      <a:pPr algn="ctr" fontAlgn="ctr">
                        <a:buNone/>
                      </a:pPr>
                      <a:r>
                        <a:rPr lang="de-DE" sz="800" b="0" i="0" u="none" strike="noStrike" baseline="0" noProof="0" dirty="0">
                          <a:solidFill>
                            <a:schemeClr val="bg1"/>
                          </a:solidFill>
                          <a:effectLst/>
                          <a:latin typeface="+mn-lt"/>
                        </a:rPr>
                        <a:t>2026</a:t>
                      </a:r>
                    </a:p>
                  </a:txBody>
                  <a:tcPr marL="0" marR="0" marT="36000" marB="18000"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fontAlgn="ctr">
                        <a:buNone/>
                      </a:pPr>
                      <a:r>
                        <a:rPr lang="de-DE" sz="800" b="0" i="0" u="none" strike="noStrike" baseline="0" noProof="0" dirty="0">
                          <a:solidFill>
                            <a:schemeClr val="bg1"/>
                          </a:solidFill>
                          <a:effectLst/>
                          <a:latin typeface="+mn-lt"/>
                        </a:rPr>
                        <a:t>2025</a:t>
                      </a:r>
                    </a:p>
                  </a:txBody>
                  <a:tcPr marL="0" marR="0" marT="36000" marB="18000" anchor="ctr">
                    <a:lnL w="12700" cap="flat" cmpd="sng" algn="ctr">
                      <a:solidFill>
                        <a:schemeClr val="bg1"/>
                      </a:solidFill>
                      <a:prstDash val="solid"/>
                      <a:round/>
                      <a:headEnd type="none" w="med" len="med"/>
                      <a:tailEnd type="none" w="med" len="med"/>
                    </a:lnL>
                    <a:lnR w="635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extLst>
                  <a:ext uri="{0D108BD9-81ED-4DB2-BD59-A6C34878D82A}">
                    <a16:rowId xmlns:a16="http://schemas.microsoft.com/office/drawing/2014/main" val="2935830596"/>
                  </a:ext>
                </a:extLst>
              </a:tr>
            </a:tbl>
          </a:graphicData>
        </a:graphic>
      </p:graphicFrame>
    </p:spTree>
    <p:extLst>
      <p:ext uri="{BB962C8B-B14F-4D97-AF65-F5344CB8AC3E}">
        <p14:creationId xmlns:p14="http://schemas.microsoft.com/office/powerpoint/2010/main" val="141177785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C97720-6CE9-4A4C-474C-43485884D85E}"/>
            </a:ext>
          </a:extLst>
        </p:cNvPr>
        <p:cNvGrpSpPr/>
        <p:nvPr/>
      </p:nvGrpSpPr>
      <p:grpSpPr>
        <a:xfrm>
          <a:off x="0" y="0"/>
          <a:ext cx="0" cy="0"/>
          <a:chOff x="0" y="0"/>
          <a:chExt cx="0" cy="0"/>
        </a:xfrm>
      </p:grpSpPr>
      <p:sp>
        <p:nvSpPr>
          <p:cNvPr id="2" name="Shape-1">
            <a:extLst>
              <a:ext uri="{FF2B5EF4-FFF2-40B4-BE49-F238E27FC236}">
                <a16:creationId xmlns:a16="http://schemas.microsoft.com/office/drawing/2014/main" id="{22E99AE0-FC95-ED88-F173-C0F997D9A275}"/>
              </a:ext>
            </a:extLst>
          </p:cNvPr>
          <p:cNvSpPr>
            <a:spLocks noGrp="1"/>
          </p:cNvSpPr>
          <p:nvPr>
            <p:ph type="title"/>
          </p:nvPr>
        </p:nvSpPr>
        <p:spPr/>
        <p:txBody>
          <a:bodyPr>
            <a:normAutofit/>
          </a:bodyPr>
          <a:lstStyle/>
          <a:p>
            <a:r>
              <a:rPr lang="de-DE" noProof="0" dirty="0"/>
              <a:t>Der Klimaresilienz-Index</a:t>
            </a:r>
          </a:p>
        </p:txBody>
      </p:sp>
      <p:sp>
        <p:nvSpPr>
          <p:cNvPr id="3" name="Shape-2">
            <a:extLst>
              <a:ext uri="{FF2B5EF4-FFF2-40B4-BE49-F238E27FC236}">
                <a16:creationId xmlns:a16="http://schemas.microsoft.com/office/drawing/2014/main" id="{5C1FDF7B-2167-59CA-A893-85EA06EF36FE}"/>
              </a:ext>
            </a:extLst>
          </p:cNvPr>
          <p:cNvSpPr>
            <a:spLocks noGrp="1"/>
          </p:cNvSpPr>
          <p:nvPr>
            <p:ph type="ftr" sz="quarter" idx="3"/>
          </p:nvPr>
        </p:nvSpPr>
        <p:spPr/>
        <p:txBody>
          <a:bodyPr/>
          <a:lstStyle/>
          <a:p>
            <a:r>
              <a:rPr lang="de-DE" noProof="0" dirty="0"/>
              <a:t>Juli 2026</a:t>
            </a:r>
          </a:p>
        </p:txBody>
      </p:sp>
      <p:sp>
        <p:nvSpPr>
          <p:cNvPr id="4" name="Shape-3">
            <a:extLst>
              <a:ext uri="{FF2B5EF4-FFF2-40B4-BE49-F238E27FC236}">
                <a16:creationId xmlns:a16="http://schemas.microsoft.com/office/drawing/2014/main" id="{DFE2196E-A1F6-51FD-DC13-AFCF8C1DA666}"/>
              </a:ext>
            </a:extLst>
          </p:cNvPr>
          <p:cNvSpPr>
            <a:spLocks noGrp="1"/>
          </p:cNvSpPr>
          <p:nvPr>
            <p:ph type="sldNum" sz="quarter" idx="4"/>
          </p:nvPr>
        </p:nvSpPr>
        <p:spPr/>
        <p:txBody>
          <a:bodyPr/>
          <a:lstStyle/>
          <a:p>
            <a:fld id="{DB2B21CB-63E8-C249-B8AC-5FF3FD754265}" type="slidenum">
              <a:rPr lang="de-DE" noProof="0" smtClean="0"/>
              <a:pPr/>
              <a:t>10</a:t>
            </a:fld>
            <a:endParaRPr lang="de-DE" noProof="0" dirty="0"/>
          </a:p>
        </p:txBody>
      </p:sp>
    </p:spTree>
    <p:extLst>
      <p:ext uri="{BB962C8B-B14F-4D97-AF65-F5344CB8AC3E}">
        <p14:creationId xmlns:p14="http://schemas.microsoft.com/office/powerpoint/2010/main" val="49392475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C829E5-B59A-042E-08D4-E5453A408CFE}"/>
            </a:ext>
          </a:extLst>
        </p:cNvPr>
        <p:cNvGrpSpPr/>
        <p:nvPr/>
      </p:nvGrpSpPr>
      <p:grpSpPr>
        <a:xfrm>
          <a:off x="0" y="0"/>
          <a:ext cx="0" cy="0"/>
          <a:chOff x="0" y="0"/>
          <a:chExt cx="0" cy="0"/>
        </a:xfrm>
      </p:grpSpPr>
      <p:sp>
        <p:nvSpPr>
          <p:cNvPr id="5" name="Rechteck: abgerundete Ecken 4">
            <a:extLst>
              <a:ext uri="{FF2B5EF4-FFF2-40B4-BE49-F238E27FC236}">
                <a16:creationId xmlns:a16="http://schemas.microsoft.com/office/drawing/2014/main" id="{ABC16027-5C48-55FB-40A8-AF829AD50521}"/>
              </a:ext>
            </a:extLst>
          </p:cNvPr>
          <p:cNvSpPr/>
          <p:nvPr/>
        </p:nvSpPr>
        <p:spPr>
          <a:xfrm>
            <a:off x="1717497" y="1953009"/>
            <a:ext cx="965169" cy="2506097"/>
          </a:xfrm>
          <a:prstGeom prst="roundRect">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b="0" i="0" dirty="0">
              <a:latin typeface="Arial" panose="020B0604020202020204" pitchFamily="34" charset="0"/>
            </a:endParaRPr>
          </a:p>
        </p:txBody>
      </p:sp>
      <p:graphicFrame>
        <p:nvGraphicFramePr>
          <p:cNvPr id="25" name="Diagramm 24" descr="orlink:ORRange236@'Gesamtindex &amp; Teilindizes'!$B$17:$D$23€134217728€0€€0€0€0€0€€0€€0€0€0€12">
            <a:extLst>
              <a:ext uri="{FF2B5EF4-FFF2-40B4-BE49-F238E27FC236}">
                <a16:creationId xmlns:a16="http://schemas.microsoft.com/office/drawing/2014/main" id="{85E69ED3-ED91-E0E1-E160-815024656D35}"/>
              </a:ext>
            </a:extLst>
          </p:cNvPr>
          <p:cNvGraphicFramePr/>
          <p:nvPr>
            <p:extLst>
              <p:ext uri="{D42A27DB-BD31-4B8C-83A1-F6EECF244321}">
                <p14:modId xmlns:p14="http://schemas.microsoft.com/office/powerpoint/2010/main" val="82384495"/>
              </p:ext>
            </p:extLst>
          </p:nvPr>
        </p:nvGraphicFramePr>
        <p:xfrm>
          <a:off x="1201920" y="1802342"/>
          <a:ext cx="7546079" cy="2768400"/>
        </p:xfrm>
        <a:graphic>
          <a:graphicData uri="http://schemas.openxmlformats.org/drawingml/2006/chart">
            <c:chart xmlns:c="http://schemas.openxmlformats.org/drawingml/2006/chart" xmlns:r="http://schemas.openxmlformats.org/officeDocument/2006/relationships" r:id="rId3"/>
          </a:graphicData>
        </a:graphic>
      </p:graphicFrame>
      <p:sp>
        <p:nvSpPr>
          <p:cNvPr id="4" name="Shape-4">
            <a:extLst>
              <a:ext uri="{FF2B5EF4-FFF2-40B4-BE49-F238E27FC236}">
                <a16:creationId xmlns:a16="http://schemas.microsoft.com/office/drawing/2014/main" id="{5093699F-B844-14A6-D59E-52201BB4B547}"/>
              </a:ext>
            </a:extLst>
          </p:cNvPr>
          <p:cNvSpPr>
            <a:spLocks noGrp="1"/>
          </p:cNvSpPr>
          <p:nvPr>
            <p:ph type="title"/>
          </p:nvPr>
        </p:nvSpPr>
        <p:spPr/>
        <p:txBody>
          <a:bodyPr>
            <a:normAutofit/>
          </a:bodyPr>
          <a:lstStyle/>
          <a:p>
            <a:r>
              <a:rPr lang="de-DE" sz="1800" noProof="0" dirty="0"/>
              <a:t>Klimaresilienz-Index Wasser</a:t>
            </a:r>
            <a:r>
              <a:rPr lang="de-DE" sz="1800" dirty="0"/>
              <a:t> im Zeitverlauf</a:t>
            </a:r>
            <a:endParaRPr lang="de-DE" sz="1800" noProof="0" dirty="0"/>
          </a:p>
        </p:txBody>
      </p:sp>
      <p:sp>
        <p:nvSpPr>
          <p:cNvPr id="96" name="Shape-23">
            <a:extLst>
              <a:ext uri="{FF2B5EF4-FFF2-40B4-BE49-F238E27FC236}">
                <a16:creationId xmlns:a16="http://schemas.microsoft.com/office/drawing/2014/main" id="{BCEFD1FA-AE9C-1378-9533-B0EE49BA6D66}"/>
              </a:ext>
            </a:extLst>
          </p:cNvPr>
          <p:cNvSpPr txBox="1">
            <a:spLocks/>
          </p:cNvSpPr>
          <p:nvPr/>
        </p:nvSpPr>
        <p:spPr>
          <a:xfrm>
            <a:off x="612000" y="4997817"/>
            <a:ext cx="6480000" cy="144000"/>
          </a:xfrm>
          <a:prstGeom prst="rect">
            <a:avLst/>
          </a:prstGeom>
        </p:spPr>
        <p:txBody>
          <a:bodyPr vert="horz" lIns="0" tIns="0" rIns="0" bIns="0" rtlCol="0" anchor="t" anchorCtr="0"/>
          <a:lstStyle>
            <a:defPPr>
              <a:defRPr lang="en-US"/>
            </a:defPPr>
            <a:lvl1pPr marL="0" algn="l" defTabSz="457200" rtl="0" eaLnBrk="1" latinLnBrk="0" hangingPunct="1">
              <a:defRPr sz="700" b="0" i="0" kern="1200">
                <a:solidFill>
                  <a:schemeClr val="tx1">
                    <a:alpha val="60000"/>
                  </a:schemeClr>
                </a:solidFill>
                <a:latin typeface="Arial" panose="020B0604020202020204" pitchFamily="34" charset="0"/>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de-DE" noProof="0" dirty="0"/>
              <a:t>Juli 2026</a:t>
            </a:r>
          </a:p>
        </p:txBody>
      </p:sp>
      <p:sp>
        <p:nvSpPr>
          <p:cNvPr id="97" name="Shape-24">
            <a:extLst>
              <a:ext uri="{FF2B5EF4-FFF2-40B4-BE49-F238E27FC236}">
                <a16:creationId xmlns:a16="http://schemas.microsoft.com/office/drawing/2014/main" id="{D78F65CF-714F-C3D9-D398-45880E827485}"/>
              </a:ext>
            </a:extLst>
          </p:cNvPr>
          <p:cNvSpPr txBox="1">
            <a:spLocks/>
          </p:cNvSpPr>
          <p:nvPr/>
        </p:nvSpPr>
        <p:spPr>
          <a:xfrm>
            <a:off x="360000" y="4998336"/>
            <a:ext cx="252000" cy="144000"/>
          </a:xfrm>
          <a:prstGeom prst="rect">
            <a:avLst/>
          </a:prstGeom>
        </p:spPr>
        <p:txBody>
          <a:bodyPr vert="horz" lIns="0" tIns="0" rIns="0" bIns="0" rtlCol="0" anchor="t" anchorCtr="0"/>
          <a:lstStyle>
            <a:defPPr>
              <a:defRPr lang="en-US"/>
            </a:defPPr>
            <a:lvl1pPr marL="0" algn="l" defTabSz="457200" rtl="0" eaLnBrk="1" latinLnBrk="0" hangingPunct="1">
              <a:defRPr sz="700" b="0" i="0" kern="1200">
                <a:solidFill>
                  <a:schemeClr val="tx1">
                    <a:alpha val="60000"/>
                  </a:schemeClr>
                </a:solidFill>
                <a:latin typeface="Arial" panose="020B0604020202020204" pitchFamily="34" charset="0"/>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DB2B21CB-63E8-C249-B8AC-5FF3FD754265}" type="slidenum">
              <a:rPr lang="de-DE" noProof="0" smtClean="0"/>
              <a:pPr/>
              <a:t>11</a:t>
            </a:fld>
            <a:endParaRPr lang="de-DE" noProof="0" dirty="0"/>
          </a:p>
        </p:txBody>
      </p:sp>
      <p:sp>
        <p:nvSpPr>
          <p:cNvPr id="34" name="Textfeld 33">
            <a:extLst>
              <a:ext uri="{FF2B5EF4-FFF2-40B4-BE49-F238E27FC236}">
                <a16:creationId xmlns:a16="http://schemas.microsoft.com/office/drawing/2014/main" id="{EE36C85F-E646-3E62-5B70-B6BE79FBE6C0}"/>
              </a:ext>
            </a:extLst>
          </p:cNvPr>
          <p:cNvSpPr txBox="1"/>
          <p:nvPr/>
        </p:nvSpPr>
        <p:spPr>
          <a:xfrm>
            <a:off x="385332" y="1832303"/>
            <a:ext cx="873576" cy="215444"/>
          </a:xfrm>
          <a:prstGeom prst="rect">
            <a:avLst/>
          </a:prstGeom>
          <a:noFill/>
        </p:spPr>
        <p:txBody>
          <a:bodyPr wrap="square" rtlCol="0">
            <a:spAutoFit/>
          </a:bodyPr>
          <a:lstStyle/>
          <a:p>
            <a:pPr algn="r">
              <a:spcAft>
                <a:spcPts val="600"/>
              </a:spcAft>
            </a:pPr>
            <a:r>
              <a:rPr lang="de-DE" sz="800" i="1" dirty="0">
                <a:solidFill>
                  <a:schemeClr val="accent1">
                    <a:lumMod val="75000"/>
                  </a:schemeClr>
                </a:solidFill>
              </a:rPr>
              <a:t>sehr hoch</a:t>
            </a:r>
          </a:p>
        </p:txBody>
      </p:sp>
      <p:sp>
        <p:nvSpPr>
          <p:cNvPr id="35" name="Textfeld 34">
            <a:extLst>
              <a:ext uri="{FF2B5EF4-FFF2-40B4-BE49-F238E27FC236}">
                <a16:creationId xmlns:a16="http://schemas.microsoft.com/office/drawing/2014/main" id="{6D82EA12-42DE-34D5-B533-8C4B1101C1FD}"/>
              </a:ext>
            </a:extLst>
          </p:cNvPr>
          <p:cNvSpPr txBox="1"/>
          <p:nvPr/>
        </p:nvSpPr>
        <p:spPr>
          <a:xfrm>
            <a:off x="385332" y="4095443"/>
            <a:ext cx="873576" cy="215444"/>
          </a:xfrm>
          <a:prstGeom prst="rect">
            <a:avLst/>
          </a:prstGeom>
          <a:noFill/>
        </p:spPr>
        <p:txBody>
          <a:bodyPr wrap="square" rtlCol="0">
            <a:spAutoFit/>
          </a:bodyPr>
          <a:lstStyle/>
          <a:p>
            <a:pPr algn="r">
              <a:spcAft>
                <a:spcPts val="600"/>
              </a:spcAft>
            </a:pPr>
            <a:r>
              <a:rPr lang="de-DE" sz="800" i="1" dirty="0">
                <a:solidFill>
                  <a:srgbClr val="FF0000"/>
                </a:solidFill>
              </a:rPr>
              <a:t>sehr gering</a:t>
            </a:r>
          </a:p>
        </p:txBody>
      </p:sp>
      <p:sp>
        <p:nvSpPr>
          <p:cNvPr id="36" name="Textfeld 35">
            <a:extLst>
              <a:ext uri="{FF2B5EF4-FFF2-40B4-BE49-F238E27FC236}">
                <a16:creationId xmlns:a16="http://schemas.microsoft.com/office/drawing/2014/main" id="{EA6D4410-55B4-874A-DBA2-B0F5DC840343}"/>
              </a:ext>
            </a:extLst>
          </p:cNvPr>
          <p:cNvSpPr txBox="1"/>
          <p:nvPr/>
        </p:nvSpPr>
        <p:spPr>
          <a:xfrm>
            <a:off x="385332" y="2398088"/>
            <a:ext cx="873576" cy="215444"/>
          </a:xfrm>
          <a:prstGeom prst="rect">
            <a:avLst/>
          </a:prstGeom>
          <a:noFill/>
        </p:spPr>
        <p:txBody>
          <a:bodyPr wrap="square" rtlCol="0">
            <a:spAutoFit/>
          </a:bodyPr>
          <a:lstStyle/>
          <a:p>
            <a:pPr algn="r">
              <a:spcAft>
                <a:spcPts val="600"/>
              </a:spcAft>
            </a:pPr>
            <a:r>
              <a:rPr lang="de-DE" sz="800" i="1" dirty="0"/>
              <a:t>hoch</a:t>
            </a:r>
          </a:p>
        </p:txBody>
      </p:sp>
      <p:sp>
        <p:nvSpPr>
          <p:cNvPr id="39" name="Textfeld 38">
            <a:extLst>
              <a:ext uri="{FF2B5EF4-FFF2-40B4-BE49-F238E27FC236}">
                <a16:creationId xmlns:a16="http://schemas.microsoft.com/office/drawing/2014/main" id="{D144A2BA-B8B5-E479-097B-ABCF4B12E0D6}"/>
              </a:ext>
            </a:extLst>
          </p:cNvPr>
          <p:cNvSpPr txBox="1"/>
          <p:nvPr/>
        </p:nvSpPr>
        <p:spPr>
          <a:xfrm>
            <a:off x="385332" y="2963873"/>
            <a:ext cx="873576" cy="215444"/>
          </a:xfrm>
          <a:prstGeom prst="rect">
            <a:avLst/>
          </a:prstGeom>
          <a:noFill/>
        </p:spPr>
        <p:txBody>
          <a:bodyPr wrap="square" rtlCol="0">
            <a:spAutoFit/>
          </a:bodyPr>
          <a:lstStyle/>
          <a:p>
            <a:pPr algn="r">
              <a:spcAft>
                <a:spcPts val="600"/>
              </a:spcAft>
            </a:pPr>
            <a:r>
              <a:rPr lang="de-DE" sz="800" i="1" dirty="0"/>
              <a:t>mittel</a:t>
            </a:r>
          </a:p>
        </p:txBody>
      </p:sp>
      <p:sp>
        <p:nvSpPr>
          <p:cNvPr id="41" name="Textfeld 40">
            <a:extLst>
              <a:ext uri="{FF2B5EF4-FFF2-40B4-BE49-F238E27FC236}">
                <a16:creationId xmlns:a16="http://schemas.microsoft.com/office/drawing/2014/main" id="{E13C1FFF-B745-0A7E-A687-E5BF5B336C95}"/>
              </a:ext>
            </a:extLst>
          </p:cNvPr>
          <p:cNvSpPr txBox="1"/>
          <p:nvPr/>
        </p:nvSpPr>
        <p:spPr>
          <a:xfrm>
            <a:off x="385332" y="3529658"/>
            <a:ext cx="873576" cy="215444"/>
          </a:xfrm>
          <a:prstGeom prst="rect">
            <a:avLst/>
          </a:prstGeom>
          <a:noFill/>
        </p:spPr>
        <p:txBody>
          <a:bodyPr wrap="square" rtlCol="0">
            <a:spAutoFit/>
          </a:bodyPr>
          <a:lstStyle/>
          <a:p>
            <a:pPr algn="r">
              <a:spcAft>
                <a:spcPts val="600"/>
              </a:spcAft>
            </a:pPr>
            <a:r>
              <a:rPr lang="de-DE" sz="800" i="1" dirty="0"/>
              <a:t>gering</a:t>
            </a:r>
          </a:p>
        </p:txBody>
      </p:sp>
      <p:sp>
        <p:nvSpPr>
          <p:cNvPr id="42" name="Textfeld 41">
            <a:extLst>
              <a:ext uri="{FF2B5EF4-FFF2-40B4-BE49-F238E27FC236}">
                <a16:creationId xmlns:a16="http://schemas.microsoft.com/office/drawing/2014/main" id="{D000D795-744A-0534-CDEA-3A72957BBFD5}"/>
              </a:ext>
            </a:extLst>
          </p:cNvPr>
          <p:cNvSpPr txBox="1"/>
          <p:nvPr/>
        </p:nvSpPr>
        <p:spPr>
          <a:xfrm>
            <a:off x="1020402" y="4291239"/>
            <a:ext cx="873576" cy="215444"/>
          </a:xfrm>
          <a:prstGeom prst="rect">
            <a:avLst/>
          </a:prstGeom>
          <a:noFill/>
        </p:spPr>
        <p:txBody>
          <a:bodyPr wrap="square" rtlCol="0">
            <a:spAutoFit/>
          </a:bodyPr>
          <a:lstStyle/>
          <a:p>
            <a:pPr algn="ctr">
              <a:spcAft>
                <a:spcPts val="600"/>
              </a:spcAft>
            </a:pPr>
            <a:r>
              <a:rPr lang="de-DE" sz="800" dirty="0"/>
              <a:t>Indexwert</a:t>
            </a:r>
          </a:p>
        </p:txBody>
      </p:sp>
      <p:sp>
        <p:nvSpPr>
          <p:cNvPr id="45" name="Textfeld 44">
            <a:extLst>
              <a:ext uri="{FF2B5EF4-FFF2-40B4-BE49-F238E27FC236}">
                <a16:creationId xmlns:a16="http://schemas.microsoft.com/office/drawing/2014/main" id="{33891F89-2C44-90F6-653D-7648A7E24E26}"/>
              </a:ext>
            </a:extLst>
          </p:cNvPr>
          <p:cNvSpPr txBox="1"/>
          <p:nvPr/>
        </p:nvSpPr>
        <p:spPr>
          <a:xfrm>
            <a:off x="385332" y="1682545"/>
            <a:ext cx="873576" cy="215444"/>
          </a:xfrm>
          <a:prstGeom prst="rect">
            <a:avLst/>
          </a:prstGeom>
          <a:noFill/>
        </p:spPr>
        <p:txBody>
          <a:bodyPr wrap="square" rtlCol="0">
            <a:spAutoFit/>
          </a:bodyPr>
          <a:lstStyle/>
          <a:p>
            <a:pPr algn="r">
              <a:spcAft>
                <a:spcPts val="600"/>
              </a:spcAft>
            </a:pPr>
            <a:r>
              <a:rPr lang="de-DE" sz="800" b="1" i="1" dirty="0"/>
              <a:t>Resilienz</a:t>
            </a:r>
          </a:p>
        </p:txBody>
      </p:sp>
      <p:sp>
        <p:nvSpPr>
          <p:cNvPr id="6" name="Textfeld 5">
            <a:extLst>
              <a:ext uri="{FF2B5EF4-FFF2-40B4-BE49-F238E27FC236}">
                <a16:creationId xmlns:a16="http://schemas.microsoft.com/office/drawing/2014/main" id="{A0BC5351-7BE3-C636-9C1C-E78503AD8C6E}"/>
              </a:ext>
            </a:extLst>
          </p:cNvPr>
          <p:cNvSpPr txBox="1"/>
          <p:nvPr/>
        </p:nvSpPr>
        <p:spPr>
          <a:xfrm>
            <a:off x="1513414" y="1703673"/>
            <a:ext cx="4335064" cy="261610"/>
          </a:xfrm>
          <a:prstGeom prst="rect">
            <a:avLst/>
          </a:prstGeom>
          <a:noFill/>
        </p:spPr>
        <p:txBody>
          <a:bodyPr wrap="square" rtlCol="0">
            <a:spAutoFit/>
          </a:bodyPr>
          <a:lstStyle/>
          <a:p>
            <a:pPr>
              <a:spcAft>
                <a:spcPts val="600"/>
              </a:spcAft>
            </a:pPr>
            <a:r>
              <a:rPr lang="de-DE" sz="1100" dirty="0"/>
              <a:t>Entwicklung des Klimaresilienz-Index und seiner Themenfelder </a:t>
            </a:r>
          </a:p>
        </p:txBody>
      </p:sp>
      <p:grpSp>
        <p:nvGrpSpPr>
          <p:cNvPr id="17" name="Gruppieren 16">
            <a:extLst>
              <a:ext uri="{FF2B5EF4-FFF2-40B4-BE49-F238E27FC236}">
                <a16:creationId xmlns:a16="http://schemas.microsoft.com/office/drawing/2014/main" id="{813D2E9C-89C4-EE73-011A-1852F2301909}"/>
              </a:ext>
            </a:extLst>
          </p:cNvPr>
          <p:cNvGrpSpPr/>
          <p:nvPr/>
        </p:nvGrpSpPr>
        <p:grpSpPr>
          <a:xfrm>
            <a:off x="2042146" y="4482782"/>
            <a:ext cx="303596" cy="287095"/>
            <a:chOff x="569588" y="2506884"/>
            <a:chExt cx="275996" cy="260995"/>
          </a:xfrm>
        </p:grpSpPr>
        <p:sp>
          <p:nvSpPr>
            <p:cNvPr id="18" name="Shape-13">
              <a:extLst>
                <a:ext uri="{FF2B5EF4-FFF2-40B4-BE49-F238E27FC236}">
                  <a16:creationId xmlns:a16="http://schemas.microsoft.com/office/drawing/2014/main" id="{FAFC5E8D-BE5B-F55C-001A-7F8E8E395C3C}"/>
                </a:ext>
              </a:extLst>
            </p:cNvPr>
            <p:cNvSpPr/>
            <p:nvPr/>
          </p:nvSpPr>
          <p:spPr>
            <a:xfrm rot="5400000">
              <a:off x="577088" y="2499384"/>
              <a:ext cx="260995" cy="275996"/>
            </a:xfrm>
            <a:prstGeom prst="ellipse">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sz="1000" b="0" i="0" noProof="0" dirty="0">
                <a:solidFill>
                  <a:srgbClr val="000000"/>
                </a:solidFill>
                <a:latin typeface="Arial" panose="020B0604020202020204" pitchFamily="34" charset="0"/>
              </a:endParaRPr>
            </a:p>
            <a:p>
              <a:pPr algn="ctr"/>
              <a:endParaRPr lang="de-DE" sz="1000" b="0" i="0" noProof="0" dirty="0">
                <a:solidFill>
                  <a:srgbClr val="000000"/>
                </a:solidFill>
                <a:latin typeface="Arial" panose="020B0604020202020204" pitchFamily="34" charset="0"/>
              </a:endParaRPr>
            </a:p>
          </p:txBody>
        </p:sp>
        <p:pic>
          <p:nvPicPr>
            <p:cNvPr id="19" name="Grafik 18" descr="Wasser mit einfarbiger Füllung">
              <a:extLst>
                <a:ext uri="{FF2B5EF4-FFF2-40B4-BE49-F238E27FC236}">
                  <a16:creationId xmlns:a16="http://schemas.microsoft.com/office/drawing/2014/main" id="{A77BC37C-D403-F6ED-6B67-398C2C20761B}"/>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626507" y="2556304"/>
              <a:ext cx="162157" cy="162157"/>
            </a:xfrm>
            <a:prstGeom prst="rect">
              <a:avLst/>
            </a:prstGeom>
          </p:spPr>
        </p:pic>
      </p:grpSp>
      <p:grpSp>
        <p:nvGrpSpPr>
          <p:cNvPr id="20" name="Gruppieren 19">
            <a:extLst>
              <a:ext uri="{FF2B5EF4-FFF2-40B4-BE49-F238E27FC236}">
                <a16:creationId xmlns:a16="http://schemas.microsoft.com/office/drawing/2014/main" id="{4FAE0B5C-4A95-91EB-AFB1-37D43DB51F39}"/>
              </a:ext>
            </a:extLst>
          </p:cNvPr>
          <p:cNvGrpSpPr/>
          <p:nvPr/>
        </p:nvGrpSpPr>
        <p:grpSpPr>
          <a:xfrm>
            <a:off x="7894154" y="4502332"/>
            <a:ext cx="262249" cy="247995"/>
            <a:chOff x="450239" y="4737823"/>
            <a:chExt cx="238408" cy="225450"/>
          </a:xfrm>
          <a:solidFill>
            <a:schemeClr val="bg1">
              <a:lumMod val="95000"/>
            </a:schemeClr>
          </a:solidFill>
        </p:grpSpPr>
        <p:sp>
          <p:nvSpPr>
            <p:cNvPr id="21" name="Shape-13">
              <a:extLst>
                <a:ext uri="{FF2B5EF4-FFF2-40B4-BE49-F238E27FC236}">
                  <a16:creationId xmlns:a16="http://schemas.microsoft.com/office/drawing/2014/main" id="{FE376C87-9E19-AF89-5560-CD240258A0D4}"/>
                </a:ext>
              </a:extLst>
            </p:cNvPr>
            <p:cNvSpPr/>
            <p:nvPr/>
          </p:nvSpPr>
          <p:spPr>
            <a:xfrm rot="5400000">
              <a:off x="456718" y="4731344"/>
              <a:ext cx="225450" cy="238408"/>
            </a:xfrm>
            <a:prstGeom prst="ellipse">
              <a:avLst/>
            </a:prstGeom>
            <a:grp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sz="1000" b="0" i="0" noProof="0" dirty="0">
                <a:solidFill>
                  <a:srgbClr val="000000"/>
                </a:solidFill>
                <a:latin typeface="Arial" panose="020B0604020202020204" pitchFamily="34" charset="0"/>
              </a:endParaRPr>
            </a:p>
            <a:p>
              <a:pPr algn="ctr"/>
              <a:endParaRPr lang="de-DE" sz="1000" b="0" i="0" noProof="0" dirty="0">
                <a:solidFill>
                  <a:srgbClr val="000000"/>
                </a:solidFill>
                <a:latin typeface="Arial" panose="020B0604020202020204" pitchFamily="34" charset="0"/>
              </a:endParaRPr>
            </a:p>
          </p:txBody>
        </p:sp>
        <p:pic>
          <p:nvPicPr>
            <p:cNvPr id="22" name="Grafik 21">
              <a:extLst>
                <a:ext uri="{FF2B5EF4-FFF2-40B4-BE49-F238E27FC236}">
                  <a16:creationId xmlns:a16="http://schemas.microsoft.com/office/drawing/2014/main" id="{61F63390-68EE-D573-E5A3-D73A7F396FA2}"/>
                </a:ext>
              </a:extLst>
            </p:cNvPr>
            <p:cNvPicPr>
              <a:picLocks noChangeAspect="1"/>
            </p:cNvPicPr>
            <p:nvPr/>
          </p:nvPicPr>
          <p:blipFill>
            <a:blip>
              <a:extLst>
                <a:ext uri="{96DAC541-7B7A-43D3-8B79-37D633B846F1}">
                  <asvg:svgBlip xmlns:asvg="http://schemas.microsoft.com/office/drawing/2016/SVG/main" r:embed="rId5"/>
                </a:ext>
              </a:extLst>
            </a:blip>
            <a:srcRect/>
            <a:stretch/>
          </p:blipFill>
          <p:spPr>
            <a:xfrm>
              <a:off x="483768" y="4764873"/>
              <a:ext cx="171350" cy="171350"/>
            </a:xfrm>
            <a:prstGeom prst="rect">
              <a:avLst/>
            </a:prstGeom>
          </p:spPr>
        </p:pic>
      </p:grpSp>
      <p:grpSp>
        <p:nvGrpSpPr>
          <p:cNvPr id="23" name="Gruppieren 22">
            <a:extLst>
              <a:ext uri="{FF2B5EF4-FFF2-40B4-BE49-F238E27FC236}">
                <a16:creationId xmlns:a16="http://schemas.microsoft.com/office/drawing/2014/main" id="{1FA98126-9A80-35A4-D65B-2D52CB4852F7}"/>
              </a:ext>
            </a:extLst>
          </p:cNvPr>
          <p:cNvGrpSpPr/>
          <p:nvPr/>
        </p:nvGrpSpPr>
        <p:grpSpPr>
          <a:xfrm>
            <a:off x="3225987" y="4502331"/>
            <a:ext cx="262250" cy="247996"/>
            <a:chOff x="2337239" y="3950025"/>
            <a:chExt cx="262250" cy="247996"/>
          </a:xfrm>
          <a:solidFill>
            <a:schemeClr val="bg1">
              <a:lumMod val="95000"/>
            </a:schemeClr>
          </a:solidFill>
        </p:grpSpPr>
        <p:sp>
          <p:nvSpPr>
            <p:cNvPr id="24" name="Shape-13">
              <a:extLst>
                <a:ext uri="{FF2B5EF4-FFF2-40B4-BE49-F238E27FC236}">
                  <a16:creationId xmlns:a16="http://schemas.microsoft.com/office/drawing/2014/main" id="{A2A6045A-B19A-46BD-0F55-A589A007B4F1}"/>
                </a:ext>
              </a:extLst>
            </p:cNvPr>
            <p:cNvSpPr/>
            <p:nvPr/>
          </p:nvSpPr>
          <p:spPr>
            <a:xfrm rot="5400000">
              <a:off x="2344366" y="3942898"/>
              <a:ext cx="247996" cy="262250"/>
            </a:xfrm>
            <a:prstGeom prst="ellipse">
              <a:avLst/>
            </a:prstGeom>
            <a:grp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sz="1000" b="0" i="0" noProof="0" dirty="0">
                <a:solidFill>
                  <a:srgbClr val="000000"/>
                </a:solidFill>
                <a:latin typeface="Arial" panose="020B0604020202020204" pitchFamily="34" charset="0"/>
              </a:endParaRPr>
            </a:p>
            <a:p>
              <a:pPr algn="ctr"/>
              <a:endParaRPr lang="de-DE" sz="1000" b="0" i="0" noProof="0" dirty="0">
                <a:solidFill>
                  <a:srgbClr val="000000"/>
                </a:solidFill>
                <a:latin typeface="Arial" panose="020B0604020202020204" pitchFamily="34" charset="0"/>
              </a:endParaRPr>
            </a:p>
          </p:txBody>
        </p:sp>
        <p:pic>
          <p:nvPicPr>
            <p:cNvPr id="27" name="Grafik 26">
              <a:extLst>
                <a:ext uri="{FF2B5EF4-FFF2-40B4-BE49-F238E27FC236}">
                  <a16:creationId xmlns:a16="http://schemas.microsoft.com/office/drawing/2014/main" id="{A6BC69B3-50AD-5CAB-7ED9-4A70AAD2E56B}"/>
                </a:ext>
              </a:extLst>
            </p:cNvPr>
            <p:cNvPicPr>
              <a:picLocks noChangeAspect="1"/>
            </p:cNvPicPr>
            <p:nvPr/>
          </p:nvPicPr>
          <p:blipFill>
            <a:blip>
              <a:extLst>
                <a:ext uri="{96DAC541-7B7A-43D3-8B79-37D633B846F1}">
                  <asvg:svgBlip xmlns:asvg="http://schemas.microsoft.com/office/drawing/2016/SVG/main" r:embed="rId6"/>
                </a:ext>
              </a:extLst>
            </a:blip>
            <a:srcRect/>
            <a:stretch/>
          </p:blipFill>
          <p:spPr>
            <a:xfrm>
              <a:off x="2366993" y="3972652"/>
              <a:ext cx="202742" cy="202742"/>
            </a:xfrm>
            <a:prstGeom prst="rect">
              <a:avLst/>
            </a:prstGeom>
          </p:spPr>
        </p:pic>
      </p:grpSp>
      <p:grpSp>
        <p:nvGrpSpPr>
          <p:cNvPr id="29" name="Gruppieren 28">
            <a:extLst>
              <a:ext uri="{FF2B5EF4-FFF2-40B4-BE49-F238E27FC236}">
                <a16:creationId xmlns:a16="http://schemas.microsoft.com/office/drawing/2014/main" id="{E85E8053-910B-BE8C-5A8C-9E3068B4E34F}"/>
              </a:ext>
            </a:extLst>
          </p:cNvPr>
          <p:cNvGrpSpPr/>
          <p:nvPr/>
        </p:nvGrpSpPr>
        <p:grpSpPr>
          <a:xfrm>
            <a:off x="6733251" y="4502332"/>
            <a:ext cx="262249" cy="247995"/>
            <a:chOff x="483768" y="4012342"/>
            <a:chExt cx="238408" cy="225450"/>
          </a:xfrm>
          <a:solidFill>
            <a:schemeClr val="bg1">
              <a:lumMod val="95000"/>
            </a:schemeClr>
          </a:solidFill>
        </p:grpSpPr>
        <p:sp>
          <p:nvSpPr>
            <p:cNvPr id="31" name="Shape-13">
              <a:extLst>
                <a:ext uri="{FF2B5EF4-FFF2-40B4-BE49-F238E27FC236}">
                  <a16:creationId xmlns:a16="http://schemas.microsoft.com/office/drawing/2014/main" id="{D7622F0D-3EB8-CEAF-AAAF-8C1D72871E33}"/>
                </a:ext>
              </a:extLst>
            </p:cNvPr>
            <p:cNvSpPr/>
            <p:nvPr/>
          </p:nvSpPr>
          <p:spPr>
            <a:xfrm rot="5400000">
              <a:off x="490247" y="4005863"/>
              <a:ext cx="225450" cy="238408"/>
            </a:xfrm>
            <a:prstGeom prst="ellipse">
              <a:avLst/>
            </a:prstGeom>
            <a:grp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sz="1000" b="0" i="0" noProof="0" dirty="0">
                <a:solidFill>
                  <a:srgbClr val="000000"/>
                </a:solidFill>
                <a:latin typeface="Arial" panose="020B0604020202020204" pitchFamily="34" charset="0"/>
              </a:endParaRPr>
            </a:p>
            <a:p>
              <a:pPr algn="ctr"/>
              <a:endParaRPr lang="de-DE" sz="1000" b="0" i="0" noProof="0" dirty="0">
                <a:solidFill>
                  <a:srgbClr val="000000"/>
                </a:solidFill>
                <a:latin typeface="Arial" panose="020B0604020202020204" pitchFamily="34" charset="0"/>
              </a:endParaRPr>
            </a:p>
          </p:txBody>
        </p:sp>
        <p:pic>
          <p:nvPicPr>
            <p:cNvPr id="37" name="Grafik 36" descr="Auktionshammer mit einfarbiger Füllung">
              <a:extLst>
                <a:ext uri="{FF2B5EF4-FFF2-40B4-BE49-F238E27FC236}">
                  <a16:creationId xmlns:a16="http://schemas.microsoft.com/office/drawing/2014/main" id="{F6A33F1F-C86C-60E4-1594-F1420B9CEA80}"/>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517297" y="4039392"/>
              <a:ext cx="171350" cy="171350"/>
            </a:xfrm>
            <a:prstGeom prst="rect">
              <a:avLst/>
            </a:prstGeom>
          </p:spPr>
        </p:pic>
      </p:grpSp>
      <p:grpSp>
        <p:nvGrpSpPr>
          <p:cNvPr id="38" name="Gruppieren 37">
            <a:extLst>
              <a:ext uri="{FF2B5EF4-FFF2-40B4-BE49-F238E27FC236}">
                <a16:creationId xmlns:a16="http://schemas.microsoft.com/office/drawing/2014/main" id="{E1927671-83BA-2BA1-89ED-1CC3260086E1}"/>
              </a:ext>
            </a:extLst>
          </p:cNvPr>
          <p:cNvGrpSpPr/>
          <p:nvPr/>
        </p:nvGrpSpPr>
        <p:grpSpPr>
          <a:xfrm>
            <a:off x="5560072" y="4502332"/>
            <a:ext cx="262249" cy="247995"/>
            <a:chOff x="483768" y="3227384"/>
            <a:chExt cx="238408" cy="225450"/>
          </a:xfrm>
          <a:solidFill>
            <a:schemeClr val="bg1">
              <a:lumMod val="95000"/>
            </a:schemeClr>
          </a:solidFill>
        </p:grpSpPr>
        <p:sp>
          <p:nvSpPr>
            <p:cNvPr id="40" name="Shape-13">
              <a:extLst>
                <a:ext uri="{FF2B5EF4-FFF2-40B4-BE49-F238E27FC236}">
                  <a16:creationId xmlns:a16="http://schemas.microsoft.com/office/drawing/2014/main" id="{8BA1C7D8-922E-B262-7677-1ACE682952D1}"/>
                </a:ext>
              </a:extLst>
            </p:cNvPr>
            <p:cNvSpPr/>
            <p:nvPr/>
          </p:nvSpPr>
          <p:spPr>
            <a:xfrm rot="5400000">
              <a:off x="490247" y="3220905"/>
              <a:ext cx="225450" cy="238408"/>
            </a:xfrm>
            <a:prstGeom prst="ellipse">
              <a:avLst/>
            </a:prstGeom>
            <a:grp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sz="1000" b="0" i="0" noProof="0" dirty="0">
                <a:solidFill>
                  <a:srgbClr val="000000"/>
                </a:solidFill>
                <a:latin typeface="Arial" panose="020B0604020202020204" pitchFamily="34" charset="0"/>
              </a:endParaRPr>
            </a:p>
            <a:p>
              <a:pPr algn="ctr"/>
              <a:endParaRPr lang="de-DE" sz="1000" b="0" i="0" noProof="0" dirty="0">
                <a:solidFill>
                  <a:srgbClr val="000000"/>
                </a:solidFill>
                <a:latin typeface="Arial" panose="020B0604020202020204" pitchFamily="34" charset="0"/>
              </a:endParaRPr>
            </a:p>
          </p:txBody>
        </p:sp>
        <p:pic>
          <p:nvPicPr>
            <p:cNvPr id="43" name="Grafik 42">
              <a:extLst>
                <a:ext uri="{FF2B5EF4-FFF2-40B4-BE49-F238E27FC236}">
                  <a16:creationId xmlns:a16="http://schemas.microsoft.com/office/drawing/2014/main" id="{9F347D51-2B82-53EC-BAB6-FEDAE47BAA7A}"/>
                </a:ext>
              </a:extLst>
            </p:cNvPr>
            <p:cNvPicPr>
              <a:picLocks noChangeAspect="1"/>
            </p:cNvPicPr>
            <p:nvPr/>
          </p:nvPicPr>
          <p:blipFill>
            <a:blip>
              <a:extLst>
                <a:ext uri="{96DAC541-7B7A-43D3-8B79-37D633B846F1}">
                  <asvg:svgBlip xmlns:asvg="http://schemas.microsoft.com/office/drawing/2016/SVG/main" r:embed="rId8"/>
                </a:ext>
              </a:extLst>
            </a:blip>
            <a:srcRect/>
            <a:stretch/>
          </p:blipFill>
          <p:spPr>
            <a:xfrm>
              <a:off x="510985" y="3248122"/>
              <a:ext cx="183975" cy="183975"/>
            </a:xfrm>
            <a:prstGeom prst="rect">
              <a:avLst/>
            </a:prstGeom>
          </p:spPr>
        </p:pic>
      </p:grpSp>
      <p:grpSp>
        <p:nvGrpSpPr>
          <p:cNvPr id="44" name="Gruppieren 43">
            <a:extLst>
              <a:ext uri="{FF2B5EF4-FFF2-40B4-BE49-F238E27FC236}">
                <a16:creationId xmlns:a16="http://schemas.microsoft.com/office/drawing/2014/main" id="{CCD3195A-6FE8-B138-43A5-AAFF22C13703}"/>
              </a:ext>
            </a:extLst>
          </p:cNvPr>
          <p:cNvGrpSpPr/>
          <p:nvPr/>
        </p:nvGrpSpPr>
        <p:grpSpPr>
          <a:xfrm>
            <a:off x="4393030" y="4502332"/>
            <a:ext cx="262249" cy="247995"/>
            <a:chOff x="483768" y="3710903"/>
            <a:chExt cx="238408" cy="225450"/>
          </a:xfrm>
          <a:solidFill>
            <a:schemeClr val="bg1">
              <a:lumMod val="95000"/>
            </a:schemeClr>
          </a:solidFill>
        </p:grpSpPr>
        <p:sp>
          <p:nvSpPr>
            <p:cNvPr id="46" name="Shape-13">
              <a:extLst>
                <a:ext uri="{FF2B5EF4-FFF2-40B4-BE49-F238E27FC236}">
                  <a16:creationId xmlns:a16="http://schemas.microsoft.com/office/drawing/2014/main" id="{EBA39873-6314-5985-0BD2-1C42139CF394}"/>
                </a:ext>
              </a:extLst>
            </p:cNvPr>
            <p:cNvSpPr/>
            <p:nvPr/>
          </p:nvSpPr>
          <p:spPr>
            <a:xfrm rot="5400000">
              <a:off x="490247" y="3704424"/>
              <a:ext cx="225450" cy="238408"/>
            </a:xfrm>
            <a:prstGeom prst="ellipse">
              <a:avLst/>
            </a:prstGeom>
            <a:grp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sz="1000" b="0" i="0" noProof="0" dirty="0">
                <a:solidFill>
                  <a:srgbClr val="000000"/>
                </a:solidFill>
                <a:latin typeface="Arial" panose="020B0604020202020204" pitchFamily="34" charset="0"/>
              </a:endParaRPr>
            </a:p>
            <a:p>
              <a:pPr algn="ctr"/>
              <a:endParaRPr lang="de-DE" sz="1000" b="0" i="0" noProof="0" dirty="0">
                <a:solidFill>
                  <a:srgbClr val="000000"/>
                </a:solidFill>
                <a:latin typeface="Arial" panose="020B0604020202020204" pitchFamily="34" charset="0"/>
              </a:endParaRPr>
            </a:p>
          </p:txBody>
        </p:sp>
        <p:pic>
          <p:nvPicPr>
            <p:cNvPr id="47" name="Grafik 46" descr="Schraubenschlüssel mit einfarbiger Füllung">
              <a:extLst>
                <a:ext uri="{FF2B5EF4-FFF2-40B4-BE49-F238E27FC236}">
                  <a16:creationId xmlns:a16="http://schemas.microsoft.com/office/drawing/2014/main" id="{2632234C-24A6-0AA2-4953-E5FB5BBD6108}"/>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517297" y="3737953"/>
              <a:ext cx="171350" cy="171350"/>
            </a:xfrm>
            <a:prstGeom prst="rect">
              <a:avLst/>
            </a:prstGeom>
          </p:spPr>
        </p:pic>
      </p:grpSp>
      <p:sp>
        <p:nvSpPr>
          <p:cNvPr id="48" name="Shape-5">
            <a:extLst>
              <a:ext uri="{FF2B5EF4-FFF2-40B4-BE49-F238E27FC236}">
                <a16:creationId xmlns:a16="http://schemas.microsoft.com/office/drawing/2014/main" id="{2264B75B-9319-A143-FEA5-F5F0D7B23FDD}"/>
              </a:ext>
            </a:extLst>
          </p:cNvPr>
          <p:cNvSpPr>
            <a:spLocks noGrp="1"/>
          </p:cNvSpPr>
          <p:nvPr>
            <p:ph type="body" sz="quarter" idx="13"/>
          </p:nvPr>
        </p:nvSpPr>
        <p:spPr>
          <a:xfrm>
            <a:off x="358776" y="977902"/>
            <a:ext cx="8389938" cy="742766"/>
          </a:xfrm>
          <a:noFill/>
        </p:spPr>
        <p:txBody>
          <a:bodyPr>
            <a:normAutofit fontScale="77500" lnSpcReduction="20000"/>
          </a:bodyPr>
          <a:lstStyle/>
          <a:p>
            <a:pPr>
              <a:spcBef>
                <a:spcPts val="200"/>
              </a:spcBef>
            </a:pPr>
            <a:r>
              <a:rPr lang="de-DE" sz="1000" noProof="0" dirty="0"/>
              <a:t>Der </a:t>
            </a:r>
            <a:r>
              <a:rPr lang="de-DE" sz="1000" b="1" noProof="0" dirty="0"/>
              <a:t>Klimaresilienz-Index Wasser </a:t>
            </a:r>
            <a:r>
              <a:rPr lang="de-DE" sz="1000" noProof="0" dirty="0"/>
              <a:t>erreicht 2026 einen Indexwert von </a:t>
            </a:r>
            <a:r>
              <a:rPr lang="de-DE" sz="1000" b="1" noProof="0" dirty="0"/>
              <a:t>48 Punkten</a:t>
            </a:r>
            <a:r>
              <a:rPr lang="de-DE" sz="1000" noProof="0" dirty="0"/>
              <a:t> </a:t>
            </a:r>
            <a:r>
              <a:rPr lang="de-DE" sz="1000" dirty="0"/>
              <a:t>(-1 Indexpunkt im Vergleich zur Vormessung). Der Index </a:t>
            </a:r>
            <a:r>
              <a:rPr lang="de-DE" sz="1000" noProof="0" dirty="0"/>
              <a:t>weist damit wie bereits 2025 eine „mittlere“ Resilienz der deutschen Trinkwasserversorger gegenüber den Auswirkungen des Klimawandels aus. </a:t>
            </a:r>
          </a:p>
          <a:p>
            <a:pPr>
              <a:spcBef>
                <a:spcPts val="200"/>
              </a:spcBef>
            </a:pPr>
            <a:r>
              <a:rPr lang="de-DE" sz="1000" noProof="0" dirty="0"/>
              <a:t>Die Themenfelder </a:t>
            </a:r>
            <a:r>
              <a:rPr lang="de-DE" sz="1000" i="1" noProof="0" dirty="0"/>
              <a:t>Robustheit</a:t>
            </a:r>
            <a:r>
              <a:rPr lang="de-DE" sz="1000" noProof="0" dirty="0"/>
              <a:t> (-2 Indexpunkte) und </a:t>
            </a:r>
            <a:r>
              <a:rPr lang="de-DE" sz="1000" i="1" noProof="0" dirty="0"/>
              <a:t>Anpassungsgrad</a:t>
            </a:r>
            <a:r>
              <a:rPr lang="de-DE" sz="1000" noProof="0" dirty="0"/>
              <a:t> (-1 Indexpunkt) werden im Vergleich zur Vormessung leicht negativer bewertet, der </a:t>
            </a:r>
            <a:r>
              <a:rPr lang="de-DE" sz="1000" i="1" noProof="0" dirty="0"/>
              <a:t>rechtliche Rahmen </a:t>
            </a:r>
            <a:br>
              <a:rPr lang="de-DE" sz="1000" i="1" noProof="0" dirty="0"/>
            </a:br>
            <a:r>
              <a:rPr lang="de-DE" sz="1000" noProof="0" dirty="0"/>
              <a:t>(+2 Indexpunkte) hingegen leicht positiver. Die Themenbereiche </a:t>
            </a:r>
            <a:r>
              <a:rPr lang="de-DE" sz="1000" i="1" noProof="0" dirty="0"/>
              <a:t>Handlungsfähigkeit</a:t>
            </a:r>
            <a:r>
              <a:rPr lang="de-DE" sz="1000" noProof="0" dirty="0"/>
              <a:t> und </a:t>
            </a:r>
            <a:r>
              <a:rPr lang="de-DE" sz="1000" i="1" noProof="0" dirty="0"/>
              <a:t>Zukunftsperspektive</a:t>
            </a:r>
            <a:r>
              <a:rPr lang="de-DE" sz="1000" noProof="0" dirty="0"/>
              <a:t> weichen weniger als einen Indexpunkt von der Vormessung ab. </a:t>
            </a:r>
            <a:endParaRPr lang="de-DE" sz="1050" noProof="0" dirty="0"/>
          </a:p>
        </p:txBody>
      </p:sp>
      <p:sp>
        <p:nvSpPr>
          <p:cNvPr id="2" name="Shape-5">
            <a:extLst>
              <a:ext uri="{FF2B5EF4-FFF2-40B4-BE49-F238E27FC236}">
                <a16:creationId xmlns:a16="http://schemas.microsoft.com/office/drawing/2014/main" id="{8D6BAE2E-8794-4B8B-BF9C-E254BEF6E65F}"/>
              </a:ext>
            </a:extLst>
          </p:cNvPr>
          <p:cNvSpPr txBox="1">
            <a:spLocks/>
          </p:cNvSpPr>
          <p:nvPr/>
        </p:nvSpPr>
        <p:spPr>
          <a:xfrm>
            <a:off x="1739599" y="4839554"/>
            <a:ext cx="4492418" cy="259855"/>
          </a:xfrm>
          <a:prstGeom prst="rect">
            <a:avLst/>
          </a:prstGeom>
          <a:noFill/>
        </p:spPr>
        <p:txBody>
          <a:bodyPr lIns="0" tIns="0" rIns="0">
            <a:normAutofit/>
          </a:bodyPr>
          <a:lstStyle>
            <a:lvl1pPr marL="216000" indent="-216000" algn="l" defTabSz="685800" rtl="0" eaLnBrk="1" latinLnBrk="0" hangingPunct="1">
              <a:lnSpc>
                <a:spcPct val="120000"/>
              </a:lnSpc>
              <a:spcBef>
                <a:spcPts val="750"/>
              </a:spcBef>
              <a:buFontTx/>
              <a:buBlip>
                <a:blip>
                  <a:extLst>
                    <a:ext uri="{96DAC541-7B7A-43D3-8B79-37D633B846F1}">
                      <asvg:svgBlip xmlns:asvg="http://schemas.microsoft.com/office/drawing/2016/SVG/main" r:embed="rId10"/>
                    </a:ext>
                  </a:extLst>
                </a:blip>
              </a:buBlip>
              <a:defRPr sz="1800" b="0" i="0" kern="1200">
                <a:solidFill>
                  <a:schemeClr val="tx1"/>
                </a:solidFill>
                <a:latin typeface="Arial" panose="020B0604020202020204" pitchFamily="34" charset="0"/>
                <a:ea typeface="+mn-ea"/>
                <a:cs typeface="+mn-cs"/>
              </a:defRPr>
            </a:lvl1pPr>
            <a:lvl2pPr marL="396000" indent="-216000" algn="l" defTabSz="685800" rtl="0" eaLnBrk="1" latinLnBrk="0" hangingPunct="1">
              <a:lnSpc>
                <a:spcPct val="120000"/>
              </a:lnSpc>
              <a:spcBef>
                <a:spcPts val="375"/>
              </a:spcBef>
              <a:buSzPct val="100000"/>
              <a:buFontTx/>
              <a:buBlip>
                <a:blip>
                  <a:extLst>
                    <a:ext uri="{96DAC541-7B7A-43D3-8B79-37D633B846F1}">
                      <asvg:svgBlip xmlns:asvg="http://schemas.microsoft.com/office/drawing/2016/SVG/main" r:embed="rId11"/>
                    </a:ext>
                  </a:extLst>
                </a:blip>
              </a:buBlip>
              <a:defRPr sz="1800" b="0" i="0" kern="1200">
                <a:solidFill>
                  <a:schemeClr val="tx1"/>
                </a:solidFill>
                <a:latin typeface="Arial" panose="020B0604020202020204" pitchFamily="34" charset="0"/>
                <a:ea typeface="+mn-ea"/>
                <a:cs typeface="+mn-cs"/>
              </a:defRPr>
            </a:lvl2pPr>
            <a:lvl3pPr marL="612000" indent="-216000" algn="l" defTabSz="685800" rtl="0" eaLnBrk="1" latinLnBrk="0" hangingPunct="1">
              <a:lnSpc>
                <a:spcPct val="120000"/>
              </a:lnSpc>
              <a:spcBef>
                <a:spcPts val="375"/>
              </a:spcBef>
              <a:buSzPct val="120000"/>
              <a:buFont typeface="Arial" panose="020B0604020202020204" pitchFamily="34" charset="0"/>
              <a:buChar char="•"/>
              <a:defRPr sz="1500" b="0" i="0" kern="1200">
                <a:solidFill>
                  <a:schemeClr val="tx1"/>
                </a:solidFill>
                <a:latin typeface="Arial" panose="020B0604020202020204" pitchFamily="34" charset="0"/>
                <a:ea typeface="+mn-ea"/>
                <a:cs typeface="+mn-cs"/>
              </a:defRPr>
            </a:lvl3pPr>
            <a:lvl4pPr marL="864000" indent="-216000" algn="l" defTabSz="685800" rtl="0" eaLnBrk="1" latinLnBrk="0" hangingPunct="1">
              <a:lnSpc>
                <a:spcPct val="120000"/>
              </a:lnSpc>
              <a:spcBef>
                <a:spcPts val="375"/>
              </a:spcBef>
              <a:buSzPct val="100000"/>
              <a:buFont typeface="Symbol" pitchFamily="2" charset="2"/>
              <a:buChar char="-"/>
              <a:defRPr sz="1500" b="0" i="0" kern="1200">
                <a:solidFill>
                  <a:schemeClr val="tx1"/>
                </a:solidFill>
                <a:latin typeface="Arial" panose="020B0604020202020204" pitchFamily="34" charset="0"/>
                <a:ea typeface="+mn-ea"/>
                <a:cs typeface="+mn-cs"/>
              </a:defRPr>
            </a:lvl4pPr>
            <a:lvl5pPr marL="1080000" indent="-216000" algn="l" defTabSz="685800" rtl="0" eaLnBrk="1" latinLnBrk="0" hangingPunct="1">
              <a:lnSpc>
                <a:spcPct val="120000"/>
              </a:lnSpc>
              <a:spcBef>
                <a:spcPts val="375"/>
              </a:spcBef>
              <a:buSzPct val="100000"/>
              <a:buFont typeface="Courier New" panose="02070309020205020404" pitchFamily="49" charset="0"/>
              <a:buChar char="o"/>
              <a:defRPr sz="1500" b="0" i="0" kern="1200">
                <a:solidFill>
                  <a:schemeClr val="tx1"/>
                </a:solidFill>
                <a:latin typeface="Arial" panose="020B0604020202020204" pitchFamily="34"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de-DE" sz="600" b="1" u="sng" noProof="0" dirty="0"/>
              <a:t>Indexberechnung</a:t>
            </a:r>
            <a:r>
              <a:rPr lang="de-DE" sz="600" noProof="0" dirty="0"/>
              <a:t>: Die Teilindizes ergeben sich aus dem Durchschnitt mehrerer Indikatorfragen (Bewertungsskala: „sehr gering“ </a:t>
            </a:r>
            <a:br>
              <a:rPr lang="de-DE" sz="600" noProof="0" dirty="0"/>
            </a:br>
            <a:r>
              <a:rPr lang="de-DE" sz="600" noProof="0" dirty="0"/>
              <a:t>(0 Punkte) bis „sehr hoch“ (100 Punkte)). </a:t>
            </a:r>
            <a:r>
              <a:rPr lang="de-DE" sz="600" dirty="0"/>
              <a:t>Der Klimaresilienz-Index Wasser berechnet sich aus dem Durchschnitt aller Teilindizes.</a:t>
            </a:r>
            <a:endParaRPr lang="de-DE" sz="600" noProof="0" dirty="0"/>
          </a:p>
        </p:txBody>
      </p:sp>
    </p:spTree>
    <p:extLst>
      <p:ext uri="{BB962C8B-B14F-4D97-AF65-F5344CB8AC3E}">
        <p14:creationId xmlns:p14="http://schemas.microsoft.com/office/powerpoint/2010/main" val="423033269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17F922-7561-E338-8CDB-46C6664F42F1}"/>
            </a:ext>
          </a:extLst>
        </p:cNvPr>
        <p:cNvGrpSpPr/>
        <p:nvPr/>
      </p:nvGrpSpPr>
      <p:grpSpPr>
        <a:xfrm>
          <a:off x="0" y="0"/>
          <a:ext cx="0" cy="0"/>
          <a:chOff x="0" y="0"/>
          <a:chExt cx="0" cy="0"/>
        </a:xfrm>
      </p:grpSpPr>
      <p:graphicFrame>
        <p:nvGraphicFramePr>
          <p:cNvPr id="14" name="Tabelle 13">
            <a:extLst>
              <a:ext uri="{FF2B5EF4-FFF2-40B4-BE49-F238E27FC236}">
                <a16:creationId xmlns:a16="http://schemas.microsoft.com/office/drawing/2014/main" id="{89422C9E-E1B6-2D4F-0914-CA45A8C0DCC6}"/>
              </a:ext>
            </a:extLst>
          </p:cNvPr>
          <p:cNvGraphicFramePr>
            <a:graphicFrameLocks noGrp="1"/>
          </p:cNvGraphicFramePr>
          <p:nvPr>
            <p:extLst>
              <p:ext uri="{D42A27DB-BD31-4B8C-83A1-F6EECF244321}">
                <p14:modId xmlns:p14="http://schemas.microsoft.com/office/powerpoint/2010/main" val="135695551"/>
              </p:ext>
            </p:extLst>
          </p:nvPr>
        </p:nvGraphicFramePr>
        <p:xfrm>
          <a:off x="376197" y="1955802"/>
          <a:ext cx="8391605" cy="2610011"/>
        </p:xfrm>
        <a:graphic>
          <a:graphicData uri="http://schemas.openxmlformats.org/drawingml/2006/table">
            <a:tbl>
              <a:tblPr firstRow="1" bandRow="1">
                <a:tableStyleId>{5C22544A-7EE6-4342-B048-85BDC9FD1C3A}</a:tableStyleId>
              </a:tblPr>
              <a:tblGrid>
                <a:gridCol w="781077">
                  <a:extLst>
                    <a:ext uri="{9D8B030D-6E8A-4147-A177-3AD203B41FA5}">
                      <a16:colId xmlns:a16="http://schemas.microsoft.com/office/drawing/2014/main" val="2907779785"/>
                    </a:ext>
                  </a:extLst>
                </a:gridCol>
                <a:gridCol w="1069948">
                  <a:extLst>
                    <a:ext uri="{9D8B030D-6E8A-4147-A177-3AD203B41FA5}">
                      <a16:colId xmlns:a16="http://schemas.microsoft.com/office/drawing/2014/main" val="2989532531"/>
                    </a:ext>
                  </a:extLst>
                </a:gridCol>
                <a:gridCol w="832684">
                  <a:extLst>
                    <a:ext uri="{9D8B030D-6E8A-4147-A177-3AD203B41FA5}">
                      <a16:colId xmlns:a16="http://schemas.microsoft.com/office/drawing/2014/main" val="2744325894"/>
                    </a:ext>
                  </a:extLst>
                </a:gridCol>
                <a:gridCol w="1384736">
                  <a:extLst>
                    <a:ext uri="{9D8B030D-6E8A-4147-A177-3AD203B41FA5}">
                      <a16:colId xmlns:a16="http://schemas.microsoft.com/office/drawing/2014/main" val="107657842"/>
                    </a:ext>
                  </a:extLst>
                </a:gridCol>
                <a:gridCol w="517896">
                  <a:extLst>
                    <a:ext uri="{9D8B030D-6E8A-4147-A177-3AD203B41FA5}">
                      <a16:colId xmlns:a16="http://schemas.microsoft.com/office/drawing/2014/main" val="3355475613"/>
                    </a:ext>
                  </a:extLst>
                </a:gridCol>
                <a:gridCol w="1318524">
                  <a:extLst>
                    <a:ext uri="{9D8B030D-6E8A-4147-A177-3AD203B41FA5}">
                      <a16:colId xmlns:a16="http://schemas.microsoft.com/office/drawing/2014/main" val="1065885974"/>
                    </a:ext>
                  </a:extLst>
                </a:gridCol>
                <a:gridCol w="584108">
                  <a:extLst>
                    <a:ext uri="{9D8B030D-6E8A-4147-A177-3AD203B41FA5}">
                      <a16:colId xmlns:a16="http://schemas.microsoft.com/office/drawing/2014/main" val="2166613250"/>
                    </a:ext>
                  </a:extLst>
                </a:gridCol>
                <a:gridCol w="1077052">
                  <a:extLst>
                    <a:ext uri="{9D8B030D-6E8A-4147-A177-3AD203B41FA5}">
                      <a16:colId xmlns:a16="http://schemas.microsoft.com/office/drawing/2014/main" val="2521652204"/>
                    </a:ext>
                  </a:extLst>
                </a:gridCol>
                <a:gridCol w="825580">
                  <a:extLst>
                    <a:ext uri="{9D8B030D-6E8A-4147-A177-3AD203B41FA5}">
                      <a16:colId xmlns:a16="http://schemas.microsoft.com/office/drawing/2014/main" val="1915181016"/>
                    </a:ext>
                  </a:extLst>
                </a:gridCol>
              </a:tblGrid>
              <a:tr h="245648">
                <a:tc>
                  <a:txBody>
                    <a:bodyPr/>
                    <a:lstStyle/>
                    <a:p>
                      <a:pPr algn="ctr"/>
                      <a:endParaRPr lang="de-DE" sz="900" noProof="0" dirty="0">
                        <a:solidFill>
                          <a:schemeClr val="bg1"/>
                        </a:solidFill>
                      </a:endParaRPr>
                    </a:p>
                  </a:txBody>
                  <a:tcPr anchor="ctr">
                    <a:lnL w="6350" cap="flat" cmpd="sng" algn="ctr">
                      <a:solidFill>
                        <a:schemeClr val="tx1"/>
                      </a:solidFill>
                      <a:prstDash val="solid"/>
                      <a:round/>
                      <a:headEnd type="none" w="med" len="med"/>
                      <a:tailEnd type="none" w="med" len="med"/>
                    </a:lnL>
                    <a:lnT w="6350" cap="flat" cmpd="sng" algn="ctr">
                      <a:solidFill>
                        <a:schemeClr val="tx1"/>
                      </a:solidFill>
                      <a:prstDash val="solid"/>
                      <a:round/>
                      <a:headEnd type="none" w="med" len="med"/>
                      <a:tailEnd type="none" w="med" len="med"/>
                    </a:lnT>
                    <a:solidFill>
                      <a:schemeClr val="tx1"/>
                    </a:solidFill>
                  </a:tcPr>
                </a:tc>
                <a:tc>
                  <a:txBody>
                    <a:bodyPr/>
                    <a:lstStyle/>
                    <a:p>
                      <a:pPr algn="l"/>
                      <a:r>
                        <a:rPr lang="de-DE" sz="900" noProof="0" dirty="0">
                          <a:solidFill>
                            <a:schemeClr val="bg1"/>
                          </a:solidFill>
                        </a:rPr>
                        <a:t>unter 0,5 Mio. m³</a:t>
                      </a:r>
                    </a:p>
                  </a:txBody>
                  <a:tcPr marR="0" anchor="ctr">
                    <a:lnR w="1270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solidFill>
                      <a:schemeClr val="tx1"/>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de-DE" sz="700" noProof="0" dirty="0">
                          <a:solidFill>
                            <a:schemeClr val="bg1"/>
                          </a:solidFill>
                        </a:rPr>
                        <a:t>(n = 33)</a:t>
                      </a:r>
                    </a:p>
                  </a:txBody>
                  <a:tcPr marL="0" marR="36000" anchor="ctr">
                    <a:lnL w="12700" cap="flat" cmpd="sng" algn="ctr">
                      <a:solidFill>
                        <a:schemeClr val="tx1"/>
                      </a:solidFill>
                      <a:prstDash val="solid"/>
                      <a:round/>
                      <a:headEnd type="none" w="med" len="med"/>
                      <a:tailEnd type="none" w="med" len="med"/>
                    </a:lnL>
                    <a:lnT w="6350" cap="flat" cmpd="sng" algn="ctr">
                      <a:solidFill>
                        <a:schemeClr val="tx1"/>
                      </a:solidFill>
                      <a:prstDash val="solid"/>
                      <a:round/>
                      <a:headEnd type="none" w="med" len="med"/>
                      <a:tailEnd type="none" w="med" len="med"/>
                    </a:lnT>
                    <a:solidFill>
                      <a:schemeClr val="tx1"/>
                    </a:solidFill>
                  </a:tcPr>
                </a:tc>
                <a:tc>
                  <a:txBody>
                    <a:bodyPr/>
                    <a:lstStyle/>
                    <a:p>
                      <a:pPr algn="l"/>
                      <a:r>
                        <a:rPr lang="de-DE" sz="900" noProof="0" dirty="0">
                          <a:solidFill>
                            <a:schemeClr val="bg1"/>
                          </a:solidFill>
                        </a:rPr>
                        <a:t>0,5 - unter 1,0 Mio. m³</a:t>
                      </a:r>
                    </a:p>
                  </a:txBody>
                  <a:tcPr marR="0" anchor="ctr">
                    <a:lnR w="1270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solidFill>
                      <a:schemeClr val="tx1"/>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de-DE" sz="700" noProof="0" dirty="0">
                          <a:solidFill>
                            <a:schemeClr val="bg1"/>
                          </a:solidFill>
                        </a:rPr>
                        <a:t>(n = 40)</a:t>
                      </a:r>
                      <a:endParaRPr lang="de-DE" sz="600" noProof="0" dirty="0">
                        <a:solidFill>
                          <a:schemeClr val="bg1"/>
                        </a:solidFill>
                      </a:endParaRPr>
                    </a:p>
                  </a:txBody>
                  <a:tcPr marL="0" marR="36000" anchor="ctr">
                    <a:lnL w="12700" cap="flat" cmpd="sng" algn="ctr">
                      <a:solidFill>
                        <a:schemeClr val="tx1"/>
                      </a:solidFill>
                      <a:prstDash val="solid"/>
                      <a:round/>
                      <a:headEnd type="none" w="med" len="med"/>
                      <a:tailEnd type="none" w="med" len="med"/>
                    </a:lnL>
                    <a:lnT w="6350" cap="flat" cmpd="sng" algn="ctr">
                      <a:solidFill>
                        <a:schemeClr val="tx1"/>
                      </a:solidFill>
                      <a:prstDash val="solid"/>
                      <a:round/>
                      <a:headEnd type="none" w="med" len="med"/>
                      <a:tailEnd type="none" w="med" len="med"/>
                    </a:lnT>
                    <a:solidFill>
                      <a:schemeClr val="tx1"/>
                    </a:solidFill>
                  </a:tcPr>
                </a:tc>
                <a:tc>
                  <a:txBody>
                    <a:bodyPr/>
                    <a:lstStyle/>
                    <a:p>
                      <a:pPr algn="l"/>
                      <a:r>
                        <a:rPr lang="de-DE" sz="900" noProof="0" dirty="0">
                          <a:solidFill>
                            <a:schemeClr val="bg1"/>
                          </a:solidFill>
                        </a:rPr>
                        <a:t>1,0 - unter 10 Mio. m³</a:t>
                      </a:r>
                    </a:p>
                  </a:txBody>
                  <a:tcPr marR="0" anchor="ctr">
                    <a:lnR w="1270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solidFill>
                      <a:schemeClr val="tx1"/>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de-DE" sz="700" noProof="0" dirty="0">
                          <a:solidFill>
                            <a:schemeClr val="bg1"/>
                          </a:solidFill>
                        </a:rPr>
                        <a:t>(n = 102)</a:t>
                      </a:r>
                    </a:p>
                  </a:txBody>
                  <a:tcPr marL="0" marR="36000" anchor="ctr">
                    <a:lnL w="12700" cap="flat" cmpd="sng" algn="ctr">
                      <a:solidFill>
                        <a:schemeClr val="tx1"/>
                      </a:solidFill>
                      <a:prstDash val="solid"/>
                      <a:round/>
                      <a:headEnd type="none" w="med" len="med"/>
                      <a:tailEnd type="none" w="med" len="med"/>
                    </a:lnL>
                    <a:lnT w="6350" cap="flat" cmpd="sng" algn="ctr">
                      <a:solidFill>
                        <a:schemeClr val="tx1"/>
                      </a:solidFill>
                      <a:prstDash val="solid"/>
                      <a:round/>
                      <a:headEnd type="none" w="med" len="med"/>
                      <a:tailEnd type="none" w="med" len="med"/>
                    </a:lnT>
                    <a:solidFill>
                      <a:schemeClr val="tx1"/>
                    </a:solidFill>
                  </a:tcPr>
                </a:tc>
                <a:tc>
                  <a:txBody>
                    <a:bodyPr/>
                    <a:lstStyle/>
                    <a:p>
                      <a:pPr algn="l"/>
                      <a:r>
                        <a:rPr lang="de-DE" sz="900" noProof="0" dirty="0">
                          <a:solidFill>
                            <a:schemeClr val="bg1"/>
                          </a:solidFill>
                        </a:rPr>
                        <a:t>ab 10 Mio. m³</a:t>
                      </a:r>
                    </a:p>
                  </a:txBody>
                  <a:tcPr anchor="ctr">
                    <a:lnR w="1270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solidFill>
                      <a:schemeClr val="tx1"/>
                    </a:solidFill>
                  </a:tcPr>
                </a:tc>
                <a:tc>
                  <a:txBody>
                    <a:bodyPr/>
                    <a:lstStyle/>
                    <a:p>
                      <a:pPr algn="r"/>
                      <a:r>
                        <a:rPr lang="de-DE" sz="700" noProof="0" dirty="0">
                          <a:solidFill>
                            <a:schemeClr val="bg1"/>
                          </a:solidFill>
                        </a:rPr>
                        <a:t>(n = 52)</a:t>
                      </a:r>
                    </a:p>
                  </a:txBody>
                  <a:tcPr marL="0" marR="36000" anchor="ctr">
                    <a:lnL w="1270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solidFill>
                      <a:schemeClr val="tx1"/>
                    </a:solidFill>
                  </a:tcPr>
                </a:tc>
                <a:extLst>
                  <a:ext uri="{0D108BD9-81ED-4DB2-BD59-A6C34878D82A}">
                    <a16:rowId xmlns:a16="http://schemas.microsoft.com/office/drawing/2014/main" val="3076728369"/>
                  </a:ext>
                </a:extLst>
              </a:tr>
              <a:tr h="491296">
                <a:tc>
                  <a:txBody>
                    <a:bodyPr/>
                    <a:lstStyle/>
                    <a:p>
                      <a:endParaRPr lang="de-DE" noProof="0" dirty="0"/>
                    </a:p>
                  </a:txBody>
                  <a:tcPr>
                    <a:lnL w="6350" cap="flat" cmpd="sng" algn="ctr">
                      <a:solidFill>
                        <a:schemeClr val="tx1"/>
                      </a:solidFill>
                      <a:prstDash val="solid"/>
                      <a:round/>
                      <a:headEnd type="none" w="med" len="med"/>
                      <a:tailEnd type="none" w="med" len="med"/>
                    </a:lnL>
                    <a:solidFill>
                      <a:schemeClr val="bg1">
                        <a:lumMod val="95000"/>
                      </a:schemeClr>
                    </a:solidFill>
                  </a:tcPr>
                </a:tc>
                <a:tc gridSpan="2">
                  <a:txBody>
                    <a:bodyPr/>
                    <a:lstStyle/>
                    <a:p>
                      <a:endParaRPr lang="de-DE" noProof="0" dirty="0"/>
                    </a:p>
                  </a:txBody>
                  <a:tcPr>
                    <a:solidFill>
                      <a:schemeClr val="bg1">
                        <a:lumMod val="95000"/>
                      </a:schemeClr>
                    </a:solidFill>
                  </a:tcPr>
                </a:tc>
                <a:tc hMerge="1">
                  <a:txBody>
                    <a:bodyPr/>
                    <a:lstStyle/>
                    <a:p>
                      <a:endParaRPr lang="de-DE"/>
                    </a:p>
                  </a:txBody>
                  <a:tcPr/>
                </a:tc>
                <a:tc gridSpan="2">
                  <a:txBody>
                    <a:bodyPr/>
                    <a:lstStyle/>
                    <a:p>
                      <a:endParaRPr lang="de-DE" noProof="0" dirty="0"/>
                    </a:p>
                  </a:txBody>
                  <a:tcPr>
                    <a:solidFill>
                      <a:schemeClr val="bg1">
                        <a:lumMod val="95000"/>
                      </a:schemeClr>
                    </a:solidFill>
                  </a:tcPr>
                </a:tc>
                <a:tc hMerge="1">
                  <a:txBody>
                    <a:bodyPr/>
                    <a:lstStyle/>
                    <a:p>
                      <a:endParaRPr lang="de-DE"/>
                    </a:p>
                  </a:txBody>
                  <a:tcPr/>
                </a:tc>
                <a:tc gridSpan="2">
                  <a:txBody>
                    <a:bodyPr/>
                    <a:lstStyle/>
                    <a:p>
                      <a:endParaRPr lang="de-DE" noProof="0" dirty="0"/>
                    </a:p>
                  </a:txBody>
                  <a:tcPr>
                    <a:solidFill>
                      <a:schemeClr val="bg1">
                        <a:lumMod val="95000"/>
                      </a:schemeClr>
                    </a:solidFill>
                  </a:tcPr>
                </a:tc>
                <a:tc hMerge="1">
                  <a:txBody>
                    <a:bodyPr/>
                    <a:lstStyle/>
                    <a:p>
                      <a:endParaRPr lang="de-DE"/>
                    </a:p>
                  </a:txBody>
                  <a:tcPr/>
                </a:tc>
                <a:tc gridSpan="2">
                  <a:txBody>
                    <a:bodyPr/>
                    <a:lstStyle/>
                    <a:p>
                      <a:endParaRPr lang="de-DE" noProof="0" dirty="0"/>
                    </a:p>
                  </a:txBody>
                  <a:tcPr>
                    <a:lnR w="6350" cap="flat" cmpd="sng" algn="ctr">
                      <a:solidFill>
                        <a:schemeClr val="tx1"/>
                      </a:solidFill>
                      <a:prstDash val="solid"/>
                      <a:round/>
                      <a:headEnd type="none" w="med" len="med"/>
                      <a:tailEnd type="none" w="med" len="med"/>
                    </a:lnR>
                    <a:solidFill>
                      <a:schemeClr val="bg1">
                        <a:lumMod val="95000"/>
                      </a:schemeClr>
                    </a:solidFill>
                  </a:tcPr>
                </a:tc>
                <a:tc hMerge="1">
                  <a:txBody>
                    <a:bodyPr/>
                    <a:lstStyle/>
                    <a:p>
                      <a:endParaRPr lang="de-DE"/>
                    </a:p>
                  </a:txBody>
                  <a:tcPr/>
                </a:tc>
                <a:extLst>
                  <a:ext uri="{0D108BD9-81ED-4DB2-BD59-A6C34878D82A}">
                    <a16:rowId xmlns:a16="http://schemas.microsoft.com/office/drawing/2014/main" val="1335749648"/>
                  </a:ext>
                </a:extLst>
              </a:tr>
              <a:tr h="1873067">
                <a:tc>
                  <a:txBody>
                    <a:bodyPr/>
                    <a:lstStyle/>
                    <a:p>
                      <a:endParaRPr lang="de-DE" noProof="0" dirty="0"/>
                    </a:p>
                  </a:txBody>
                  <a:tcPr>
                    <a:lnL w="6350" cap="flat" cmpd="sng" algn="ctr">
                      <a:solidFill>
                        <a:schemeClr val="tx1"/>
                      </a:solidFill>
                      <a:prstDash val="solid"/>
                      <a:round/>
                      <a:headEnd type="none" w="med" len="med"/>
                      <a:tailEnd type="none" w="med" len="med"/>
                    </a:lnL>
                    <a:lnB w="6350" cap="flat" cmpd="sng" algn="ctr">
                      <a:solidFill>
                        <a:schemeClr val="tx1"/>
                      </a:solidFill>
                      <a:prstDash val="solid"/>
                      <a:round/>
                      <a:headEnd type="none" w="med" len="med"/>
                      <a:tailEnd type="none" w="med" len="med"/>
                    </a:lnB>
                    <a:noFill/>
                  </a:tcPr>
                </a:tc>
                <a:tc gridSpan="2">
                  <a:txBody>
                    <a:bodyPr/>
                    <a:lstStyle/>
                    <a:p>
                      <a:endParaRPr lang="de-DE" noProof="0" dirty="0"/>
                    </a:p>
                  </a:txBody>
                  <a:tcPr>
                    <a:lnB w="6350" cap="flat" cmpd="sng" algn="ctr">
                      <a:solidFill>
                        <a:schemeClr val="tx1"/>
                      </a:solidFill>
                      <a:prstDash val="solid"/>
                      <a:round/>
                      <a:headEnd type="none" w="med" len="med"/>
                      <a:tailEnd type="none" w="med" len="med"/>
                    </a:lnB>
                    <a:noFill/>
                  </a:tcPr>
                </a:tc>
                <a:tc hMerge="1">
                  <a:txBody>
                    <a:bodyPr/>
                    <a:lstStyle/>
                    <a:p>
                      <a:endParaRPr lang="de-DE"/>
                    </a:p>
                  </a:txBody>
                  <a:tcPr/>
                </a:tc>
                <a:tc gridSpan="2">
                  <a:txBody>
                    <a:bodyPr/>
                    <a:lstStyle/>
                    <a:p>
                      <a:endParaRPr lang="de-DE" noProof="0" dirty="0"/>
                    </a:p>
                  </a:txBody>
                  <a:tcPr>
                    <a:lnB w="6350" cap="flat" cmpd="sng" algn="ctr">
                      <a:solidFill>
                        <a:schemeClr val="tx1"/>
                      </a:solidFill>
                      <a:prstDash val="solid"/>
                      <a:round/>
                      <a:headEnd type="none" w="med" len="med"/>
                      <a:tailEnd type="none" w="med" len="med"/>
                    </a:lnB>
                    <a:noFill/>
                  </a:tcPr>
                </a:tc>
                <a:tc hMerge="1">
                  <a:txBody>
                    <a:bodyPr/>
                    <a:lstStyle/>
                    <a:p>
                      <a:endParaRPr lang="de-DE"/>
                    </a:p>
                  </a:txBody>
                  <a:tcPr/>
                </a:tc>
                <a:tc gridSpan="2">
                  <a:txBody>
                    <a:bodyPr/>
                    <a:lstStyle/>
                    <a:p>
                      <a:endParaRPr lang="de-DE" noProof="0" dirty="0"/>
                    </a:p>
                  </a:txBody>
                  <a:tcPr>
                    <a:lnB w="6350" cap="flat" cmpd="sng" algn="ctr">
                      <a:solidFill>
                        <a:schemeClr val="tx1"/>
                      </a:solidFill>
                      <a:prstDash val="solid"/>
                      <a:round/>
                      <a:headEnd type="none" w="med" len="med"/>
                      <a:tailEnd type="none" w="med" len="med"/>
                    </a:lnB>
                    <a:noFill/>
                  </a:tcPr>
                </a:tc>
                <a:tc hMerge="1">
                  <a:txBody>
                    <a:bodyPr/>
                    <a:lstStyle/>
                    <a:p>
                      <a:endParaRPr lang="de-DE"/>
                    </a:p>
                  </a:txBody>
                  <a:tcPr/>
                </a:tc>
                <a:tc gridSpan="2">
                  <a:txBody>
                    <a:bodyPr/>
                    <a:lstStyle/>
                    <a:p>
                      <a:endParaRPr lang="de-DE" noProof="0" dirty="0"/>
                    </a:p>
                  </a:txBody>
                  <a:tcPr>
                    <a:lnR w="6350" cap="flat" cmpd="sng" algn="ctr">
                      <a:solidFill>
                        <a:schemeClr val="tx1"/>
                      </a:solidFill>
                      <a:prstDash val="solid"/>
                      <a:round/>
                      <a:headEnd type="none" w="med" len="med"/>
                      <a:tailEnd type="none" w="med" len="med"/>
                    </a:lnR>
                    <a:lnB w="6350" cap="flat" cmpd="sng" algn="ctr">
                      <a:solidFill>
                        <a:schemeClr val="tx1"/>
                      </a:solidFill>
                      <a:prstDash val="solid"/>
                      <a:round/>
                      <a:headEnd type="none" w="med" len="med"/>
                      <a:tailEnd type="none" w="med" len="med"/>
                    </a:lnB>
                    <a:noFill/>
                  </a:tcPr>
                </a:tc>
                <a:tc hMerge="1">
                  <a:txBody>
                    <a:bodyPr/>
                    <a:lstStyle/>
                    <a:p>
                      <a:endParaRPr lang="de-DE"/>
                    </a:p>
                  </a:txBody>
                  <a:tcPr/>
                </a:tc>
                <a:extLst>
                  <a:ext uri="{0D108BD9-81ED-4DB2-BD59-A6C34878D82A}">
                    <a16:rowId xmlns:a16="http://schemas.microsoft.com/office/drawing/2014/main" val="2993516842"/>
                  </a:ext>
                </a:extLst>
              </a:tr>
            </a:tbl>
          </a:graphicData>
        </a:graphic>
      </p:graphicFrame>
      <p:sp>
        <p:nvSpPr>
          <p:cNvPr id="4" name="Shape-4">
            <a:extLst>
              <a:ext uri="{FF2B5EF4-FFF2-40B4-BE49-F238E27FC236}">
                <a16:creationId xmlns:a16="http://schemas.microsoft.com/office/drawing/2014/main" id="{CB90BFF0-47BE-37C0-2C63-D7CCEED73D5F}"/>
              </a:ext>
            </a:extLst>
          </p:cNvPr>
          <p:cNvSpPr>
            <a:spLocks noGrp="1"/>
          </p:cNvSpPr>
          <p:nvPr>
            <p:ph type="title"/>
          </p:nvPr>
        </p:nvSpPr>
        <p:spPr/>
        <p:txBody>
          <a:bodyPr>
            <a:normAutofit/>
          </a:bodyPr>
          <a:lstStyle/>
          <a:p>
            <a:r>
              <a:rPr lang="de-DE" sz="1800" noProof="0" dirty="0"/>
              <a:t>Klimaresilienz-Index Wasser: </a:t>
            </a:r>
            <a:br>
              <a:rPr lang="de-DE" sz="1800" noProof="0" dirty="0"/>
            </a:br>
            <a:r>
              <a:rPr lang="de-DE" sz="1800" noProof="0" dirty="0"/>
              <a:t>Vorjahresvergleich nach Wasserabgabemenge</a:t>
            </a:r>
          </a:p>
        </p:txBody>
      </p:sp>
      <p:sp>
        <p:nvSpPr>
          <p:cNvPr id="96" name="Shape-23">
            <a:extLst>
              <a:ext uri="{FF2B5EF4-FFF2-40B4-BE49-F238E27FC236}">
                <a16:creationId xmlns:a16="http://schemas.microsoft.com/office/drawing/2014/main" id="{F0BB5996-3EA6-C36A-1C36-CB20A4E21BD1}"/>
              </a:ext>
            </a:extLst>
          </p:cNvPr>
          <p:cNvSpPr txBox="1">
            <a:spLocks/>
          </p:cNvSpPr>
          <p:nvPr/>
        </p:nvSpPr>
        <p:spPr>
          <a:xfrm>
            <a:off x="612000" y="4997817"/>
            <a:ext cx="6480000" cy="144000"/>
          </a:xfrm>
          <a:prstGeom prst="rect">
            <a:avLst/>
          </a:prstGeom>
        </p:spPr>
        <p:txBody>
          <a:bodyPr vert="horz" lIns="0" tIns="0" rIns="0" bIns="0" rtlCol="0" anchor="t" anchorCtr="0"/>
          <a:lstStyle>
            <a:defPPr>
              <a:defRPr lang="en-US"/>
            </a:defPPr>
            <a:lvl1pPr marL="0" algn="l" defTabSz="457200" rtl="0" eaLnBrk="1" latinLnBrk="0" hangingPunct="1">
              <a:defRPr sz="700" b="0" i="0" kern="1200">
                <a:solidFill>
                  <a:schemeClr val="tx1">
                    <a:alpha val="60000"/>
                  </a:schemeClr>
                </a:solidFill>
                <a:latin typeface="Arial" panose="020B0604020202020204" pitchFamily="34" charset="0"/>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de-DE" noProof="0" dirty="0"/>
              <a:t>Juli 2026</a:t>
            </a:r>
          </a:p>
        </p:txBody>
      </p:sp>
      <p:sp>
        <p:nvSpPr>
          <p:cNvPr id="97" name="Shape-24">
            <a:extLst>
              <a:ext uri="{FF2B5EF4-FFF2-40B4-BE49-F238E27FC236}">
                <a16:creationId xmlns:a16="http://schemas.microsoft.com/office/drawing/2014/main" id="{964EE421-9D5B-B978-DBE5-9FB46B05C7E4}"/>
              </a:ext>
            </a:extLst>
          </p:cNvPr>
          <p:cNvSpPr txBox="1">
            <a:spLocks/>
          </p:cNvSpPr>
          <p:nvPr/>
        </p:nvSpPr>
        <p:spPr>
          <a:xfrm>
            <a:off x="360000" y="4998336"/>
            <a:ext cx="252000" cy="144000"/>
          </a:xfrm>
          <a:prstGeom prst="rect">
            <a:avLst/>
          </a:prstGeom>
        </p:spPr>
        <p:txBody>
          <a:bodyPr vert="horz" lIns="0" tIns="0" rIns="0" bIns="0" rtlCol="0" anchor="t" anchorCtr="0"/>
          <a:lstStyle>
            <a:defPPr>
              <a:defRPr lang="en-US"/>
            </a:defPPr>
            <a:lvl1pPr marL="0" algn="l" defTabSz="457200" rtl="0" eaLnBrk="1" latinLnBrk="0" hangingPunct="1">
              <a:defRPr sz="700" b="0" i="0" kern="1200">
                <a:solidFill>
                  <a:schemeClr val="tx1">
                    <a:alpha val="60000"/>
                  </a:schemeClr>
                </a:solidFill>
                <a:latin typeface="Arial" panose="020B0604020202020204" pitchFamily="34" charset="0"/>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DB2B21CB-63E8-C249-B8AC-5FF3FD754265}" type="slidenum">
              <a:rPr lang="de-DE" noProof="0" smtClean="0"/>
              <a:pPr/>
              <a:t>12</a:t>
            </a:fld>
            <a:endParaRPr lang="de-DE" noProof="0" dirty="0"/>
          </a:p>
        </p:txBody>
      </p:sp>
      <p:sp>
        <p:nvSpPr>
          <p:cNvPr id="22" name="Shape-5">
            <a:extLst>
              <a:ext uri="{FF2B5EF4-FFF2-40B4-BE49-F238E27FC236}">
                <a16:creationId xmlns:a16="http://schemas.microsoft.com/office/drawing/2014/main" id="{C476C241-296D-4C29-E391-9D1970B5AB40}"/>
              </a:ext>
            </a:extLst>
          </p:cNvPr>
          <p:cNvSpPr>
            <a:spLocks noGrp="1"/>
          </p:cNvSpPr>
          <p:nvPr>
            <p:ph type="body" sz="quarter" idx="13"/>
          </p:nvPr>
        </p:nvSpPr>
        <p:spPr>
          <a:xfrm>
            <a:off x="358776" y="977901"/>
            <a:ext cx="8389938" cy="719999"/>
          </a:xfrm>
          <a:noFill/>
        </p:spPr>
        <p:txBody>
          <a:bodyPr>
            <a:normAutofit fontScale="92500" lnSpcReduction="10000"/>
          </a:bodyPr>
          <a:lstStyle/>
          <a:p>
            <a:pPr>
              <a:spcBef>
                <a:spcPts val="200"/>
              </a:spcBef>
            </a:pPr>
            <a:endParaRPr lang="de-DE" sz="1000" noProof="0" dirty="0"/>
          </a:p>
          <a:p>
            <a:pPr>
              <a:spcBef>
                <a:spcPts val="200"/>
              </a:spcBef>
            </a:pPr>
            <a:r>
              <a:rPr lang="de-DE" sz="1100" noProof="0" dirty="0"/>
              <a:t>Im Vergleich von WVU mit unterschiedlichen Wasserabgabemengen zeigt sich wie bereits 2025: Bei WVU mit höheren Abgabemengen erreicht der Klimaresilienz-Index einen kritischeren Wert als bei WVU mit geringeren Abgabemengen. Der Teilindex Anpassungsgrad hat sich bei WVU mit hohen Abgabemengen um 9 Indexpunkte signifikant verschlechtert. </a:t>
            </a:r>
          </a:p>
        </p:txBody>
      </p:sp>
      <p:graphicFrame>
        <p:nvGraphicFramePr>
          <p:cNvPr id="27" name="Diagramm 26" descr="orlink:ORRange262@'Gesamtindex &amp; Teilindizes'!$W$8:$W$12€0€0€€0€0€0€0€€0€€0€0€0€12">
            <a:extLst>
              <a:ext uri="{FF2B5EF4-FFF2-40B4-BE49-F238E27FC236}">
                <a16:creationId xmlns:a16="http://schemas.microsoft.com/office/drawing/2014/main" id="{27AD604A-106F-8325-2758-9CE79899FE19}"/>
              </a:ext>
            </a:extLst>
          </p:cNvPr>
          <p:cNvGraphicFramePr/>
          <p:nvPr>
            <p:extLst>
              <p:ext uri="{D42A27DB-BD31-4B8C-83A1-F6EECF244321}">
                <p14:modId xmlns:p14="http://schemas.microsoft.com/office/powerpoint/2010/main" val="501561799"/>
              </p:ext>
            </p:extLst>
          </p:nvPr>
        </p:nvGraphicFramePr>
        <p:xfrm>
          <a:off x="1155652" y="2708278"/>
          <a:ext cx="1562101" cy="1848022"/>
        </p:xfrm>
        <a:graphic>
          <a:graphicData uri="http://schemas.openxmlformats.org/drawingml/2006/chart">
            <c:chart xmlns:c="http://schemas.openxmlformats.org/drawingml/2006/chart" xmlns:r="http://schemas.openxmlformats.org/officeDocument/2006/relationships" r:id="rId14"/>
          </a:graphicData>
        </a:graphic>
      </p:graphicFrame>
      <p:sp>
        <p:nvSpPr>
          <p:cNvPr id="38" name="Textfeld 37">
            <a:extLst>
              <a:ext uri="{FF2B5EF4-FFF2-40B4-BE49-F238E27FC236}">
                <a16:creationId xmlns:a16="http://schemas.microsoft.com/office/drawing/2014/main" id="{ADE506CF-C61F-B77D-1D22-A895317D665A}"/>
              </a:ext>
            </a:extLst>
          </p:cNvPr>
          <p:cNvSpPr txBox="1"/>
          <p:nvPr/>
        </p:nvSpPr>
        <p:spPr>
          <a:xfrm>
            <a:off x="1293767" y="2812043"/>
            <a:ext cx="1519241" cy="107722"/>
          </a:xfrm>
          <a:prstGeom prst="rect">
            <a:avLst/>
          </a:prstGeom>
          <a:noFill/>
        </p:spPr>
        <p:txBody>
          <a:bodyPr wrap="square" lIns="0" tIns="0" rIns="0" bIns="0" rtlCol="0">
            <a:spAutoFit/>
          </a:bodyPr>
          <a:lstStyle/>
          <a:p>
            <a:r>
              <a:rPr lang="de-DE" sz="700" noProof="0" dirty="0"/>
              <a:t>Robustheit der Unternehmen</a:t>
            </a:r>
          </a:p>
        </p:txBody>
      </p:sp>
      <p:sp>
        <p:nvSpPr>
          <p:cNvPr id="48" name="Textfeld 47">
            <a:extLst>
              <a:ext uri="{FF2B5EF4-FFF2-40B4-BE49-F238E27FC236}">
                <a16:creationId xmlns:a16="http://schemas.microsoft.com/office/drawing/2014/main" id="{DEADB417-1C38-A75F-7E58-F877B0A5065F}"/>
              </a:ext>
            </a:extLst>
          </p:cNvPr>
          <p:cNvSpPr txBox="1"/>
          <p:nvPr/>
        </p:nvSpPr>
        <p:spPr>
          <a:xfrm>
            <a:off x="1293767" y="3129270"/>
            <a:ext cx="1681052" cy="107722"/>
          </a:xfrm>
          <a:prstGeom prst="rect">
            <a:avLst/>
          </a:prstGeom>
          <a:noFill/>
        </p:spPr>
        <p:txBody>
          <a:bodyPr wrap="square" lIns="0" tIns="0" rIns="0" bIns="0" rtlCol="0">
            <a:spAutoFit/>
          </a:bodyPr>
          <a:lstStyle/>
          <a:p>
            <a:r>
              <a:rPr lang="de-DE" sz="700" noProof="0" dirty="0"/>
              <a:t>Anpassungsgrad</a:t>
            </a:r>
          </a:p>
        </p:txBody>
      </p:sp>
      <p:sp>
        <p:nvSpPr>
          <p:cNvPr id="49" name="Textfeld 48">
            <a:extLst>
              <a:ext uri="{FF2B5EF4-FFF2-40B4-BE49-F238E27FC236}">
                <a16:creationId xmlns:a16="http://schemas.microsoft.com/office/drawing/2014/main" id="{185B74EB-9324-AECB-B8AA-002DB0486E3D}"/>
              </a:ext>
            </a:extLst>
          </p:cNvPr>
          <p:cNvSpPr txBox="1"/>
          <p:nvPr/>
        </p:nvSpPr>
        <p:spPr>
          <a:xfrm>
            <a:off x="1293767" y="3432208"/>
            <a:ext cx="1667664" cy="107722"/>
          </a:xfrm>
          <a:prstGeom prst="rect">
            <a:avLst/>
          </a:prstGeom>
          <a:noFill/>
        </p:spPr>
        <p:txBody>
          <a:bodyPr wrap="square" lIns="0" tIns="0" rIns="0" bIns="0" rtlCol="0">
            <a:spAutoFit/>
          </a:bodyPr>
          <a:lstStyle/>
          <a:p>
            <a:r>
              <a:rPr lang="de-DE" sz="700" noProof="0" dirty="0"/>
              <a:t>Handlungsfähigkeit</a:t>
            </a:r>
          </a:p>
        </p:txBody>
      </p:sp>
      <p:sp>
        <p:nvSpPr>
          <p:cNvPr id="50" name="Textfeld 49">
            <a:extLst>
              <a:ext uri="{FF2B5EF4-FFF2-40B4-BE49-F238E27FC236}">
                <a16:creationId xmlns:a16="http://schemas.microsoft.com/office/drawing/2014/main" id="{6D5E9352-8F47-3F39-E588-7A5F065F24E4}"/>
              </a:ext>
            </a:extLst>
          </p:cNvPr>
          <p:cNvSpPr txBox="1"/>
          <p:nvPr/>
        </p:nvSpPr>
        <p:spPr>
          <a:xfrm>
            <a:off x="1293767" y="3749435"/>
            <a:ext cx="1519241" cy="107722"/>
          </a:xfrm>
          <a:prstGeom prst="rect">
            <a:avLst/>
          </a:prstGeom>
          <a:noFill/>
        </p:spPr>
        <p:txBody>
          <a:bodyPr wrap="square" lIns="0" tIns="0" rIns="0" bIns="0" rtlCol="0">
            <a:spAutoFit/>
          </a:bodyPr>
          <a:lstStyle/>
          <a:p>
            <a:r>
              <a:rPr lang="de-DE" sz="700" noProof="0" dirty="0"/>
              <a:t>Rechtlicher Rahmen</a:t>
            </a:r>
          </a:p>
        </p:txBody>
      </p:sp>
      <p:sp>
        <p:nvSpPr>
          <p:cNvPr id="51" name="Textfeld 50">
            <a:extLst>
              <a:ext uri="{FF2B5EF4-FFF2-40B4-BE49-F238E27FC236}">
                <a16:creationId xmlns:a16="http://schemas.microsoft.com/office/drawing/2014/main" id="{3B71C733-E2AA-86DF-078E-20583DA7CBFB}"/>
              </a:ext>
            </a:extLst>
          </p:cNvPr>
          <p:cNvSpPr txBox="1"/>
          <p:nvPr/>
        </p:nvSpPr>
        <p:spPr>
          <a:xfrm>
            <a:off x="1293767" y="4061899"/>
            <a:ext cx="1519241" cy="107722"/>
          </a:xfrm>
          <a:prstGeom prst="rect">
            <a:avLst/>
          </a:prstGeom>
          <a:noFill/>
        </p:spPr>
        <p:txBody>
          <a:bodyPr wrap="square" lIns="0" tIns="0" rIns="0" bIns="0" rtlCol="0">
            <a:spAutoFit/>
          </a:bodyPr>
          <a:lstStyle/>
          <a:p>
            <a:r>
              <a:rPr lang="de-DE" sz="700" noProof="0" dirty="0"/>
              <a:t>Zukunftsperspektive</a:t>
            </a:r>
          </a:p>
        </p:txBody>
      </p:sp>
      <p:graphicFrame>
        <p:nvGraphicFramePr>
          <p:cNvPr id="52" name="Diagramm 51" descr="orlink:ORRange263@'Gesamtindex &amp; Teilindizes'!$Y$8:$Y$12€0€0€€0€0€0€0€€0€€0€0€0€12">
            <a:extLst>
              <a:ext uri="{FF2B5EF4-FFF2-40B4-BE49-F238E27FC236}">
                <a16:creationId xmlns:a16="http://schemas.microsoft.com/office/drawing/2014/main" id="{A463D415-85BB-E169-1D37-CABE133B0667}"/>
              </a:ext>
            </a:extLst>
          </p:cNvPr>
          <p:cNvGraphicFramePr/>
          <p:nvPr>
            <p:extLst>
              <p:ext uri="{D42A27DB-BD31-4B8C-83A1-F6EECF244321}">
                <p14:modId xmlns:p14="http://schemas.microsoft.com/office/powerpoint/2010/main" val="2381190729"/>
              </p:ext>
            </p:extLst>
          </p:nvPr>
        </p:nvGraphicFramePr>
        <p:xfrm>
          <a:off x="3056686" y="2708278"/>
          <a:ext cx="1562101" cy="1848022"/>
        </p:xfrm>
        <a:graphic>
          <a:graphicData uri="http://schemas.openxmlformats.org/drawingml/2006/chart">
            <c:chart xmlns:c="http://schemas.openxmlformats.org/drawingml/2006/chart" xmlns:r="http://schemas.openxmlformats.org/officeDocument/2006/relationships" r:id="rId15"/>
          </a:graphicData>
        </a:graphic>
      </p:graphicFrame>
      <p:graphicFrame>
        <p:nvGraphicFramePr>
          <p:cNvPr id="55" name="Diagramm 54" descr="orlink:ORRange264@'Gesamtindex &amp; Teilindizes'!$AA$8:$AA$12€0€0€€0€0€0€0€€0€€0€0€0€12">
            <a:extLst>
              <a:ext uri="{FF2B5EF4-FFF2-40B4-BE49-F238E27FC236}">
                <a16:creationId xmlns:a16="http://schemas.microsoft.com/office/drawing/2014/main" id="{CDE51B46-9DBD-1AE1-02FD-BD4C1115D2FE}"/>
              </a:ext>
            </a:extLst>
          </p:cNvPr>
          <p:cNvGraphicFramePr/>
          <p:nvPr>
            <p:extLst>
              <p:ext uri="{D42A27DB-BD31-4B8C-83A1-F6EECF244321}">
                <p14:modId xmlns:p14="http://schemas.microsoft.com/office/powerpoint/2010/main" val="1393440053"/>
              </p:ext>
            </p:extLst>
          </p:nvPr>
        </p:nvGraphicFramePr>
        <p:xfrm>
          <a:off x="4957720" y="2708278"/>
          <a:ext cx="1562101" cy="1848022"/>
        </p:xfrm>
        <a:graphic>
          <a:graphicData uri="http://schemas.openxmlformats.org/drawingml/2006/chart">
            <c:chart xmlns:c="http://schemas.openxmlformats.org/drawingml/2006/chart" xmlns:r="http://schemas.openxmlformats.org/officeDocument/2006/relationships" r:id="rId16"/>
          </a:graphicData>
        </a:graphic>
      </p:graphicFrame>
      <p:graphicFrame>
        <p:nvGraphicFramePr>
          <p:cNvPr id="56" name="Diagramm 55" descr="orlink:ORRange265@'Gesamtindex &amp; Teilindizes'!$AC$8:$AC$12€0€0€€0€0€0€0€€0€€0€0€0€12">
            <a:extLst>
              <a:ext uri="{FF2B5EF4-FFF2-40B4-BE49-F238E27FC236}">
                <a16:creationId xmlns:a16="http://schemas.microsoft.com/office/drawing/2014/main" id="{FA7FEDD1-67CD-5859-DE54-B3E6CAA88C51}"/>
              </a:ext>
            </a:extLst>
          </p:cNvPr>
          <p:cNvGraphicFramePr/>
          <p:nvPr>
            <p:extLst>
              <p:ext uri="{D42A27DB-BD31-4B8C-83A1-F6EECF244321}">
                <p14:modId xmlns:p14="http://schemas.microsoft.com/office/powerpoint/2010/main" val="637749158"/>
              </p:ext>
            </p:extLst>
          </p:nvPr>
        </p:nvGraphicFramePr>
        <p:xfrm>
          <a:off x="6858754" y="2708278"/>
          <a:ext cx="1562101" cy="1848022"/>
        </p:xfrm>
        <a:graphic>
          <a:graphicData uri="http://schemas.openxmlformats.org/drawingml/2006/chart">
            <c:chart xmlns:c="http://schemas.openxmlformats.org/drawingml/2006/chart" xmlns:r="http://schemas.openxmlformats.org/officeDocument/2006/relationships" r:id="rId17"/>
          </a:graphicData>
        </a:graphic>
      </p:graphicFrame>
      <p:grpSp>
        <p:nvGrpSpPr>
          <p:cNvPr id="60" name="Gruppieren 59">
            <a:extLst>
              <a:ext uri="{FF2B5EF4-FFF2-40B4-BE49-F238E27FC236}">
                <a16:creationId xmlns:a16="http://schemas.microsoft.com/office/drawing/2014/main" id="{86F7E0F7-0A0C-2456-C77E-5C4A73F87DD0}"/>
              </a:ext>
            </a:extLst>
          </p:cNvPr>
          <p:cNvGrpSpPr/>
          <p:nvPr/>
        </p:nvGrpSpPr>
        <p:grpSpPr>
          <a:xfrm>
            <a:off x="615662" y="2310325"/>
            <a:ext cx="303596" cy="287095"/>
            <a:chOff x="569588" y="2506884"/>
            <a:chExt cx="275996" cy="260995"/>
          </a:xfrm>
        </p:grpSpPr>
        <p:sp>
          <p:nvSpPr>
            <p:cNvPr id="58" name="Shape-13">
              <a:extLst>
                <a:ext uri="{FF2B5EF4-FFF2-40B4-BE49-F238E27FC236}">
                  <a16:creationId xmlns:a16="http://schemas.microsoft.com/office/drawing/2014/main" id="{1E46CB85-1B65-4E64-A723-06587262F575}"/>
                </a:ext>
              </a:extLst>
            </p:cNvPr>
            <p:cNvSpPr/>
            <p:nvPr/>
          </p:nvSpPr>
          <p:spPr>
            <a:xfrm rot="5400000">
              <a:off x="577088" y="2499384"/>
              <a:ext cx="260995" cy="275996"/>
            </a:xfrm>
            <a:prstGeom prst="ellipse">
              <a:avLst/>
            </a:prstGeom>
            <a:solidFill>
              <a:schemeClr val="tx2">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sz="1000" b="0" i="0" noProof="0" dirty="0">
                <a:solidFill>
                  <a:srgbClr val="000000"/>
                </a:solidFill>
                <a:latin typeface="Arial" panose="020B0604020202020204" pitchFamily="34" charset="0"/>
              </a:endParaRPr>
            </a:p>
            <a:p>
              <a:pPr algn="ctr"/>
              <a:endParaRPr lang="de-DE" sz="1000" b="0" i="0" noProof="0" dirty="0">
                <a:solidFill>
                  <a:srgbClr val="000000"/>
                </a:solidFill>
                <a:latin typeface="Arial" panose="020B0604020202020204" pitchFamily="34" charset="0"/>
              </a:endParaRPr>
            </a:p>
          </p:txBody>
        </p:sp>
        <p:pic>
          <p:nvPicPr>
            <p:cNvPr id="59" name="Grafik 58" descr="Wasser mit einfarbiger Füllung">
              <a:extLst>
                <a:ext uri="{FF2B5EF4-FFF2-40B4-BE49-F238E27FC236}">
                  <a16:creationId xmlns:a16="http://schemas.microsoft.com/office/drawing/2014/main" id="{F6E789E3-4A83-7B62-C95B-56BBBF3B0F0C}"/>
                </a:ext>
              </a:extLst>
            </p:cNvPr>
            <p:cNvPicPr>
              <a:picLocks noChangeAspect="1"/>
            </p:cNvPicPr>
            <p:nvPr/>
          </p:nvPicPr>
          <p:blipFill>
            <a:blip>
              <a:extLst>
                <a:ext uri="{96DAC541-7B7A-43D3-8B79-37D633B846F1}">
                  <asvg:svgBlip xmlns:asvg="http://schemas.microsoft.com/office/drawing/2016/SVG/main" r:embed="rId18"/>
                </a:ext>
              </a:extLst>
            </a:blip>
            <a:stretch>
              <a:fillRect/>
            </a:stretch>
          </p:blipFill>
          <p:spPr>
            <a:xfrm>
              <a:off x="626507" y="2556304"/>
              <a:ext cx="162157" cy="162157"/>
            </a:xfrm>
            <a:prstGeom prst="rect">
              <a:avLst/>
            </a:prstGeom>
          </p:spPr>
        </p:pic>
      </p:grpSp>
      <p:graphicFrame>
        <p:nvGraphicFramePr>
          <p:cNvPr id="61" name="Diagramm 60" descr="orlink:ORRange266@'Gesamtindex &amp; Teilindizes'!$W$7€0€0€€0€0€0€0€€0€€0€0€0€12">
            <a:extLst>
              <a:ext uri="{FF2B5EF4-FFF2-40B4-BE49-F238E27FC236}">
                <a16:creationId xmlns:a16="http://schemas.microsoft.com/office/drawing/2014/main" id="{06566D27-95BF-3D5A-8BC5-C5BD9A12F60C}"/>
              </a:ext>
            </a:extLst>
          </p:cNvPr>
          <p:cNvGraphicFramePr/>
          <p:nvPr>
            <p:extLst>
              <p:ext uri="{D42A27DB-BD31-4B8C-83A1-F6EECF244321}">
                <p14:modId xmlns:p14="http://schemas.microsoft.com/office/powerpoint/2010/main" val="4259605625"/>
              </p:ext>
            </p:extLst>
          </p:nvPr>
        </p:nvGraphicFramePr>
        <p:xfrm>
          <a:off x="1155652" y="2212981"/>
          <a:ext cx="1562101" cy="500165"/>
        </p:xfrm>
        <a:graphic>
          <a:graphicData uri="http://schemas.openxmlformats.org/drawingml/2006/chart">
            <c:chart xmlns:c="http://schemas.openxmlformats.org/drawingml/2006/chart" xmlns:r="http://schemas.openxmlformats.org/officeDocument/2006/relationships" r:id="rId19"/>
          </a:graphicData>
        </a:graphic>
      </p:graphicFrame>
      <p:graphicFrame>
        <p:nvGraphicFramePr>
          <p:cNvPr id="66" name="Diagramm 65" descr="orlink:ORRange268@'Gesamtindex &amp; Teilindizes'!$AA$7€0€0€€0€0€0€0€€0€€0€0€0€12">
            <a:extLst>
              <a:ext uri="{FF2B5EF4-FFF2-40B4-BE49-F238E27FC236}">
                <a16:creationId xmlns:a16="http://schemas.microsoft.com/office/drawing/2014/main" id="{963FF133-6DA1-9049-D68C-2D62CB702F51}"/>
              </a:ext>
            </a:extLst>
          </p:cNvPr>
          <p:cNvGraphicFramePr/>
          <p:nvPr>
            <p:extLst>
              <p:ext uri="{D42A27DB-BD31-4B8C-83A1-F6EECF244321}">
                <p14:modId xmlns:p14="http://schemas.microsoft.com/office/powerpoint/2010/main" val="2983805252"/>
              </p:ext>
            </p:extLst>
          </p:nvPr>
        </p:nvGraphicFramePr>
        <p:xfrm>
          <a:off x="4957720" y="2212981"/>
          <a:ext cx="1562101" cy="500165"/>
        </p:xfrm>
        <a:graphic>
          <a:graphicData uri="http://schemas.openxmlformats.org/drawingml/2006/chart">
            <c:chart xmlns:c="http://schemas.openxmlformats.org/drawingml/2006/chart" xmlns:r="http://schemas.openxmlformats.org/officeDocument/2006/relationships" r:id="rId20"/>
          </a:graphicData>
        </a:graphic>
      </p:graphicFrame>
      <p:graphicFrame>
        <p:nvGraphicFramePr>
          <p:cNvPr id="67" name="Diagramm 66" descr="orlink:ORRange269@'Gesamtindex &amp; Teilindizes'!$AC$7€0€0€€0€0€0€0€€0€€0€0€0€12">
            <a:extLst>
              <a:ext uri="{FF2B5EF4-FFF2-40B4-BE49-F238E27FC236}">
                <a16:creationId xmlns:a16="http://schemas.microsoft.com/office/drawing/2014/main" id="{F3401447-6B0B-4732-F319-3009B1013110}"/>
              </a:ext>
            </a:extLst>
          </p:cNvPr>
          <p:cNvGraphicFramePr/>
          <p:nvPr>
            <p:extLst>
              <p:ext uri="{D42A27DB-BD31-4B8C-83A1-F6EECF244321}">
                <p14:modId xmlns:p14="http://schemas.microsoft.com/office/powerpoint/2010/main" val="712141504"/>
              </p:ext>
            </p:extLst>
          </p:nvPr>
        </p:nvGraphicFramePr>
        <p:xfrm>
          <a:off x="6858754" y="2212981"/>
          <a:ext cx="1562101" cy="500165"/>
        </p:xfrm>
        <a:graphic>
          <a:graphicData uri="http://schemas.openxmlformats.org/drawingml/2006/chart">
            <c:chart xmlns:c="http://schemas.openxmlformats.org/drawingml/2006/chart" xmlns:r="http://schemas.openxmlformats.org/officeDocument/2006/relationships" r:id="rId21"/>
          </a:graphicData>
        </a:graphic>
      </p:graphicFrame>
      <p:sp>
        <p:nvSpPr>
          <p:cNvPr id="72" name="Textfeld 71">
            <a:extLst>
              <a:ext uri="{FF2B5EF4-FFF2-40B4-BE49-F238E27FC236}">
                <a16:creationId xmlns:a16="http://schemas.microsoft.com/office/drawing/2014/main" id="{7272A30C-91C5-A211-54CC-7E12BBFA1B5F}"/>
              </a:ext>
            </a:extLst>
          </p:cNvPr>
          <p:cNvSpPr txBox="1"/>
          <p:nvPr/>
        </p:nvSpPr>
        <p:spPr>
          <a:xfrm>
            <a:off x="1293767" y="2260832"/>
            <a:ext cx="1519241" cy="107722"/>
          </a:xfrm>
          <a:prstGeom prst="rect">
            <a:avLst/>
          </a:prstGeom>
          <a:noFill/>
        </p:spPr>
        <p:txBody>
          <a:bodyPr wrap="square" lIns="0" tIns="0" rIns="0" bIns="0" rtlCol="0">
            <a:spAutoFit/>
          </a:bodyPr>
          <a:lstStyle/>
          <a:p>
            <a:r>
              <a:rPr lang="de-DE" sz="700" noProof="0" dirty="0"/>
              <a:t>Gesamt-Index</a:t>
            </a:r>
          </a:p>
        </p:txBody>
      </p:sp>
      <p:sp>
        <p:nvSpPr>
          <p:cNvPr id="73" name="Shape-5">
            <a:extLst>
              <a:ext uri="{FF2B5EF4-FFF2-40B4-BE49-F238E27FC236}">
                <a16:creationId xmlns:a16="http://schemas.microsoft.com/office/drawing/2014/main" id="{25D7DCF1-4BF8-3356-9224-6E0F94C9073B}"/>
              </a:ext>
            </a:extLst>
          </p:cNvPr>
          <p:cNvSpPr txBox="1">
            <a:spLocks/>
          </p:cNvSpPr>
          <p:nvPr/>
        </p:nvSpPr>
        <p:spPr>
          <a:xfrm>
            <a:off x="2195547" y="2594710"/>
            <a:ext cx="853962" cy="85095"/>
          </a:xfrm>
          <a:prstGeom prst="rect">
            <a:avLst/>
          </a:prstGeom>
          <a:noFill/>
        </p:spPr>
        <p:txBody>
          <a:bodyPr lIns="0" tIns="0" rIns="0" bIns="0">
            <a:noAutofit/>
          </a:bodyPr>
          <a:lstStyle>
            <a:lvl1pPr marL="216000" indent="-216000" algn="l" defTabSz="685800" rtl="0" eaLnBrk="1" latinLnBrk="0" hangingPunct="1">
              <a:lnSpc>
                <a:spcPct val="120000"/>
              </a:lnSpc>
              <a:spcBef>
                <a:spcPts val="750"/>
              </a:spcBef>
              <a:buFontTx/>
              <a:buBlip>
                <a:blip>
                  <a:extLst>
                    <a:ext uri="{96DAC541-7B7A-43D3-8B79-37D633B846F1}">
                      <asvg:svgBlip xmlns:asvg="http://schemas.microsoft.com/office/drawing/2016/SVG/main" r:embed="rId22"/>
                    </a:ext>
                  </a:extLst>
                </a:blip>
              </a:buBlip>
              <a:defRPr sz="1800" b="0" i="0" kern="1200">
                <a:solidFill>
                  <a:schemeClr val="tx1"/>
                </a:solidFill>
                <a:latin typeface="Arial" panose="020B0604020202020204" pitchFamily="34" charset="0"/>
                <a:ea typeface="+mn-ea"/>
                <a:cs typeface="+mn-cs"/>
              </a:defRPr>
            </a:lvl1pPr>
            <a:lvl2pPr marL="396000" indent="-216000" algn="l" defTabSz="685800" rtl="0" eaLnBrk="1" latinLnBrk="0" hangingPunct="1">
              <a:lnSpc>
                <a:spcPct val="120000"/>
              </a:lnSpc>
              <a:spcBef>
                <a:spcPts val="375"/>
              </a:spcBef>
              <a:buSzPct val="100000"/>
              <a:buFontTx/>
              <a:buBlip>
                <a:blip>
                  <a:extLst>
                    <a:ext uri="{96DAC541-7B7A-43D3-8B79-37D633B846F1}">
                      <asvg:svgBlip xmlns:asvg="http://schemas.microsoft.com/office/drawing/2016/SVG/main" r:embed="rId23"/>
                    </a:ext>
                  </a:extLst>
                </a:blip>
              </a:buBlip>
              <a:defRPr sz="1800" b="0" i="0" kern="1200">
                <a:solidFill>
                  <a:schemeClr val="tx1"/>
                </a:solidFill>
                <a:latin typeface="Arial" panose="020B0604020202020204" pitchFamily="34" charset="0"/>
                <a:ea typeface="+mn-ea"/>
                <a:cs typeface="+mn-cs"/>
              </a:defRPr>
            </a:lvl2pPr>
            <a:lvl3pPr marL="612000" indent="-216000" algn="l" defTabSz="685800" rtl="0" eaLnBrk="1" latinLnBrk="0" hangingPunct="1">
              <a:lnSpc>
                <a:spcPct val="120000"/>
              </a:lnSpc>
              <a:spcBef>
                <a:spcPts val="375"/>
              </a:spcBef>
              <a:buSzPct val="120000"/>
              <a:buFont typeface="Arial" panose="020B0604020202020204" pitchFamily="34" charset="0"/>
              <a:buChar char="•"/>
              <a:defRPr sz="1500" b="0" i="0" kern="1200">
                <a:solidFill>
                  <a:schemeClr val="tx1"/>
                </a:solidFill>
                <a:latin typeface="Arial" panose="020B0604020202020204" pitchFamily="34" charset="0"/>
                <a:ea typeface="+mn-ea"/>
                <a:cs typeface="+mn-cs"/>
              </a:defRPr>
            </a:lvl3pPr>
            <a:lvl4pPr marL="864000" indent="-216000" algn="l" defTabSz="685800" rtl="0" eaLnBrk="1" latinLnBrk="0" hangingPunct="1">
              <a:lnSpc>
                <a:spcPct val="120000"/>
              </a:lnSpc>
              <a:spcBef>
                <a:spcPts val="375"/>
              </a:spcBef>
              <a:buSzPct val="100000"/>
              <a:buFont typeface="Symbol" pitchFamily="2" charset="2"/>
              <a:buChar char="-"/>
              <a:defRPr sz="1500" b="0" i="0" kern="1200">
                <a:solidFill>
                  <a:schemeClr val="tx1"/>
                </a:solidFill>
                <a:latin typeface="Arial" panose="020B0604020202020204" pitchFamily="34" charset="0"/>
                <a:ea typeface="+mn-ea"/>
                <a:cs typeface="+mn-cs"/>
              </a:defRPr>
            </a:lvl4pPr>
            <a:lvl5pPr marL="1080000" indent="-216000" algn="l" defTabSz="685800" rtl="0" eaLnBrk="1" latinLnBrk="0" hangingPunct="1">
              <a:lnSpc>
                <a:spcPct val="120000"/>
              </a:lnSpc>
              <a:spcBef>
                <a:spcPts val="375"/>
              </a:spcBef>
              <a:buSzPct val="100000"/>
              <a:buFont typeface="Courier New" panose="02070309020205020404" pitchFamily="49" charset="0"/>
              <a:buChar char="o"/>
              <a:defRPr sz="1500" b="0" i="0" kern="1200">
                <a:solidFill>
                  <a:schemeClr val="tx1"/>
                </a:solidFill>
                <a:latin typeface="Arial" panose="020B0604020202020204" pitchFamily="34"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buNone/>
            </a:pPr>
            <a:r>
              <a:rPr lang="de-DE" sz="500" noProof="0" dirty="0"/>
              <a:t>Ø</a:t>
            </a:r>
            <a:r>
              <a:rPr lang="de-DE" sz="500" i="1" noProof="0" dirty="0"/>
              <a:t> abgefragter Themenfelder</a:t>
            </a:r>
            <a:endParaRPr lang="de-DE" sz="100" i="1" noProof="0" dirty="0"/>
          </a:p>
        </p:txBody>
      </p:sp>
      <p:sp>
        <p:nvSpPr>
          <p:cNvPr id="3" name="Shape-5">
            <a:extLst>
              <a:ext uri="{FF2B5EF4-FFF2-40B4-BE49-F238E27FC236}">
                <a16:creationId xmlns:a16="http://schemas.microsoft.com/office/drawing/2014/main" id="{FC927434-955F-2314-EBD9-0E492428DB15}"/>
              </a:ext>
            </a:extLst>
          </p:cNvPr>
          <p:cNvSpPr txBox="1">
            <a:spLocks/>
          </p:cNvSpPr>
          <p:nvPr/>
        </p:nvSpPr>
        <p:spPr>
          <a:xfrm>
            <a:off x="381078" y="4593382"/>
            <a:ext cx="2778434" cy="360093"/>
          </a:xfrm>
          <a:prstGeom prst="rect">
            <a:avLst/>
          </a:prstGeom>
          <a:noFill/>
        </p:spPr>
        <p:txBody>
          <a:bodyPr lIns="0" tIns="0" rIns="0">
            <a:normAutofit/>
          </a:bodyPr>
          <a:lstStyle>
            <a:lvl1pPr marL="216000" indent="-216000" algn="l" defTabSz="685800" rtl="0" eaLnBrk="1" latinLnBrk="0" hangingPunct="1">
              <a:lnSpc>
                <a:spcPct val="120000"/>
              </a:lnSpc>
              <a:spcBef>
                <a:spcPts val="750"/>
              </a:spcBef>
              <a:buFontTx/>
              <a:buBlip>
                <a:blip>
                  <a:extLst>
                    <a:ext uri="{96DAC541-7B7A-43D3-8B79-37D633B846F1}">
                      <asvg:svgBlip xmlns:asvg="http://schemas.microsoft.com/office/drawing/2016/SVG/main" r:embed="rId22"/>
                    </a:ext>
                  </a:extLst>
                </a:blip>
              </a:buBlip>
              <a:defRPr sz="1800" b="0" i="0" kern="1200">
                <a:solidFill>
                  <a:schemeClr val="tx1"/>
                </a:solidFill>
                <a:latin typeface="Arial" panose="020B0604020202020204" pitchFamily="34" charset="0"/>
                <a:ea typeface="+mn-ea"/>
                <a:cs typeface="+mn-cs"/>
              </a:defRPr>
            </a:lvl1pPr>
            <a:lvl2pPr marL="396000" indent="-216000" algn="l" defTabSz="685800" rtl="0" eaLnBrk="1" latinLnBrk="0" hangingPunct="1">
              <a:lnSpc>
                <a:spcPct val="120000"/>
              </a:lnSpc>
              <a:spcBef>
                <a:spcPts val="375"/>
              </a:spcBef>
              <a:buSzPct val="100000"/>
              <a:buFontTx/>
              <a:buBlip>
                <a:blip>
                  <a:extLst>
                    <a:ext uri="{96DAC541-7B7A-43D3-8B79-37D633B846F1}">
                      <asvg:svgBlip xmlns:asvg="http://schemas.microsoft.com/office/drawing/2016/SVG/main" r:embed="rId23"/>
                    </a:ext>
                  </a:extLst>
                </a:blip>
              </a:buBlip>
              <a:defRPr sz="1800" b="0" i="0" kern="1200">
                <a:solidFill>
                  <a:schemeClr val="tx1"/>
                </a:solidFill>
                <a:latin typeface="Arial" panose="020B0604020202020204" pitchFamily="34" charset="0"/>
                <a:ea typeface="+mn-ea"/>
                <a:cs typeface="+mn-cs"/>
              </a:defRPr>
            </a:lvl2pPr>
            <a:lvl3pPr marL="612000" indent="-216000" algn="l" defTabSz="685800" rtl="0" eaLnBrk="1" latinLnBrk="0" hangingPunct="1">
              <a:lnSpc>
                <a:spcPct val="120000"/>
              </a:lnSpc>
              <a:spcBef>
                <a:spcPts val="375"/>
              </a:spcBef>
              <a:buSzPct val="120000"/>
              <a:buFont typeface="Arial" panose="020B0604020202020204" pitchFamily="34" charset="0"/>
              <a:buChar char="•"/>
              <a:defRPr sz="1500" b="0" i="0" kern="1200">
                <a:solidFill>
                  <a:schemeClr val="tx1"/>
                </a:solidFill>
                <a:latin typeface="Arial" panose="020B0604020202020204" pitchFamily="34" charset="0"/>
                <a:ea typeface="+mn-ea"/>
                <a:cs typeface="+mn-cs"/>
              </a:defRPr>
            </a:lvl3pPr>
            <a:lvl4pPr marL="864000" indent="-216000" algn="l" defTabSz="685800" rtl="0" eaLnBrk="1" latinLnBrk="0" hangingPunct="1">
              <a:lnSpc>
                <a:spcPct val="120000"/>
              </a:lnSpc>
              <a:spcBef>
                <a:spcPts val="375"/>
              </a:spcBef>
              <a:buSzPct val="100000"/>
              <a:buFont typeface="Symbol" pitchFamily="2" charset="2"/>
              <a:buChar char="-"/>
              <a:defRPr sz="1500" b="0" i="0" kern="1200">
                <a:solidFill>
                  <a:schemeClr val="tx1"/>
                </a:solidFill>
                <a:latin typeface="Arial" panose="020B0604020202020204" pitchFamily="34" charset="0"/>
                <a:ea typeface="+mn-ea"/>
                <a:cs typeface="+mn-cs"/>
              </a:defRPr>
            </a:lvl4pPr>
            <a:lvl5pPr marL="1080000" indent="-216000" algn="l" defTabSz="685800" rtl="0" eaLnBrk="1" latinLnBrk="0" hangingPunct="1">
              <a:lnSpc>
                <a:spcPct val="120000"/>
              </a:lnSpc>
              <a:spcBef>
                <a:spcPts val="375"/>
              </a:spcBef>
              <a:buSzPct val="100000"/>
              <a:buFont typeface="Courier New" panose="02070309020205020404" pitchFamily="49" charset="0"/>
              <a:buChar char="o"/>
              <a:defRPr sz="1500" b="0" i="0" kern="1200">
                <a:solidFill>
                  <a:schemeClr val="tx1"/>
                </a:solidFill>
                <a:latin typeface="Arial" panose="020B0604020202020204" pitchFamily="34"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spcBef>
                <a:spcPts val="200"/>
              </a:spcBef>
              <a:buNone/>
            </a:pPr>
            <a:r>
              <a:rPr lang="de-DE" sz="700" i="1" noProof="0" dirty="0"/>
              <a:t>Hinweis: Die ausgewiesenen Basen (n) sind nicht gewichtet.</a:t>
            </a:r>
          </a:p>
          <a:p>
            <a:pPr marL="0" indent="0">
              <a:spcBef>
                <a:spcPts val="200"/>
              </a:spcBef>
              <a:buNone/>
            </a:pPr>
            <a:r>
              <a:rPr lang="de-DE" sz="700" b="1" baseline="30000" dirty="0"/>
              <a:t>1 </a:t>
            </a:r>
            <a:r>
              <a:rPr lang="de-DE" sz="700" dirty="0"/>
              <a:t>Differenzen in Indexpunkten.</a:t>
            </a:r>
            <a:endParaRPr lang="de-DE" sz="700" noProof="0" dirty="0"/>
          </a:p>
        </p:txBody>
      </p:sp>
      <p:grpSp>
        <p:nvGrpSpPr>
          <p:cNvPr id="10" name="Gruppieren 9">
            <a:extLst>
              <a:ext uri="{FF2B5EF4-FFF2-40B4-BE49-F238E27FC236}">
                <a16:creationId xmlns:a16="http://schemas.microsoft.com/office/drawing/2014/main" id="{AF47ABB5-0ADE-9BE9-6CB6-2D9146793E80}"/>
              </a:ext>
            </a:extLst>
          </p:cNvPr>
          <p:cNvGrpSpPr/>
          <p:nvPr/>
        </p:nvGrpSpPr>
        <p:grpSpPr>
          <a:xfrm>
            <a:off x="636337" y="4133968"/>
            <a:ext cx="262249" cy="247995"/>
            <a:chOff x="450239" y="4737823"/>
            <a:chExt cx="238408" cy="225450"/>
          </a:xfrm>
        </p:grpSpPr>
        <p:sp>
          <p:nvSpPr>
            <p:cNvPr id="15" name="Shape-13">
              <a:extLst>
                <a:ext uri="{FF2B5EF4-FFF2-40B4-BE49-F238E27FC236}">
                  <a16:creationId xmlns:a16="http://schemas.microsoft.com/office/drawing/2014/main" id="{B44286E1-7195-26F4-CCDF-AF37996592BF}"/>
                </a:ext>
              </a:extLst>
            </p:cNvPr>
            <p:cNvSpPr/>
            <p:nvPr/>
          </p:nvSpPr>
          <p:spPr>
            <a:xfrm rot="5400000">
              <a:off x="456718" y="4731344"/>
              <a:ext cx="225450" cy="238408"/>
            </a:xfrm>
            <a:prstGeom prst="ellipse">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sz="1000" b="0" i="0" noProof="0" dirty="0">
                <a:solidFill>
                  <a:srgbClr val="000000"/>
                </a:solidFill>
                <a:latin typeface="Arial" panose="020B0604020202020204" pitchFamily="34" charset="0"/>
              </a:endParaRPr>
            </a:p>
            <a:p>
              <a:pPr algn="ctr"/>
              <a:endParaRPr lang="de-DE" sz="1000" b="0" i="0" noProof="0" dirty="0">
                <a:solidFill>
                  <a:srgbClr val="000000"/>
                </a:solidFill>
                <a:latin typeface="Arial" panose="020B0604020202020204" pitchFamily="34" charset="0"/>
              </a:endParaRPr>
            </a:p>
          </p:txBody>
        </p:sp>
        <p:pic>
          <p:nvPicPr>
            <p:cNvPr id="16" name="Grafik 15">
              <a:extLst>
                <a:ext uri="{FF2B5EF4-FFF2-40B4-BE49-F238E27FC236}">
                  <a16:creationId xmlns:a16="http://schemas.microsoft.com/office/drawing/2014/main" id="{3B620D50-EB75-A9F7-A5B1-F858993B504C}"/>
                </a:ext>
              </a:extLst>
            </p:cNvPr>
            <p:cNvPicPr>
              <a:picLocks noChangeAspect="1"/>
            </p:cNvPicPr>
            <p:nvPr/>
          </p:nvPicPr>
          <p:blipFill>
            <a:blip>
              <a:extLst>
                <a:ext uri="{96DAC541-7B7A-43D3-8B79-37D633B846F1}">
                  <asvg:svgBlip xmlns:asvg="http://schemas.microsoft.com/office/drawing/2016/SVG/main" r:embed="rId24"/>
                </a:ext>
              </a:extLst>
            </a:blip>
            <a:srcRect/>
            <a:stretch/>
          </p:blipFill>
          <p:spPr>
            <a:xfrm>
              <a:off x="483768" y="4764873"/>
              <a:ext cx="171350" cy="171350"/>
            </a:xfrm>
            <a:prstGeom prst="rect">
              <a:avLst/>
            </a:prstGeom>
          </p:spPr>
        </p:pic>
      </p:grpSp>
      <p:grpSp>
        <p:nvGrpSpPr>
          <p:cNvPr id="20" name="Gruppieren 19">
            <a:extLst>
              <a:ext uri="{FF2B5EF4-FFF2-40B4-BE49-F238E27FC236}">
                <a16:creationId xmlns:a16="http://schemas.microsoft.com/office/drawing/2014/main" id="{D0B63D2E-8035-7DC4-A0CE-8A456BE5ED35}"/>
              </a:ext>
            </a:extLst>
          </p:cNvPr>
          <p:cNvGrpSpPr/>
          <p:nvPr/>
        </p:nvGrpSpPr>
        <p:grpSpPr>
          <a:xfrm>
            <a:off x="636337" y="2882152"/>
            <a:ext cx="262250" cy="247996"/>
            <a:chOff x="2337239" y="3950025"/>
            <a:chExt cx="262250" cy="247996"/>
          </a:xfrm>
        </p:grpSpPr>
        <p:sp>
          <p:nvSpPr>
            <p:cNvPr id="21" name="Shape-13">
              <a:extLst>
                <a:ext uri="{FF2B5EF4-FFF2-40B4-BE49-F238E27FC236}">
                  <a16:creationId xmlns:a16="http://schemas.microsoft.com/office/drawing/2014/main" id="{A6FB691A-EF2F-A60C-222C-2EAB7321DDB6}"/>
                </a:ext>
              </a:extLst>
            </p:cNvPr>
            <p:cNvSpPr/>
            <p:nvPr/>
          </p:nvSpPr>
          <p:spPr>
            <a:xfrm rot="5400000">
              <a:off x="2344366" y="3942898"/>
              <a:ext cx="247996" cy="262250"/>
            </a:xfrm>
            <a:prstGeom prst="ellipse">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sz="1000" b="0" i="0" noProof="0" dirty="0">
                <a:solidFill>
                  <a:srgbClr val="000000"/>
                </a:solidFill>
                <a:latin typeface="Arial" panose="020B0604020202020204" pitchFamily="34" charset="0"/>
              </a:endParaRPr>
            </a:p>
            <a:p>
              <a:pPr algn="ctr"/>
              <a:endParaRPr lang="de-DE" sz="1000" b="0" i="0" noProof="0" dirty="0">
                <a:solidFill>
                  <a:srgbClr val="000000"/>
                </a:solidFill>
                <a:latin typeface="Arial" panose="020B0604020202020204" pitchFamily="34" charset="0"/>
              </a:endParaRPr>
            </a:p>
          </p:txBody>
        </p:sp>
        <p:pic>
          <p:nvPicPr>
            <p:cNvPr id="23" name="Grafik 22">
              <a:extLst>
                <a:ext uri="{FF2B5EF4-FFF2-40B4-BE49-F238E27FC236}">
                  <a16:creationId xmlns:a16="http://schemas.microsoft.com/office/drawing/2014/main" id="{E1F11688-154E-1A40-A0F3-BEE1E64F2C9F}"/>
                </a:ext>
              </a:extLst>
            </p:cNvPr>
            <p:cNvPicPr>
              <a:picLocks noChangeAspect="1"/>
            </p:cNvPicPr>
            <p:nvPr/>
          </p:nvPicPr>
          <p:blipFill>
            <a:blip>
              <a:extLst>
                <a:ext uri="{96DAC541-7B7A-43D3-8B79-37D633B846F1}">
                  <asvg:svgBlip xmlns:asvg="http://schemas.microsoft.com/office/drawing/2016/SVG/main" r:embed="rId25"/>
                </a:ext>
              </a:extLst>
            </a:blip>
            <a:srcRect/>
            <a:stretch/>
          </p:blipFill>
          <p:spPr>
            <a:xfrm>
              <a:off x="2366993" y="3972652"/>
              <a:ext cx="202742" cy="202742"/>
            </a:xfrm>
            <a:prstGeom prst="rect">
              <a:avLst/>
            </a:prstGeom>
          </p:spPr>
        </p:pic>
      </p:grpSp>
      <p:grpSp>
        <p:nvGrpSpPr>
          <p:cNvPr id="40" name="Gruppieren 39">
            <a:extLst>
              <a:ext uri="{FF2B5EF4-FFF2-40B4-BE49-F238E27FC236}">
                <a16:creationId xmlns:a16="http://schemas.microsoft.com/office/drawing/2014/main" id="{E21DACD0-FC59-04E9-6E9B-6D1A28699460}"/>
              </a:ext>
            </a:extLst>
          </p:cNvPr>
          <p:cNvGrpSpPr/>
          <p:nvPr/>
        </p:nvGrpSpPr>
        <p:grpSpPr>
          <a:xfrm>
            <a:off x="636337" y="3823724"/>
            <a:ext cx="262249" cy="247995"/>
            <a:chOff x="483768" y="4012342"/>
            <a:chExt cx="238408" cy="225450"/>
          </a:xfrm>
        </p:grpSpPr>
        <p:sp>
          <p:nvSpPr>
            <p:cNvPr id="31" name="Shape-13">
              <a:extLst>
                <a:ext uri="{FF2B5EF4-FFF2-40B4-BE49-F238E27FC236}">
                  <a16:creationId xmlns:a16="http://schemas.microsoft.com/office/drawing/2014/main" id="{11BC9C88-04B9-C4B7-2C78-F42E107CFDEF}"/>
                </a:ext>
              </a:extLst>
            </p:cNvPr>
            <p:cNvSpPr/>
            <p:nvPr/>
          </p:nvSpPr>
          <p:spPr>
            <a:xfrm rot="5400000">
              <a:off x="490247" y="4005863"/>
              <a:ext cx="225450" cy="238408"/>
            </a:xfrm>
            <a:prstGeom prst="ellipse">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sz="1000" b="0" i="0" noProof="0" dirty="0">
                <a:solidFill>
                  <a:srgbClr val="000000"/>
                </a:solidFill>
                <a:latin typeface="Arial" panose="020B0604020202020204" pitchFamily="34" charset="0"/>
              </a:endParaRPr>
            </a:p>
            <a:p>
              <a:pPr algn="ctr"/>
              <a:endParaRPr lang="de-DE" sz="1000" b="0" i="0" noProof="0" dirty="0">
                <a:solidFill>
                  <a:srgbClr val="000000"/>
                </a:solidFill>
                <a:latin typeface="Arial" panose="020B0604020202020204" pitchFamily="34" charset="0"/>
              </a:endParaRPr>
            </a:p>
          </p:txBody>
        </p:sp>
        <p:pic>
          <p:nvPicPr>
            <p:cNvPr id="37" name="Grafik 36" descr="Auktionshammer mit einfarbiger Füllung">
              <a:extLst>
                <a:ext uri="{FF2B5EF4-FFF2-40B4-BE49-F238E27FC236}">
                  <a16:creationId xmlns:a16="http://schemas.microsoft.com/office/drawing/2014/main" id="{3CEF8DB4-7442-2626-2314-4036F40F287E}"/>
                </a:ext>
              </a:extLst>
            </p:cNvPr>
            <p:cNvPicPr>
              <a:picLocks noChangeAspect="1"/>
            </p:cNvPicPr>
            <p:nvPr/>
          </p:nvPicPr>
          <p:blipFill>
            <a:blip>
              <a:extLst>
                <a:ext uri="{96DAC541-7B7A-43D3-8B79-37D633B846F1}">
                  <asvg:svgBlip xmlns:asvg="http://schemas.microsoft.com/office/drawing/2016/SVG/main" r:embed="rId26"/>
                </a:ext>
              </a:extLst>
            </a:blip>
            <a:stretch>
              <a:fillRect/>
            </a:stretch>
          </p:blipFill>
          <p:spPr>
            <a:xfrm>
              <a:off x="517297" y="4039392"/>
              <a:ext cx="171350" cy="171350"/>
            </a:xfrm>
            <a:prstGeom prst="rect">
              <a:avLst/>
            </a:prstGeom>
          </p:spPr>
        </p:pic>
      </p:grpSp>
      <p:grpSp>
        <p:nvGrpSpPr>
          <p:cNvPr id="17" name="Gruppieren 16">
            <a:extLst>
              <a:ext uri="{FF2B5EF4-FFF2-40B4-BE49-F238E27FC236}">
                <a16:creationId xmlns:a16="http://schemas.microsoft.com/office/drawing/2014/main" id="{901E17AB-F019-DDA0-DCEE-31CAE3A64D71}"/>
              </a:ext>
            </a:extLst>
          </p:cNvPr>
          <p:cNvGrpSpPr/>
          <p:nvPr/>
        </p:nvGrpSpPr>
        <p:grpSpPr>
          <a:xfrm>
            <a:off x="636337" y="3512347"/>
            <a:ext cx="262249" cy="247995"/>
            <a:chOff x="483768" y="3227384"/>
            <a:chExt cx="238408" cy="225450"/>
          </a:xfrm>
        </p:grpSpPr>
        <p:sp>
          <p:nvSpPr>
            <p:cNvPr id="18" name="Shape-13">
              <a:extLst>
                <a:ext uri="{FF2B5EF4-FFF2-40B4-BE49-F238E27FC236}">
                  <a16:creationId xmlns:a16="http://schemas.microsoft.com/office/drawing/2014/main" id="{ED0B5D34-07B9-B486-3EFC-0DC467C348A2}"/>
                </a:ext>
              </a:extLst>
            </p:cNvPr>
            <p:cNvSpPr/>
            <p:nvPr/>
          </p:nvSpPr>
          <p:spPr>
            <a:xfrm rot="5400000">
              <a:off x="490247" y="3220905"/>
              <a:ext cx="225450" cy="238408"/>
            </a:xfrm>
            <a:prstGeom prst="ellipse">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sz="1000" b="0" i="0" noProof="0" dirty="0">
                <a:solidFill>
                  <a:srgbClr val="000000"/>
                </a:solidFill>
                <a:latin typeface="Arial" panose="020B0604020202020204" pitchFamily="34" charset="0"/>
              </a:endParaRPr>
            </a:p>
            <a:p>
              <a:pPr algn="ctr"/>
              <a:endParaRPr lang="de-DE" sz="1000" b="0" i="0" noProof="0" dirty="0">
                <a:solidFill>
                  <a:srgbClr val="000000"/>
                </a:solidFill>
                <a:latin typeface="Arial" panose="020B0604020202020204" pitchFamily="34" charset="0"/>
              </a:endParaRPr>
            </a:p>
          </p:txBody>
        </p:sp>
        <p:pic>
          <p:nvPicPr>
            <p:cNvPr id="19" name="Grafik 18">
              <a:extLst>
                <a:ext uri="{FF2B5EF4-FFF2-40B4-BE49-F238E27FC236}">
                  <a16:creationId xmlns:a16="http://schemas.microsoft.com/office/drawing/2014/main" id="{ADEA9DFF-8E83-D7C7-5083-78731B4EA09D}"/>
                </a:ext>
              </a:extLst>
            </p:cNvPr>
            <p:cNvPicPr>
              <a:picLocks noChangeAspect="1"/>
            </p:cNvPicPr>
            <p:nvPr/>
          </p:nvPicPr>
          <p:blipFill>
            <a:blip>
              <a:extLst>
                <a:ext uri="{96DAC541-7B7A-43D3-8B79-37D633B846F1}">
                  <asvg:svgBlip xmlns:asvg="http://schemas.microsoft.com/office/drawing/2016/SVG/main" r:embed="rId27"/>
                </a:ext>
              </a:extLst>
            </a:blip>
            <a:srcRect/>
            <a:stretch/>
          </p:blipFill>
          <p:spPr>
            <a:xfrm>
              <a:off x="510985" y="3248122"/>
              <a:ext cx="183975" cy="183975"/>
            </a:xfrm>
            <a:prstGeom prst="rect">
              <a:avLst/>
            </a:prstGeom>
          </p:spPr>
        </p:pic>
      </p:grpSp>
      <p:grpSp>
        <p:nvGrpSpPr>
          <p:cNvPr id="7" name="Gruppieren 6">
            <a:extLst>
              <a:ext uri="{FF2B5EF4-FFF2-40B4-BE49-F238E27FC236}">
                <a16:creationId xmlns:a16="http://schemas.microsoft.com/office/drawing/2014/main" id="{5BA2ADAC-12A1-4D51-2692-F0100204B71E}"/>
              </a:ext>
            </a:extLst>
          </p:cNvPr>
          <p:cNvGrpSpPr/>
          <p:nvPr/>
        </p:nvGrpSpPr>
        <p:grpSpPr>
          <a:xfrm>
            <a:off x="636337" y="3197250"/>
            <a:ext cx="262249" cy="247995"/>
            <a:chOff x="483768" y="3710903"/>
            <a:chExt cx="238408" cy="225450"/>
          </a:xfrm>
        </p:grpSpPr>
        <p:sp>
          <p:nvSpPr>
            <p:cNvPr id="8" name="Shape-13">
              <a:extLst>
                <a:ext uri="{FF2B5EF4-FFF2-40B4-BE49-F238E27FC236}">
                  <a16:creationId xmlns:a16="http://schemas.microsoft.com/office/drawing/2014/main" id="{00F0DD99-34C4-CE0B-3F9D-C6CBE49ECACA}"/>
                </a:ext>
              </a:extLst>
            </p:cNvPr>
            <p:cNvSpPr/>
            <p:nvPr/>
          </p:nvSpPr>
          <p:spPr>
            <a:xfrm rot="5400000">
              <a:off x="490247" y="3704424"/>
              <a:ext cx="225450" cy="238408"/>
            </a:xfrm>
            <a:prstGeom prst="ellipse">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sz="1000" b="0" i="0" noProof="0" dirty="0">
                <a:solidFill>
                  <a:srgbClr val="000000"/>
                </a:solidFill>
                <a:latin typeface="Arial" panose="020B0604020202020204" pitchFamily="34" charset="0"/>
              </a:endParaRPr>
            </a:p>
            <a:p>
              <a:pPr algn="ctr"/>
              <a:endParaRPr lang="de-DE" sz="1000" b="0" i="0" noProof="0" dirty="0">
                <a:solidFill>
                  <a:srgbClr val="000000"/>
                </a:solidFill>
                <a:latin typeface="Arial" panose="020B0604020202020204" pitchFamily="34" charset="0"/>
              </a:endParaRPr>
            </a:p>
          </p:txBody>
        </p:sp>
        <p:pic>
          <p:nvPicPr>
            <p:cNvPr id="9" name="Grafik 8" descr="Schraubenschlüssel mit einfarbiger Füllung">
              <a:extLst>
                <a:ext uri="{FF2B5EF4-FFF2-40B4-BE49-F238E27FC236}">
                  <a16:creationId xmlns:a16="http://schemas.microsoft.com/office/drawing/2014/main" id="{ECDBB177-C134-850A-0182-7E0B2ADB95EF}"/>
                </a:ext>
              </a:extLst>
            </p:cNvPr>
            <p:cNvPicPr>
              <a:picLocks noChangeAspect="1"/>
            </p:cNvPicPr>
            <p:nvPr/>
          </p:nvPicPr>
          <p:blipFill>
            <a:blip>
              <a:extLst>
                <a:ext uri="{96DAC541-7B7A-43D3-8B79-37D633B846F1}">
                  <asvg:svgBlip xmlns:asvg="http://schemas.microsoft.com/office/drawing/2016/SVG/main" r:embed="rId28"/>
                </a:ext>
              </a:extLst>
            </a:blip>
            <a:stretch>
              <a:fillRect/>
            </a:stretch>
          </p:blipFill>
          <p:spPr>
            <a:xfrm>
              <a:off x="517297" y="3737953"/>
              <a:ext cx="171350" cy="171350"/>
            </a:xfrm>
            <a:prstGeom prst="rect">
              <a:avLst/>
            </a:prstGeom>
          </p:spPr>
        </p:pic>
      </p:grpSp>
      <p:graphicFrame>
        <p:nvGraphicFramePr>
          <p:cNvPr id="2" name="Diagramm 1" descr="orlink:ORRange270@'Gesamtindex &amp; Teilindizes'!$Y$7€0€0€€0€0€0€0€€0€€0€0€0€12">
            <a:extLst>
              <a:ext uri="{FF2B5EF4-FFF2-40B4-BE49-F238E27FC236}">
                <a16:creationId xmlns:a16="http://schemas.microsoft.com/office/drawing/2014/main" id="{6B3DC7EE-4EF8-D974-AB09-5E54A002AC2F}"/>
              </a:ext>
            </a:extLst>
          </p:cNvPr>
          <p:cNvGraphicFramePr/>
          <p:nvPr>
            <p:extLst>
              <p:ext uri="{D42A27DB-BD31-4B8C-83A1-F6EECF244321}">
                <p14:modId xmlns:p14="http://schemas.microsoft.com/office/powerpoint/2010/main" val="4032066820"/>
              </p:ext>
            </p:extLst>
          </p:nvPr>
        </p:nvGraphicFramePr>
        <p:xfrm>
          <a:off x="3056686" y="2212981"/>
          <a:ext cx="1562101" cy="500165"/>
        </p:xfrm>
        <a:graphic>
          <a:graphicData uri="http://schemas.openxmlformats.org/drawingml/2006/chart">
            <c:chart xmlns:c="http://schemas.openxmlformats.org/drawingml/2006/chart" xmlns:r="http://schemas.openxmlformats.org/officeDocument/2006/relationships" r:id="rId29"/>
          </a:graphicData>
        </a:graphic>
      </p:graphicFrame>
      <p:graphicFrame>
        <p:nvGraphicFramePr>
          <p:cNvPr id="5" name="Tabelle 4" descr="orlink:ORRange337@'Gesamtindex &amp; Teilindizes'!$W$18:$W$22¤1,0,0€256€0€€0€0€0€0€€0€€0€0€0€12">
            <a:extLst>
              <a:ext uri="{FF2B5EF4-FFF2-40B4-BE49-F238E27FC236}">
                <a16:creationId xmlns:a16="http://schemas.microsoft.com/office/drawing/2014/main" id="{35BB4ECF-0ED1-D2C6-C038-08FF269560B8}"/>
              </a:ext>
            </a:extLst>
          </p:cNvPr>
          <p:cNvGraphicFramePr>
            <a:graphicFrameLocks noGrp="1"/>
          </p:cNvGraphicFramePr>
          <p:nvPr>
            <p:custDataLst>
              <p:custData r:id="rId1"/>
            </p:custDataLst>
            <p:extLst>
              <p:ext uri="{D42A27DB-BD31-4B8C-83A1-F6EECF244321}">
                <p14:modId xmlns:p14="http://schemas.microsoft.com/office/powerpoint/2010/main" val="3183473203"/>
              </p:ext>
            </p:extLst>
          </p:nvPr>
        </p:nvGraphicFramePr>
        <p:xfrm>
          <a:off x="2610284" y="2741607"/>
          <a:ext cx="439291" cy="1672680"/>
        </p:xfrm>
        <a:graphic>
          <a:graphicData uri="http://schemas.openxmlformats.org/drawingml/2006/table">
            <a:tbl>
              <a:tblPr firstRow="1" bandRow="1">
                <a:tableStyleId>{5C22544A-7EE6-4342-B048-85BDC9FD1C3A}</a:tableStyleId>
              </a:tblPr>
              <a:tblGrid>
                <a:gridCol w="439291">
                  <a:extLst>
                    <a:ext uri="{9D8B030D-6E8A-4147-A177-3AD203B41FA5}">
                      <a16:colId xmlns:a16="http://schemas.microsoft.com/office/drawing/2014/main" val="1944484219"/>
                    </a:ext>
                  </a:extLst>
                </a:gridCol>
              </a:tblGrid>
              <a:tr h="72000">
                <a:tc>
                  <a:txBody>
                    <a:bodyPr/>
                    <a:lstStyle/>
                    <a:p>
                      <a:pPr algn="ctr"/>
                      <a:endParaRPr lang="de-DE" sz="700" b="1" u="sng" dirty="0">
                        <a:solidFill>
                          <a:schemeClr val="tx1"/>
                        </a:solidFill>
                      </a:endParaRPr>
                    </a:p>
                  </a:txBody>
                  <a:tcPr marL="0" marR="0" marT="0" marB="0" anchor="b">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4053339831"/>
                  </a:ext>
                </a:extLst>
              </a:tr>
              <a:tr h="313200">
                <a:tc>
                  <a:txBody>
                    <a:bodyPr/>
                    <a:lstStyle/>
                    <a:p>
                      <a:pPr algn="r"/>
                      <a:r>
                        <a:rPr lang="de-DE" sz="700" b="0" baseline="0">
                          <a:solidFill>
                            <a:srgbClr val="F00000"/>
                          </a:solidFill>
                        </a:rPr>
                        <a:t>-4</a:t>
                      </a:r>
                      <a:endParaRPr lang="de-DE" sz="700" b="0" baseline="0" dirty="0">
                        <a:solidFill>
                          <a:srgbClr val="F00000"/>
                        </a:solidFill>
                      </a:endParaRPr>
                    </a:p>
                  </a:txBody>
                  <a:tcPr marL="0" marR="172120" marT="0" marB="0"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438903161"/>
                  </a:ext>
                </a:extLst>
              </a:tr>
              <a:tr h="313200">
                <a:tc>
                  <a:txBody>
                    <a:bodyPr/>
                    <a:lstStyle/>
                    <a:p>
                      <a:pPr algn="r"/>
                      <a:r>
                        <a:rPr lang="de-DE" sz="700" b="0" baseline="0">
                          <a:solidFill>
                            <a:srgbClr val="00B050"/>
                          </a:solidFill>
                        </a:rPr>
                        <a:t>+9</a:t>
                      </a:r>
                      <a:endParaRPr lang="de-DE" sz="700" b="0" baseline="0" dirty="0">
                        <a:solidFill>
                          <a:srgbClr val="00B050"/>
                        </a:solidFill>
                      </a:endParaRPr>
                    </a:p>
                  </a:txBody>
                  <a:tcPr marL="0" marR="17212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81693552"/>
                  </a:ext>
                </a:extLst>
              </a:tr>
              <a:tr h="313200">
                <a:tc>
                  <a:txBody>
                    <a:bodyPr/>
                    <a:lstStyle/>
                    <a:p>
                      <a:pPr algn="r"/>
                      <a:r>
                        <a:rPr lang="de-DE" sz="700" b="0" baseline="0" dirty="0">
                          <a:solidFill>
                            <a:srgbClr val="F00000"/>
                          </a:solidFill>
                        </a:rPr>
                        <a:t>-3</a:t>
                      </a:r>
                    </a:p>
                  </a:txBody>
                  <a:tcPr marL="0" marR="17212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4025146535"/>
                  </a:ext>
                </a:extLst>
              </a:tr>
              <a:tr h="313200">
                <a:tc>
                  <a:txBody>
                    <a:bodyPr/>
                    <a:lstStyle/>
                    <a:p>
                      <a:pPr algn="r"/>
                      <a:r>
                        <a:rPr lang="de-DE" sz="700" b="0" baseline="0">
                          <a:solidFill>
                            <a:srgbClr val="00B050"/>
                          </a:solidFill>
                        </a:rPr>
                        <a:t>+5</a:t>
                      </a:r>
                      <a:endParaRPr lang="de-DE" sz="700" b="0" baseline="0" dirty="0">
                        <a:solidFill>
                          <a:srgbClr val="00B050"/>
                        </a:solidFill>
                      </a:endParaRPr>
                    </a:p>
                  </a:txBody>
                  <a:tcPr marL="0" marR="17212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48929630"/>
                  </a:ext>
                </a:extLst>
              </a:tr>
              <a:tr h="313200">
                <a:tc>
                  <a:txBody>
                    <a:bodyPr/>
                    <a:lstStyle/>
                    <a:p>
                      <a:pPr algn="r"/>
                      <a:r>
                        <a:rPr lang="de-DE" sz="700" b="0" baseline="0" dirty="0">
                          <a:solidFill>
                            <a:srgbClr val="000000"/>
                          </a:solidFill>
                        </a:rPr>
                        <a:t>0</a:t>
                      </a:r>
                    </a:p>
                  </a:txBody>
                  <a:tcPr marL="0" marR="17212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540037074"/>
                  </a:ext>
                </a:extLst>
              </a:tr>
            </a:tbl>
          </a:graphicData>
        </a:graphic>
      </p:graphicFrame>
      <p:graphicFrame>
        <p:nvGraphicFramePr>
          <p:cNvPr id="24" name="Tabelle 23" descr="orlink:ORRange272@'Gesamtindex &amp; Teilindizes'!$Y$18:$Y$22¤1,0,0€256€0€€0€0€0€0€€0€€0€0€0€12">
            <a:extLst>
              <a:ext uri="{FF2B5EF4-FFF2-40B4-BE49-F238E27FC236}">
                <a16:creationId xmlns:a16="http://schemas.microsoft.com/office/drawing/2014/main" id="{C6183A1C-EB14-C5EA-07D0-6B1D7B970903}"/>
              </a:ext>
            </a:extLst>
          </p:cNvPr>
          <p:cNvGraphicFramePr>
            <a:graphicFrameLocks noGrp="1"/>
          </p:cNvGraphicFramePr>
          <p:nvPr>
            <p:custDataLst>
              <p:custData r:id="rId2"/>
            </p:custDataLst>
            <p:extLst>
              <p:ext uri="{D42A27DB-BD31-4B8C-83A1-F6EECF244321}">
                <p14:modId xmlns:p14="http://schemas.microsoft.com/office/powerpoint/2010/main" val="1180110345"/>
              </p:ext>
            </p:extLst>
          </p:nvPr>
        </p:nvGraphicFramePr>
        <p:xfrm>
          <a:off x="4516658" y="2741607"/>
          <a:ext cx="439291" cy="1672680"/>
        </p:xfrm>
        <a:graphic>
          <a:graphicData uri="http://schemas.openxmlformats.org/drawingml/2006/table">
            <a:tbl>
              <a:tblPr firstRow="1" bandRow="1">
                <a:tableStyleId>{5C22544A-7EE6-4342-B048-85BDC9FD1C3A}</a:tableStyleId>
              </a:tblPr>
              <a:tblGrid>
                <a:gridCol w="439291">
                  <a:extLst>
                    <a:ext uri="{9D8B030D-6E8A-4147-A177-3AD203B41FA5}">
                      <a16:colId xmlns:a16="http://schemas.microsoft.com/office/drawing/2014/main" val="1944484219"/>
                    </a:ext>
                  </a:extLst>
                </a:gridCol>
              </a:tblGrid>
              <a:tr h="72000">
                <a:tc>
                  <a:txBody>
                    <a:bodyPr/>
                    <a:lstStyle/>
                    <a:p>
                      <a:pPr algn="ctr"/>
                      <a:endParaRPr lang="de-DE" sz="700" b="1" u="sng" dirty="0">
                        <a:solidFill>
                          <a:schemeClr val="tx1"/>
                        </a:solidFill>
                      </a:endParaRPr>
                    </a:p>
                  </a:txBody>
                  <a:tcPr marL="0" marR="0" marT="0" marB="0" anchor="b">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4053339831"/>
                  </a:ext>
                </a:extLst>
              </a:tr>
              <a:tr h="313200">
                <a:tc>
                  <a:txBody>
                    <a:bodyPr/>
                    <a:lstStyle/>
                    <a:p>
                      <a:pPr algn="r"/>
                      <a:r>
                        <a:rPr lang="de-DE" sz="700" b="0" baseline="0">
                          <a:solidFill>
                            <a:srgbClr val="F00000"/>
                          </a:solidFill>
                        </a:rPr>
                        <a:t>-4</a:t>
                      </a:r>
                      <a:endParaRPr lang="de-DE" sz="700" b="0" baseline="0" dirty="0">
                        <a:solidFill>
                          <a:srgbClr val="F00000"/>
                        </a:solidFill>
                      </a:endParaRPr>
                    </a:p>
                  </a:txBody>
                  <a:tcPr marL="0" marR="172120" marT="0" marB="0"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438903161"/>
                  </a:ext>
                </a:extLst>
              </a:tr>
              <a:tr h="313200">
                <a:tc>
                  <a:txBody>
                    <a:bodyPr/>
                    <a:lstStyle/>
                    <a:p>
                      <a:pPr algn="r"/>
                      <a:r>
                        <a:rPr lang="de-DE" sz="700" b="0" baseline="0" dirty="0">
                          <a:solidFill>
                            <a:srgbClr val="00B050"/>
                          </a:solidFill>
                        </a:rPr>
                        <a:t>+2</a:t>
                      </a:r>
                    </a:p>
                  </a:txBody>
                  <a:tcPr marL="0" marR="17212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81693552"/>
                  </a:ext>
                </a:extLst>
              </a:tr>
              <a:tr h="313200">
                <a:tc>
                  <a:txBody>
                    <a:bodyPr/>
                    <a:lstStyle/>
                    <a:p>
                      <a:pPr algn="r"/>
                      <a:r>
                        <a:rPr lang="de-DE" sz="700" b="0" baseline="0">
                          <a:solidFill>
                            <a:srgbClr val="F00000"/>
                          </a:solidFill>
                        </a:rPr>
                        <a:t>-3</a:t>
                      </a:r>
                      <a:endParaRPr lang="de-DE" sz="700" b="0" baseline="0" dirty="0">
                        <a:solidFill>
                          <a:srgbClr val="F00000"/>
                        </a:solidFill>
                      </a:endParaRPr>
                    </a:p>
                  </a:txBody>
                  <a:tcPr marL="0" marR="17212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4025146535"/>
                  </a:ext>
                </a:extLst>
              </a:tr>
              <a:tr h="313200">
                <a:tc>
                  <a:txBody>
                    <a:bodyPr/>
                    <a:lstStyle/>
                    <a:p>
                      <a:pPr algn="r"/>
                      <a:r>
                        <a:rPr lang="de-DE" sz="700" b="0" baseline="0">
                          <a:solidFill>
                            <a:srgbClr val="00B050"/>
                          </a:solidFill>
                        </a:rPr>
                        <a:t>+1</a:t>
                      </a:r>
                      <a:endParaRPr lang="de-DE" sz="700" b="0" baseline="0" dirty="0">
                        <a:solidFill>
                          <a:srgbClr val="00B050"/>
                        </a:solidFill>
                      </a:endParaRPr>
                    </a:p>
                  </a:txBody>
                  <a:tcPr marL="0" marR="17212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48929630"/>
                  </a:ext>
                </a:extLst>
              </a:tr>
              <a:tr h="313200">
                <a:tc>
                  <a:txBody>
                    <a:bodyPr/>
                    <a:lstStyle/>
                    <a:p>
                      <a:pPr algn="r"/>
                      <a:r>
                        <a:rPr lang="de-DE" sz="700" b="0" baseline="0" dirty="0">
                          <a:solidFill>
                            <a:srgbClr val="00B050"/>
                          </a:solidFill>
                        </a:rPr>
                        <a:t>+2</a:t>
                      </a:r>
                    </a:p>
                  </a:txBody>
                  <a:tcPr marL="0" marR="17212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540037074"/>
                  </a:ext>
                </a:extLst>
              </a:tr>
            </a:tbl>
          </a:graphicData>
        </a:graphic>
      </p:graphicFrame>
      <p:graphicFrame>
        <p:nvGraphicFramePr>
          <p:cNvPr id="25" name="Tabelle 24" descr="orlink:ORRange273@'Gesamtindex &amp; Teilindizes'!$AA$18:$AA$22¤1,0,0€256€0€€0€0€0€0€€0€€0€0€0€12">
            <a:extLst>
              <a:ext uri="{FF2B5EF4-FFF2-40B4-BE49-F238E27FC236}">
                <a16:creationId xmlns:a16="http://schemas.microsoft.com/office/drawing/2014/main" id="{72CC5C85-0F36-16A1-92A9-26910B808720}"/>
              </a:ext>
            </a:extLst>
          </p:cNvPr>
          <p:cNvGraphicFramePr>
            <a:graphicFrameLocks noGrp="1"/>
          </p:cNvGraphicFramePr>
          <p:nvPr>
            <p:custDataLst>
              <p:custData r:id="rId3"/>
            </p:custDataLst>
            <p:extLst>
              <p:ext uri="{D42A27DB-BD31-4B8C-83A1-F6EECF244321}">
                <p14:modId xmlns:p14="http://schemas.microsoft.com/office/powerpoint/2010/main" val="3844531838"/>
              </p:ext>
            </p:extLst>
          </p:nvPr>
        </p:nvGraphicFramePr>
        <p:xfrm>
          <a:off x="6423032" y="2741607"/>
          <a:ext cx="439291" cy="1672680"/>
        </p:xfrm>
        <a:graphic>
          <a:graphicData uri="http://schemas.openxmlformats.org/drawingml/2006/table">
            <a:tbl>
              <a:tblPr firstRow="1" bandRow="1">
                <a:tableStyleId>{5C22544A-7EE6-4342-B048-85BDC9FD1C3A}</a:tableStyleId>
              </a:tblPr>
              <a:tblGrid>
                <a:gridCol w="439291">
                  <a:extLst>
                    <a:ext uri="{9D8B030D-6E8A-4147-A177-3AD203B41FA5}">
                      <a16:colId xmlns:a16="http://schemas.microsoft.com/office/drawing/2014/main" val="1944484219"/>
                    </a:ext>
                  </a:extLst>
                </a:gridCol>
              </a:tblGrid>
              <a:tr h="72000">
                <a:tc>
                  <a:txBody>
                    <a:bodyPr/>
                    <a:lstStyle/>
                    <a:p>
                      <a:pPr algn="ctr"/>
                      <a:endParaRPr lang="de-DE" sz="700" b="1" u="sng" dirty="0">
                        <a:solidFill>
                          <a:schemeClr val="tx1"/>
                        </a:solidFill>
                      </a:endParaRPr>
                    </a:p>
                  </a:txBody>
                  <a:tcPr marL="0" marR="0" marT="0" marB="0" anchor="b">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4053339831"/>
                  </a:ext>
                </a:extLst>
              </a:tr>
              <a:tr h="313200">
                <a:tc>
                  <a:txBody>
                    <a:bodyPr/>
                    <a:lstStyle/>
                    <a:p>
                      <a:pPr algn="r"/>
                      <a:r>
                        <a:rPr lang="de-DE" sz="700" b="0" baseline="0">
                          <a:solidFill>
                            <a:srgbClr val="000000"/>
                          </a:solidFill>
                        </a:rPr>
                        <a:t>0</a:t>
                      </a:r>
                      <a:endParaRPr lang="de-DE" sz="700" b="0" baseline="0" dirty="0">
                        <a:solidFill>
                          <a:srgbClr val="000000"/>
                        </a:solidFill>
                      </a:endParaRPr>
                    </a:p>
                  </a:txBody>
                  <a:tcPr marL="0" marR="172120" marT="0" marB="0"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438903161"/>
                  </a:ext>
                </a:extLst>
              </a:tr>
              <a:tr h="313200">
                <a:tc>
                  <a:txBody>
                    <a:bodyPr/>
                    <a:lstStyle/>
                    <a:p>
                      <a:pPr algn="r"/>
                      <a:r>
                        <a:rPr lang="de-DE" sz="700" b="0" baseline="0">
                          <a:solidFill>
                            <a:srgbClr val="00B050"/>
                          </a:solidFill>
                        </a:rPr>
                        <a:t>+2</a:t>
                      </a:r>
                      <a:endParaRPr lang="de-DE" sz="700" b="0" baseline="0" dirty="0">
                        <a:solidFill>
                          <a:srgbClr val="00B050"/>
                        </a:solidFill>
                      </a:endParaRPr>
                    </a:p>
                  </a:txBody>
                  <a:tcPr marL="0" marR="17212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81693552"/>
                  </a:ext>
                </a:extLst>
              </a:tr>
              <a:tr h="313200">
                <a:tc>
                  <a:txBody>
                    <a:bodyPr/>
                    <a:lstStyle/>
                    <a:p>
                      <a:pPr algn="r"/>
                      <a:r>
                        <a:rPr lang="de-DE" sz="700" b="0" baseline="0">
                          <a:solidFill>
                            <a:srgbClr val="F00000"/>
                          </a:solidFill>
                        </a:rPr>
                        <a:t>-2</a:t>
                      </a:r>
                      <a:endParaRPr lang="de-DE" sz="700" b="0" baseline="0" dirty="0">
                        <a:solidFill>
                          <a:srgbClr val="F00000"/>
                        </a:solidFill>
                      </a:endParaRPr>
                    </a:p>
                  </a:txBody>
                  <a:tcPr marL="0" marR="17212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4025146535"/>
                  </a:ext>
                </a:extLst>
              </a:tr>
              <a:tr h="313200">
                <a:tc>
                  <a:txBody>
                    <a:bodyPr/>
                    <a:lstStyle/>
                    <a:p>
                      <a:pPr algn="r"/>
                      <a:r>
                        <a:rPr lang="de-DE" sz="700" b="0" baseline="0">
                          <a:solidFill>
                            <a:srgbClr val="000000"/>
                          </a:solidFill>
                        </a:rPr>
                        <a:t>0</a:t>
                      </a:r>
                      <a:endParaRPr lang="de-DE" sz="700" b="0" baseline="0" dirty="0">
                        <a:solidFill>
                          <a:srgbClr val="000000"/>
                        </a:solidFill>
                      </a:endParaRPr>
                    </a:p>
                  </a:txBody>
                  <a:tcPr marL="0" marR="17212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48929630"/>
                  </a:ext>
                </a:extLst>
              </a:tr>
              <a:tr h="313200">
                <a:tc>
                  <a:txBody>
                    <a:bodyPr/>
                    <a:lstStyle/>
                    <a:p>
                      <a:pPr algn="r"/>
                      <a:r>
                        <a:rPr lang="de-DE" sz="700" b="0" baseline="0" dirty="0">
                          <a:solidFill>
                            <a:srgbClr val="00B050"/>
                          </a:solidFill>
                        </a:rPr>
                        <a:t>+3</a:t>
                      </a:r>
                    </a:p>
                  </a:txBody>
                  <a:tcPr marL="0" marR="17212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540037074"/>
                  </a:ext>
                </a:extLst>
              </a:tr>
            </a:tbl>
          </a:graphicData>
        </a:graphic>
      </p:graphicFrame>
      <p:graphicFrame>
        <p:nvGraphicFramePr>
          <p:cNvPr id="26" name="Tabelle 25" descr="orlink:ORRange274@'Gesamtindex &amp; Teilindizes'!$AC$18:$AC$22¤1,0,0€256€0€€0€0€0€0€€0€€0€0€0€12">
            <a:extLst>
              <a:ext uri="{FF2B5EF4-FFF2-40B4-BE49-F238E27FC236}">
                <a16:creationId xmlns:a16="http://schemas.microsoft.com/office/drawing/2014/main" id="{4E975AC5-130C-71F4-D261-056B69363D0F}"/>
              </a:ext>
            </a:extLst>
          </p:cNvPr>
          <p:cNvGraphicFramePr>
            <a:graphicFrameLocks noGrp="1"/>
          </p:cNvGraphicFramePr>
          <p:nvPr>
            <p:custDataLst>
              <p:custData r:id="rId4"/>
            </p:custDataLst>
            <p:extLst>
              <p:ext uri="{D42A27DB-BD31-4B8C-83A1-F6EECF244321}">
                <p14:modId xmlns:p14="http://schemas.microsoft.com/office/powerpoint/2010/main" val="920709380"/>
              </p:ext>
            </p:extLst>
          </p:nvPr>
        </p:nvGraphicFramePr>
        <p:xfrm>
          <a:off x="8329407" y="2741607"/>
          <a:ext cx="439291" cy="1672680"/>
        </p:xfrm>
        <a:graphic>
          <a:graphicData uri="http://schemas.openxmlformats.org/drawingml/2006/table">
            <a:tbl>
              <a:tblPr firstRow="1" bandRow="1">
                <a:tableStyleId>{5C22544A-7EE6-4342-B048-85BDC9FD1C3A}</a:tableStyleId>
              </a:tblPr>
              <a:tblGrid>
                <a:gridCol w="439291">
                  <a:extLst>
                    <a:ext uri="{9D8B030D-6E8A-4147-A177-3AD203B41FA5}">
                      <a16:colId xmlns:a16="http://schemas.microsoft.com/office/drawing/2014/main" val="1944484219"/>
                    </a:ext>
                  </a:extLst>
                </a:gridCol>
              </a:tblGrid>
              <a:tr h="72000">
                <a:tc>
                  <a:txBody>
                    <a:bodyPr/>
                    <a:lstStyle/>
                    <a:p>
                      <a:pPr algn="ctr"/>
                      <a:endParaRPr lang="de-DE" sz="700" b="1" u="sng" dirty="0">
                        <a:solidFill>
                          <a:schemeClr val="tx1"/>
                        </a:solidFill>
                      </a:endParaRPr>
                    </a:p>
                  </a:txBody>
                  <a:tcPr marL="0" marR="0" marT="0" marB="0" anchor="b">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4053339831"/>
                  </a:ext>
                </a:extLst>
              </a:tr>
              <a:tr h="313200">
                <a:tc>
                  <a:txBody>
                    <a:bodyPr/>
                    <a:lstStyle/>
                    <a:p>
                      <a:pPr algn="r"/>
                      <a:r>
                        <a:rPr lang="de-DE" sz="700" b="0" baseline="0">
                          <a:solidFill>
                            <a:srgbClr val="F00000"/>
                          </a:solidFill>
                        </a:rPr>
                        <a:t>-4</a:t>
                      </a:r>
                      <a:endParaRPr lang="de-DE" sz="700" b="0" baseline="0" dirty="0">
                        <a:solidFill>
                          <a:srgbClr val="F00000"/>
                        </a:solidFill>
                      </a:endParaRPr>
                    </a:p>
                  </a:txBody>
                  <a:tcPr marL="0" marR="172120" marT="0" marB="0"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438903161"/>
                  </a:ext>
                </a:extLst>
              </a:tr>
              <a:tr h="313200">
                <a:tc>
                  <a:txBody>
                    <a:bodyPr/>
                    <a:lstStyle/>
                    <a:p>
                      <a:pPr algn="r"/>
                      <a:r>
                        <a:rPr lang="de-DE" sz="700" b="0" baseline="0">
                          <a:solidFill>
                            <a:srgbClr val="F00000"/>
                          </a:solidFill>
                        </a:rPr>
                        <a:t>-9</a:t>
                      </a:r>
                      <a:endParaRPr lang="de-DE" sz="700" b="0" baseline="0" dirty="0">
                        <a:solidFill>
                          <a:srgbClr val="F00000"/>
                        </a:solidFill>
                      </a:endParaRPr>
                    </a:p>
                  </a:txBody>
                  <a:tcPr marL="0" marR="17212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81693552"/>
                  </a:ext>
                </a:extLst>
              </a:tr>
              <a:tr h="313200">
                <a:tc>
                  <a:txBody>
                    <a:bodyPr/>
                    <a:lstStyle/>
                    <a:p>
                      <a:pPr algn="r"/>
                      <a:r>
                        <a:rPr lang="de-DE" sz="700" b="0" baseline="0" dirty="0">
                          <a:solidFill>
                            <a:srgbClr val="00B050"/>
                          </a:solidFill>
                        </a:rPr>
                        <a:t>+2</a:t>
                      </a:r>
                    </a:p>
                  </a:txBody>
                  <a:tcPr marL="0" marR="17212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4025146535"/>
                  </a:ext>
                </a:extLst>
              </a:tr>
              <a:tr h="313200">
                <a:tc>
                  <a:txBody>
                    <a:bodyPr/>
                    <a:lstStyle/>
                    <a:p>
                      <a:pPr algn="r"/>
                      <a:r>
                        <a:rPr lang="de-DE" sz="700" b="0" baseline="0">
                          <a:solidFill>
                            <a:srgbClr val="00B050"/>
                          </a:solidFill>
                        </a:rPr>
                        <a:t>+3</a:t>
                      </a:r>
                      <a:endParaRPr lang="de-DE" sz="700" b="0" baseline="0" dirty="0">
                        <a:solidFill>
                          <a:srgbClr val="00B050"/>
                        </a:solidFill>
                      </a:endParaRPr>
                    </a:p>
                  </a:txBody>
                  <a:tcPr marL="0" marR="17212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48929630"/>
                  </a:ext>
                </a:extLst>
              </a:tr>
              <a:tr h="313200">
                <a:tc>
                  <a:txBody>
                    <a:bodyPr/>
                    <a:lstStyle/>
                    <a:p>
                      <a:pPr algn="r"/>
                      <a:r>
                        <a:rPr lang="de-DE" sz="700" b="0" baseline="0" dirty="0">
                          <a:solidFill>
                            <a:srgbClr val="F00000"/>
                          </a:solidFill>
                        </a:rPr>
                        <a:t>-5</a:t>
                      </a:r>
                    </a:p>
                  </a:txBody>
                  <a:tcPr marL="0" marR="17212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540037074"/>
                  </a:ext>
                </a:extLst>
              </a:tr>
            </a:tbl>
          </a:graphicData>
        </a:graphic>
      </p:graphicFrame>
      <p:graphicFrame>
        <p:nvGraphicFramePr>
          <p:cNvPr id="28" name="Tabelle 27" descr="orlink:ORRange333@'Gesamtindex &amp; Teilindizes'!$W$17¤1,0,0€268435712€0€€0€0€0€0€€0€€0€0€0€12">
            <a:extLst>
              <a:ext uri="{FF2B5EF4-FFF2-40B4-BE49-F238E27FC236}">
                <a16:creationId xmlns:a16="http://schemas.microsoft.com/office/drawing/2014/main" id="{79ADCB0A-E1BD-D8E2-6B24-23B4DF6E1F94}"/>
              </a:ext>
            </a:extLst>
          </p:cNvPr>
          <p:cNvGraphicFramePr>
            <a:graphicFrameLocks noGrp="1"/>
          </p:cNvGraphicFramePr>
          <p:nvPr>
            <p:custDataLst>
              <p:custData r:id="rId5"/>
              <p:custData r:id="rId6"/>
            </p:custDataLst>
            <p:extLst>
              <p:ext uri="{D42A27DB-BD31-4B8C-83A1-F6EECF244321}">
                <p14:modId xmlns:p14="http://schemas.microsoft.com/office/powerpoint/2010/main" val="875868943"/>
              </p:ext>
            </p:extLst>
          </p:nvPr>
        </p:nvGraphicFramePr>
        <p:xfrm>
          <a:off x="2593811" y="2245862"/>
          <a:ext cx="439291" cy="322680"/>
        </p:xfrm>
        <a:graphic>
          <a:graphicData uri="http://schemas.openxmlformats.org/drawingml/2006/table">
            <a:tbl>
              <a:tblPr firstRow="1" bandRow="1">
                <a:tableStyleId>{5C22544A-7EE6-4342-B048-85BDC9FD1C3A}</a:tableStyleId>
              </a:tblPr>
              <a:tblGrid>
                <a:gridCol w="439291">
                  <a:extLst>
                    <a:ext uri="{9D8B030D-6E8A-4147-A177-3AD203B41FA5}">
                      <a16:colId xmlns:a16="http://schemas.microsoft.com/office/drawing/2014/main" val="1944484219"/>
                    </a:ext>
                  </a:extLst>
                </a:gridCol>
              </a:tblGrid>
              <a:tr h="72000">
                <a:tc>
                  <a:txBody>
                    <a:bodyPr/>
                    <a:lstStyle/>
                    <a:p>
                      <a:pPr algn="ctr"/>
                      <a:r>
                        <a:rPr lang="de-DE" sz="700" b="1" u="sng" dirty="0">
                          <a:solidFill>
                            <a:schemeClr val="tx1"/>
                          </a:solidFill>
                        </a:rPr>
                        <a:t>Vgl. 2025</a:t>
                      </a:r>
                      <a:r>
                        <a:rPr lang="de-DE" sz="700" b="1" u="sng" baseline="30000" dirty="0">
                          <a:solidFill>
                            <a:schemeClr val="tx1"/>
                          </a:solidFill>
                        </a:rPr>
                        <a:t>1</a:t>
                      </a:r>
                    </a:p>
                  </a:txBody>
                  <a:tcPr marL="0" marR="0" marT="0" marB="0" anchor="b">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4053339831"/>
                  </a:ext>
                </a:extLst>
              </a:tr>
              <a:tr h="216000">
                <a:tc>
                  <a:txBody>
                    <a:bodyPr/>
                    <a:lstStyle/>
                    <a:p>
                      <a:pPr algn="r"/>
                      <a:r>
                        <a:rPr lang="de-DE" sz="700" b="0" baseline="0">
                          <a:solidFill>
                            <a:srgbClr val="00B050"/>
                          </a:solidFill>
                        </a:rPr>
                        <a:t>+1</a:t>
                      </a:r>
                      <a:endParaRPr lang="de-DE" sz="700" b="0" baseline="0" dirty="0">
                        <a:solidFill>
                          <a:srgbClr val="00B050"/>
                        </a:solidFill>
                      </a:endParaRPr>
                    </a:p>
                  </a:txBody>
                  <a:tcPr marL="0" marR="172120" marT="0" marB="0"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438903161"/>
                  </a:ext>
                </a:extLst>
              </a:tr>
            </a:tbl>
          </a:graphicData>
        </a:graphic>
      </p:graphicFrame>
      <p:graphicFrame>
        <p:nvGraphicFramePr>
          <p:cNvPr id="29" name="Tabelle 28" descr="orlink:ORRange277@'Gesamtindex &amp; Teilindizes'!$Y$17¤1,0,0€268435712€0€€0€0€0€0€€0€€0€0€0€12">
            <a:extLst>
              <a:ext uri="{FF2B5EF4-FFF2-40B4-BE49-F238E27FC236}">
                <a16:creationId xmlns:a16="http://schemas.microsoft.com/office/drawing/2014/main" id="{ED8395C4-FAB2-DEFA-0387-15C834889716}"/>
              </a:ext>
            </a:extLst>
          </p:cNvPr>
          <p:cNvGraphicFramePr>
            <a:graphicFrameLocks noGrp="1"/>
          </p:cNvGraphicFramePr>
          <p:nvPr>
            <p:custDataLst>
              <p:custData r:id="rId7"/>
              <p:custData r:id="rId8"/>
            </p:custDataLst>
            <p:extLst>
              <p:ext uri="{D42A27DB-BD31-4B8C-83A1-F6EECF244321}">
                <p14:modId xmlns:p14="http://schemas.microsoft.com/office/powerpoint/2010/main" val="2403069857"/>
              </p:ext>
            </p:extLst>
          </p:nvPr>
        </p:nvGraphicFramePr>
        <p:xfrm>
          <a:off x="4501555" y="2245862"/>
          <a:ext cx="439291" cy="322680"/>
        </p:xfrm>
        <a:graphic>
          <a:graphicData uri="http://schemas.openxmlformats.org/drawingml/2006/table">
            <a:tbl>
              <a:tblPr firstRow="1" bandRow="1">
                <a:tableStyleId>{5C22544A-7EE6-4342-B048-85BDC9FD1C3A}</a:tableStyleId>
              </a:tblPr>
              <a:tblGrid>
                <a:gridCol w="439291">
                  <a:extLst>
                    <a:ext uri="{9D8B030D-6E8A-4147-A177-3AD203B41FA5}">
                      <a16:colId xmlns:a16="http://schemas.microsoft.com/office/drawing/2014/main" val="1944484219"/>
                    </a:ext>
                  </a:extLst>
                </a:gridCol>
              </a:tblGrid>
              <a:tr h="72000">
                <a:tc>
                  <a:txBody>
                    <a:bodyPr/>
                    <a:lstStyle/>
                    <a:p>
                      <a:pPr algn="ctr"/>
                      <a:r>
                        <a:rPr lang="de-DE" sz="700" b="1" u="sng" dirty="0">
                          <a:solidFill>
                            <a:schemeClr val="tx1"/>
                          </a:solidFill>
                        </a:rPr>
                        <a:t>Vgl. 2025</a:t>
                      </a:r>
                    </a:p>
                  </a:txBody>
                  <a:tcPr marL="0" marR="0" marT="0" marB="0" anchor="b">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4053339831"/>
                  </a:ext>
                </a:extLst>
              </a:tr>
              <a:tr h="216000">
                <a:tc>
                  <a:txBody>
                    <a:bodyPr/>
                    <a:lstStyle/>
                    <a:p>
                      <a:pPr algn="r"/>
                      <a:r>
                        <a:rPr lang="de-DE" sz="700" b="0" baseline="0">
                          <a:solidFill>
                            <a:srgbClr val="000000"/>
                          </a:solidFill>
                        </a:rPr>
                        <a:t>0</a:t>
                      </a:r>
                      <a:endParaRPr lang="de-DE" sz="700" b="0" baseline="0" dirty="0">
                        <a:solidFill>
                          <a:srgbClr val="000000"/>
                        </a:solidFill>
                      </a:endParaRPr>
                    </a:p>
                  </a:txBody>
                  <a:tcPr marL="0" marR="172120" marT="0" marB="0"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438903161"/>
                  </a:ext>
                </a:extLst>
              </a:tr>
            </a:tbl>
          </a:graphicData>
        </a:graphic>
      </p:graphicFrame>
      <p:graphicFrame>
        <p:nvGraphicFramePr>
          <p:cNvPr id="30" name="Tabelle 29" descr="orlink:ORRange278@'Gesamtindex &amp; Teilindizes'!$AA$17¤1,0,0€268435712€0€€0€0€0€0€€0€€0€0€0€12">
            <a:extLst>
              <a:ext uri="{FF2B5EF4-FFF2-40B4-BE49-F238E27FC236}">
                <a16:creationId xmlns:a16="http://schemas.microsoft.com/office/drawing/2014/main" id="{E768D9AF-5032-3C27-793E-79275F773B8B}"/>
              </a:ext>
            </a:extLst>
          </p:cNvPr>
          <p:cNvGraphicFramePr>
            <a:graphicFrameLocks noGrp="1"/>
          </p:cNvGraphicFramePr>
          <p:nvPr>
            <p:custDataLst>
              <p:custData r:id="rId9"/>
              <p:custData r:id="rId10"/>
            </p:custDataLst>
            <p:extLst>
              <p:ext uri="{D42A27DB-BD31-4B8C-83A1-F6EECF244321}">
                <p14:modId xmlns:p14="http://schemas.microsoft.com/office/powerpoint/2010/main" val="2229752516"/>
              </p:ext>
            </p:extLst>
          </p:nvPr>
        </p:nvGraphicFramePr>
        <p:xfrm>
          <a:off x="6409299" y="2245862"/>
          <a:ext cx="439291" cy="322680"/>
        </p:xfrm>
        <a:graphic>
          <a:graphicData uri="http://schemas.openxmlformats.org/drawingml/2006/table">
            <a:tbl>
              <a:tblPr firstRow="1" bandRow="1">
                <a:tableStyleId>{5C22544A-7EE6-4342-B048-85BDC9FD1C3A}</a:tableStyleId>
              </a:tblPr>
              <a:tblGrid>
                <a:gridCol w="439291">
                  <a:extLst>
                    <a:ext uri="{9D8B030D-6E8A-4147-A177-3AD203B41FA5}">
                      <a16:colId xmlns:a16="http://schemas.microsoft.com/office/drawing/2014/main" val="1944484219"/>
                    </a:ext>
                  </a:extLst>
                </a:gridCol>
              </a:tblGrid>
              <a:tr h="72000">
                <a:tc>
                  <a:txBody>
                    <a:bodyPr/>
                    <a:lstStyle/>
                    <a:p>
                      <a:pPr algn="ctr"/>
                      <a:r>
                        <a:rPr lang="de-DE" sz="700" b="1" u="sng" dirty="0">
                          <a:solidFill>
                            <a:schemeClr val="tx1"/>
                          </a:solidFill>
                        </a:rPr>
                        <a:t>Vgl. 2025</a:t>
                      </a:r>
                    </a:p>
                  </a:txBody>
                  <a:tcPr marL="0" marR="0" marT="0" marB="0" anchor="b">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4053339831"/>
                  </a:ext>
                </a:extLst>
              </a:tr>
              <a:tr h="216000">
                <a:tc>
                  <a:txBody>
                    <a:bodyPr/>
                    <a:lstStyle/>
                    <a:p>
                      <a:pPr algn="r"/>
                      <a:r>
                        <a:rPr lang="de-DE" sz="700" b="0" baseline="0">
                          <a:solidFill>
                            <a:srgbClr val="00B050"/>
                          </a:solidFill>
                        </a:rPr>
                        <a:t>+1</a:t>
                      </a:r>
                      <a:endParaRPr lang="de-DE" sz="700" b="0" baseline="0" dirty="0">
                        <a:solidFill>
                          <a:srgbClr val="00B050"/>
                        </a:solidFill>
                      </a:endParaRPr>
                    </a:p>
                  </a:txBody>
                  <a:tcPr marL="0" marR="172120" marT="0" marB="0"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438903161"/>
                  </a:ext>
                </a:extLst>
              </a:tr>
            </a:tbl>
          </a:graphicData>
        </a:graphic>
      </p:graphicFrame>
      <p:graphicFrame>
        <p:nvGraphicFramePr>
          <p:cNvPr id="32" name="Tabelle 31" descr="orlink:ORRange279@'Gesamtindex &amp; Teilindizes'!$AC$17¤1,0,0€268435712€0€€0€0€0€0€€0€€0€0€0€12">
            <a:extLst>
              <a:ext uri="{FF2B5EF4-FFF2-40B4-BE49-F238E27FC236}">
                <a16:creationId xmlns:a16="http://schemas.microsoft.com/office/drawing/2014/main" id="{2C219A63-2A7E-4E1E-5B08-2F792744760B}"/>
              </a:ext>
            </a:extLst>
          </p:cNvPr>
          <p:cNvGraphicFramePr>
            <a:graphicFrameLocks noGrp="1"/>
          </p:cNvGraphicFramePr>
          <p:nvPr>
            <p:custDataLst>
              <p:custData r:id="rId11"/>
              <p:custData r:id="rId12"/>
            </p:custDataLst>
            <p:extLst>
              <p:ext uri="{D42A27DB-BD31-4B8C-83A1-F6EECF244321}">
                <p14:modId xmlns:p14="http://schemas.microsoft.com/office/powerpoint/2010/main" val="3466499488"/>
              </p:ext>
            </p:extLst>
          </p:nvPr>
        </p:nvGraphicFramePr>
        <p:xfrm>
          <a:off x="8317043" y="2245862"/>
          <a:ext cx="439291" cy="322680"/>
        </p:xfrm>
        <a:graphic>
          <a:graphicData uri="http://schemas.openxmlformats.org/drawingml/2006/table">
            <a:tbl>
              <a:tblPr firstRow="1" bandRow="1">
                <a:tableStyleId>{5C22544A-7EE6-4342-B048-85BDC9FD1C3A}</a:tableStyleId>
              </a:tblPr>
              <a:tblGrid>
                <a:gridCol w="439291">
                  <a:extLst>
                    <a:ext uri="{9D8B030D-6E8A-4147-A177-3AD203B41FA5}">
                      <a16:colId xmlns:a16="http://schemas.microsoft.com/office/drawing/2014/main" val="1944484219"/>
                    </a:ext>
                  </a:extLst>
                </a:gridCol>
              </a:tblGrid>
              <a:tr h="72000">
                <a:tc>
                  <a:txBody>
                    <a:bodyPr/>
                    <a:lstStyle/>
                    <a:p>
                      <a:pPr algn="ctr"/>
                      <a:r>
                        <a:rPr lang="de-DE" sz="700" b="1" u="sng" dirty="0">
                          <a:solidFill>
                            <a:schemeClr val="tx1"/>
                          </a:solidFill>
                        </a:rPr>
                        <a:t>Vgl. 2025</a:t>
                      </a:r>
                    </a:p>
                  </a:txBody>
                  <a:tcPr marL="0" marR="0" marT="0" marB="0" anchor="b">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4053339831"/>
                  </a:ext>
                </a:extLst>
              </a:tr>
              <a:tr h="216000">
                <a:tc>
                  <a:txBody>
                    <a:bodyPr/>
                    <a:lstStyle/>
                    <a:p>
                      <a:pPr algn="r"/>
                      <a:r>
                        <a:rPr lang="de-DE" sz="700" b="0" baseline="0">
                          <a:solidFill>
                            <a:srgbClr val="F00000"/>
                          </a:solidFill>
                        </a:rPr>
                        <a:t>-2</a:t>
                      </a:r>
                      <a:endParaRPr lang="de-DE" sz="700" b="0" baseline="0" dirty="0">
                        <a:solidFill>
                          <a:srgbClr val="F00000"/>
                        </a:solidFill>
                      </a:endParaRPr>
                    </a:p>
                  </a:txBody>
                  <a:tcPr marL="0" marR="172120" marT="0" marB="0"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438903161"/>
                  </a:ext>
                </a:extLst>
              </a:tr>
            </a:tbl>
          </a:graphicData>
        </a:graphic>
      </p:graphicFrame>
      <p:sp>
        <p:nvSpPr>
          <p:cNvPr id="33" name="Textfeld 32">
            <a:extLst>
              <a:ext uri="{FF2B5EF4-FFF2-40B4-BE49-F238E27FC236}">
                <a16:creationId xmlns:a16="http://schemas.microsoft.com/office/drawing/2014/main" id="{FC349860-B910-FCDF-9F3D-2281EED6CE0B}"/>
              </a:ext>
            </a:extLst>
          </p:cNvPr>
          <p:cNvSpPr txBox="1"/>
          <p:nvPr/>
        </p:nvSpPr>
        <p:spPr>
          <a:xfrm>
            <a:off x="8500043" y="3185599"/>
            <a:ext cx="149381" cy="215444"/>
          </a:xfrm>
          <a:prstGeom prst="rect">
            <a:avLst/>
          </a:prstGeom>
          <a:noFill/>
        </p:spPr>
        <p:txBody>
          <a:bodyPr wrap="square" lIns="0" rIns="0" rtlCol="0">
            <a:spAutoFit/>
          </a:bodyPr>
          <a:lstStyle/>
          <a:p>
            <a:pPr algn="r"/>
            <a:r>
              <a:rPr lang="de-DE" sz="800" noProof="0" dirty="0">
                <a:latin typeface="Arial" panose="020B0604020202020204" pitchFamily="34" charset="0"/>
                <a:cs typeface="Arial" panose="020B0604020202020204" pitchFamily="34" charset="0"/>
              </a:rPr>
              <a:t> *</a:t>
            </a:r>
            <a:endParaRPr lang="de-DE" sz="800" noProof="0" dirty="0"/>
          </a:p>
        </p:txBody>
      </p:sp>
      <p:sp>
        <p:nvSpPr>
          <p:cNvPr id="34" name="Textfeld 33">
            <a:extLst>
              <a:ext uri="{FF2B5EF4-FFF2-40B4-BE49-F238E27FC236}">
                <a16:creationId xmlns:a16="http://schemas.microsoft.com/office/drawing/2014/main" id="{824BC16B-89DF-A70F-40C2-3EE23B49E6F1}"/>
              </a:ext>
            </a:extLst>
          </p:cNvPr>
          <p:cNvSpPr txBox="1"/>
          <p:nvPr/>
        </p:nvSpPr>
        <p:spPr>
          <a:xfrm>
            <a:off x="3763840" y="4559542"/>
            <a:ext cx="4987055" cy="323165"/>
          </a:xfrm>
          <a:prstGeom prst="rect">
            <a:avLst/>
          </a:prstGeom>
          <a:noFill/>
        </p:spPr>
        <p:txBody>
          <a:bodyPr wrap="square" lIns="0" rIns="0" rtlCol="0">
            <a:spAutoFit/>
          </a:bodyPr>
          <a:lstStyle/>
          <a:p>
            <a:pPr algn="r"/>
            <a:r>
              <a:rPr lang="de-DE" sz="800" noProof="0" dirty="0">
                <a:latin typeface="Arial" panose="020B0604020202020204" pitchFamily="34" charset="0"/>
                <a:cs typeface="Arial" panose="020B0604020202020204" pitchFamily="34" charset="0"/>
              </a:rPr>
              <a:t> * Statistisch signifikante Unterschiede im Vergleich zu 2025</a:t>
            </a:r>
            <a:br>
              <a:rPr lang="de-DE" sz="800" noProof="0" dirty="0">
                <a:latin typeface="Arial" panose="020B0604020202020204" pitchFamily="34" charset="0"/>
                <a:cs typeface="Arial" panose="020B0604020202020204" pitchFamily="34" charset="0"/>
              </a:rPr>
            </a:br>
            <a:r>
              <a:rPr lang="de-DE" sz="700" i="1" noProof="0" dirty="0">
                <a:latin typeface="Arial" panose="020B0604020202020204" pitchFamily="34" charset="0"/>
                <a:cs typeface="Arial" panose="020B0604020202020204" pitchFamily="34" charset="0"/>
              </a:rPr>
              <a:t>(t-test ab einer Basis von n </a:t>
            </a:r>
            <a:r>
              <a:rPr lang="de-DE" sz="700" i="1" u="sng" noProof="0" dirty="0">
                <a:latin typeface="Arial" panose="020B0604020202020204" pitchFamily="34" charset="0"/>
                <a:cs typeface="Arial" panose="020B0604020202020204" pitchFamily="34" charset="0"/>
              </a:rPr>
              <a:t>&gt;</a:t>
            </a:r>
            <a:r>
              <a:rPr lang="de-DE" sz="700" i="1" noProof="0" dirty="0">
                <a:latin typeface="Arial" panose="020B0604020202020204" pitchFamily="34" charset="0"/>
                <a:cs typeface="Arial" panose="020B0604020202020204" pitchFamily="34" charset="0"/>
              </a:rPr>
              <a:t> 20).</a:t>
            </a:r>
            <a:endParaRPr lang="de-DE" sz="800" i="1" noProof="0" dirty="0"/>
          </a:p>
        </p:txBody>
      </p:sp>
      <p:sp>
        <p:nvSpPr>
          <p:cNvPr id="6" name="Textfeld 5">
            <a:extLst>
              <a:ext uri="{FF2B5EF4-FFF2-40B4-BE49-F238E27FC236}">
                <a16:creationId xmlns:a16="http://schemas.microsoft.com/office/drawing/2014/main" id="{1BD2D411-87DE-6D44-01AF-53DEDE7CE3B1}"/>
              </a:ext>
            </a:extLst>
          </p:cNvPr>
          <p:cNvSpPr txBox="1"/>
          <p:nvPr/>
        </p:nvSpPr>
        <p:spPr>
          <a:xfrm>
            <a:off x="2775852" y="3202642"/>
            <a:ext cx="149381" cy="215444"/>
          </a:xfrm>
          <a:prstGeom prst="rect">
            <a:avLst/>
          </a:prstGeom>
          <a:noFill/>
        </p:spPr>
        <p:txBody>
          <a:bodyPr wrap="square" lIns="0" rIns="0" rtlCol="0">
            <a:spAutoFit/>
          </a:bodyPr>
          <a:lstStyle/>
          <a:p>
            <a:pPr algn="r"/>
            <a:r>
              <a:rPr lang="de-DE" sz="800" noProof="0" dirty="0">
                <a:latin typeface="Arial" panose="020B0604020202020204" pitchFamily="34" charset="0"/>
                <a:cs typeface="Arial" panose="020B0604020202020204" pitchFamily="34" charset="0"/>
              </a:rPr>
              <a:t> *</a:t>
            </a:r>
            <a:endParaRPr lang="de-DE" sz="800" noProof="0" dirty="0"/>
          </a:p>
        </p:txBody>
      </p:sp>
    </p:spTree>
    <p:extLst>
      <p:ext uri="{BB962C8B-B14F-4D97-AF65-F5344CB8AC3E}">
        <p14:creationId xmlns:p14="http://schemas.microsoft.com/office/powerpoint/2010/main" val="186025245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B68570-E67A-846C-C588-89309DA24CE5}"/>
            </a:ext>
          </a:extLst>
        </p:cNvPr>
        <p:cNvGrpSpPr/>
        <p:nvPr/>
      </p:nvGrpSpPr>
      <p:grpSpPr>
        <a:xfrm>
          <a:off x="0" y="0"/>
          <a:ext cx="0" cy="0"/>
          <a:chOff x="0" y="0"/>
          <a:chExt cx="0" cy="0"/>
        </a:xfrm>
      </p:grpSpPr>
      <p:graphicFrame>
        <p:nvGraphicFramePr>
          <p:cNvPr id="14" name="Tabelle 13">
            <a:extLst>
              <a:ext uri="{FF2B5EF4-FFF2-40B4-BE49-F238E27FC236}">
                <a16:creationId xmlns:a16="http://schemas.microsoft.com/office/drawing/2014/main" id="{6A778AAE-2BCA-3839-1F51-E2DDF4580879}"/>
              </a:ext>
            </a:extLst>
          </p:cNvPr>
          <p:cNvGraphicFramePr>
            <a:graphicFrameLocks noGrp="1"/>
          </p:cNvGraphicFramePr>
          <p:nvPr>
            <p:extLst>
              <p:ext uri="{D42A27DB-BD31-4B8C-83A1-F6EECF244321}">
                <p14:modId xmlns:p14="http://schemas.microsoft.com/office/powerpoint/2010/main" val="2099838471"/>
              </p:ext>
            </p:extLst>
          </p:nvPr>
        </p:nvGraphicFramePr>
        <p:xfrm>
          <a:off x="376197" y="1955802"/>
          <a:ext cx="8391601" cy="2610011"/>
        </p:xfrm>
        <a:graphic>
          <a:graphicData uri="http://schemas.openxmlformats.org/drawingml/2006/table">
            <a:tbl>
              <a:tblPr firstRow="1" bandRow="1">
                <a:tableStyleId>{5C22544A-7EE6-4342-B048-85BDC9FD1C3A}</a:tableStyleId>
              </a:tblPr>
              <a:tblGrid>
                <a:gridCol w="409601">
                  <a:extLst>
                    <a:ext uri="{9D8B030D-6E8A-4147-A177-3AD203B41FA5}">
                      <a16:colId xmlns:a16="http://schemas.microsoft.com/office/drawing/2014/main" val="2907779785"/>
                    </a:ext>
                  </a:extLst>
                </a:gridCol>
                <a:gridCol w="997750">
                  <a:extLst>
                    <a:ext uri="{9D8B030D-6E8A-4147-A177-3AD203B41FA5}">
                      <a16:colId xmlns:a16="http://schemas.microsoft.com/office/drawing/2014/main" val="2989532531"/>
                    </a:ext>
                  </a:extLst>
                </a:gridCol>
                <a:gridCol w="997750">
                  <a:extLst>
                    <a:ext uri="{9D8B030D-6E8A-4147-A177-3AD203B41FA5}">
                      <a16:colId xmlns:a16="http://schemas.microsoft.com/office/drawing/2014/main" val="107657842"/>
                    </a:ext>
                  </a:extLst>
                </a:gridCol>
                <a:gridCol w="997750">
                  <a:extLst>
                    <a:ext uri="{9D8B030D-6E8A-4147-A177-3AD203B41FA5}">
                      <a16:colId xmlns:a16="http://schemas.microsoft.com/office/drawing/2014/main" val="1065885974"/>
                    </a:ext>
                  </a:extLst>
                </a:gridCol>
                <a:gridCol w="997750">
                  <a:extLst>
                    <a:ext uri="{9D8B030D-6E8A-4147-A177-3AD203B41FA5}">
                      <a16:colId xmlns:a16="http://schemas.microsoft.com/office/drawing/2014/main" val="2521652204"/>
                    </a:ext>
                  </a:extLst>
                </a:gridCol>
                <a:gridCol w="997750">
                  <a:extLst>
                    <a:ext uri="{9D8B030D-6E8A-4147-A177-3AD203B41FA5}">
                      <a16:colId xmlns:a16="http://schemas.microsoft.com/office/drawing/2014/main" val="2939891040"/>
                    </a:ext>
                  </a:extLst>
                </a:gridCol>
                <a:gridCol w="997750">
                  <a:extLst>
                    <a:ext uri="{9D8B030D-6E8A-4147-A177-3AD203B41FA5}">
                      <a16:colId xmlns:a16="http://schemas.microsoft.com/office/drawing/2014/main" val="1457021721"/>
                    </a:ext>
                  </a:extLst>
                </a:gridCol>
                <a:gridCol w="997750">
                  <a:extLst>
                    <a:ext uri="{9D8B030D-6E8A-4147-A177-3AD203B41FA5}">
                      <a16:colId xmlns:a16="http://schemas.microsoft.com/office/drawing/2014/main" val="400350137"/>
                    </a:ext>
                  </a:extLst>
                </a:gridCol>
                <a:gridCol w="997750">
                  <a:extLst>
                    <a:ext uri="{9D8B030D-6E8A-4147-A177-3AD203B41FA5}">
                      <a16:colId xmlns:a16="http://schemas.microsoft.com/office/drawing/2014/main" val="1002884289"/>
                    </a:ext>
                  </a:extLst>
                </a:gridCol>
              </a:tblGrid>
              <a:tr h="245648">
                <a:tc>
                  <a:txBody>
                    <a:bodyPr/>
                    <a:lstStyle/>
                    <a:p>
                      <a:pPr algn="ctr"/>
                      <a:endParaRPr lang="de-DE" sz="900" noProof="0" dirty="0">
                        <a:solidFill>
                          <a:schemeClr val="bg1"/>
                        </a:solidFill>
                      </a:endParaRPr>
                    </a:p>
                  </a:txBody>
                  <a:tcPr anchor="ctr">
                    <a:lnL w="6350" cap="flat" cmpd="sng" algn="ctr">
                      <a:solidFill>
                        <a:schemeClr val="tx1"/>
                      </a:solidFill>
                      <a:prstDash val="solid"/>
                      <a:round/>
                      <a:headEnd type="none" w="med" len="med"/>
                      <a:tailEnd type="none" w="med" len="med"/>
                    </a:lnL>
                    <a:lnT w="6350" cap="flat" cmpd="sng" algn="ctr">
                      <a:solidFill>
                        <a:schemeClr val="tx1"/>
                      </a:solidFill>
                      <a:prstDash val="solid"/>
                      <a:round/>
                      <a:headEnd type="none" w="med" len="med"/>
                      <a:tailEnd type="none" w="med" len="med"/>
                    </a:lnT>
                    <a:solidFill>
                      <a:schemeClr val="tx1"/>
                    </a:solid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de-DE" sz="900" noProof="0" dirty="0">
                          <a:solidFill>
                            <a:schemeClr val="bg1"/>
                          </a:solidFill>
                        </a:rPr>
                        <a:t>BW          </a:t>
                      </a:r>
                      <a:r>
                        <a:rPr lang="de-DE" sz="700" noProof="0" dirty="0">
                          <a:solidFill>
                            <a:schemeClr val="bg1"/>
                          </a:solidFill>
                        </a:rPr>
                        <a:t>(n = 31)</a:t>
                      </a:r>
                    </a:p>
                  </a:txBody>
                  <a:tcPr marR="0" anchor="ctr">
                    <a:lnT w="6350" cap="flat" cmpd="sng" algn="ctr">
                      <a:solidFill>
                        <a:schemeClr val="tx1"/>
                      </a:solidFill>
                      <a:prstDash val="solid"/>
                      <a:round/>
                      <a:headEnd type="none" w="med" len="med"/>
                      <a:tailEnd type="none" w="med" len="med"/>
                    </a:lnT>
                    <a:solidFill>
                      <a:schemeClr val="tx1"/>
                    </a:solidFill>
                  </a:tcPr>
                </a:tc>
                <a:tc>
                  <a:txBody>
                    <a:bodyPr/>
                    <a:lstStyle/>
                    <a:p>
                      <a:pPr algn="l"/>
                      <a:r>
                        <a:rPr lang="de-DE" sz="900" noProof="0" dirty="0">
                          <a:solidFill>
                            <a:schemeClr val="bg1"/>
                          </a:solidFill>
                        </a:rPr>
                        <a:t>BY</a:t>
                      </a:r>
                      <a:r>
                        <a:rPr lang="de-DE" sz="1000" noProof="0" dirty="0">
                          <a:solidFill>
                            <a:schemeClr val="bg1"/>
                          </a:solidFill>
                        </a:rPr>
                        <a:t>          </a:t>
                      </a:r>
                      <a:r>
                        <a:rPr lang="de-DE" sz="700" noProof="0" dirty="0">
                          <a:solidFill>
                            <a:schemeClr val="bg1"/>
                          </a:solidFill>
                        </a:rPr>
                        <a:t>(n = 34)</a:t>
                      </a:r>
                      <a:endParaRPr lang="de-DE" sz="900" noProof="0" dirty="0">
                        <a:solidFill>
                          <a:schemeClr val="bg1"/>
                        </a:solidFill>
                      </a:endParaRPr>
                    </a:p>
                  </a:txBody>
                  <a:tcPr marR="0" anchor="ctr">
                    <a:lnT w="6350" cap="flat" cmpd="sng" algn="ctr">
                      <a:solidFill>
                        <a:schemeClr val="tx1"/>
                      </a:solidFill>
                      <a:prstDash val="solid"/>
                      <a:round/>
                      <a:headEnd type="none" w="med" len="med"/>
                      <a:tailEnd type="none" w="med" len="med"/>
                    </a:lnT>
                    <a:solidFill>
                      <a:schemeClr val="tx1"/>
                    </a:solidFill>
                  </a:tcPr>
                </a:tc>
                <a:tc>
                  <a:txBody>
                    <a:bodyPr/>
                    <a:lstStyle/>
                    <a:p>
                      <a:pPr algn="l"/>
                      <a:r>
                        <a:rPr lang="de-DE" sz="900" noProof="0" dirty="0">
                          <a:solidFill>
                            <a:schemeClr val="bg1"/>
                          </a:solidFill>
                        </a:rPr>
                        <a:t>BE/BB</a:t>
                      </a:r>
                      <a:r>
                        <a:rPr lang="de-DE" sz="1000" noProof="0" dirty="0">
                          <a:solidFill>
                            <a:schemeClr val="bg1"/>
                          </a:solidFill>
                        </a:rPr>
                        <a:t>      </a:t>
                      </a:r>
                      <a:r>
                        <a:rPr lang="de-DE" sz="700" noProof="0" dirty="0">
                          <a:solidFill>
                            <a:schemeClr val="bg1"/>
                          </a:solidFill>
                        </a:rPr>
                        <a:t>(n = 6)</a:t>
                      </a:r>
                      <a:endParaRPr lang="de-DE" sz="900" noProof="0" dirty="0">
                        <a:solidFill>
                          <a:schemeClr val="bg1"/>
                        </a:solidFill>
                      </a:endParaRPr>
                    </a:p>
                  </a:txBody>
                  <a:tcPr marR="0" anchor="ctr">
                    <a:lnT w="6350" cap="flat" cmpd="sng" algn="ctr">
                      <a:solidFill>
                        <a:schemeClr val="tx1"/>
                      </a:solidFill>
                      <a:prstDash val="solid"/>
                      <a:round/>
                      <a:headEnd type="none" w="med" len="med"/>
                      <a:tailEnd type="none" w="med" len="med"/>
                    </a:lnT>
                    <a:solidFill>
                      <a:schemeClr val="tx1"/>
                    </a:solidFill>
                  </a:tcPr>
                </a:tc>
                <a:tc>
                  <a:txBody>
                    <a:bodyPr/>
                    <a:lstStyle/>
                    <a:p>
                      <a:pPr algn="l"/>
                      <a:r>
                        <a:rPr lang="de-DE" sz="900" noProof="0" dirty="0">
                          <a:solidFill>
                            <a:schemeClr val="bg1"/>
                          </a:solidFill>
                        </a:rPr>
                        <a:t>HE/RP</a:t>
                      </a:r>
                      <a:r>
                        <a:rPr lang="de-DE" sz="1000" noProof="0" dirty="0">
                          <a:solidFill>
                            <a:schemeClr val="bg1"/>
                          </a:solidFill>
                        </a:rPr>
                        <a:t>     </a:t>
                      </a:r>
                      <a:r>
                        <a:rPr lang="de-DE" sz="700" noProof="0" dirty="0">
                          <a:solidFill>
                            <a:schemeClr val="bg1"/>
                          </a:solidFill>
                        </a:rPr>
                        <a:t>(n = 34)</a:t>
                      </a:r>
                      <a:endParaRPr lang="de-DE" sz="900" noProof="0" dirty="0">
                        <a:solidFill>
                          <a:schemeClr val="bg1"/>
                        </a:solidFill>
                      </a:endParaRPr>
                    </a:p>
                  </a:txBody>
                  <a:tcPr marR="0" anchor="ctr">
                    <a:lnT w="6350" cap="flat" cmpd="sng" algn="ctr">
                      <a:solidFill>
                        <a:schemeClr val="tx1"/>
                      </a:solidFill>
                      <a:prstDash val="solid"/>
                      <a:round/>
                      <a:headEnd type="none" w="med" len="med"/>
                      <a:tailEnd type="none" w="med" len="med"/>
                    </a:lnT>
                    <a:solidFill>
                      <a:schemeClr val="tx1"/>
                    </a:solidFill>
                  </a:tcPr>
                </a:tc>
                <a:tc>
                  <a:txBody>
                    <a:bodyPr/>
                    <a:lstStyle/>
                    <a:p>
                      <a:pPr algn="l"/>
                      <a:r>
                        <a:rPr lang="de-DE" sz="800" noProof="0" dirty="0">
                          <a:solidFill>
                            <a:schemeClr val="bg1"/>
                          </a:solidFill>
                        </a:rPr>
                        <a:t>MITTELDE</a:t>
                      </a:r>
                      <a:r>
                        <a:rPr lang="de-DE" sz="1000" noProof="0" dirty="0">
                          <a:solidFill>
                            <a:schemeClr val="bg1"/>
                          </a:solidFill>
                        </a:rPr>
                        <a:t> </a:t>
                      </a:r>
                      <a:r>
                        <a:rPr lang="de-DE" sz="700" noProof="0" dirty="0">
                          <a:solidFill>
                            <a:schemeClr val="bg1"/>
                          </a:solidFill>
                        </a:rPr>
                        <a:t>(n = 16)</a:t>
                      </a:r>
                      <a:endParaRPr lang="de-DE" sz="900" noProof="0" dirty="0">
                        <a:solidFill>
                          <a:schemeClr val="bg1"/>
                        </a:solidFill>
                      </a:endParaRPr>
                    </a:p>
                  </a:txBody>
                  <a:tcPr marR="0" anchor="ctr">
                    <a:lnT w="6350" cap="flat" cmpd="sng" algn="ctr">
                      <a:solidFill>
                        <a:schemeClr val="tx1"/>
                      </a:solidFill>
                      <a:prstDash val="solid"/>
                      <a:round/>
                      <a:headEnd type="none" w="med" len="med"/>
                      <a:tailEnd type="none" w="med" len="med"/>
                    </a:lnT>
                    <a:solidFill>
                      <a:schemeClr val="tx1"/>
                    </a:solidFill>
                  </a:tcPr>
                </a:tc>
                <a:tc>
                  <a:txBody>
                    <a:bodyPr/>
                    <a:lstStyle/>
                    <a:p>
                      <a:pPr algn="l"/>
                      <a:r>
                        <a:rPr lang="de-DE" sz="900" noProof="0" dirty="0">
                          <a:solidFill>
                            <a:schemeClr val="bg1"/>
                          </a:solidFill>
                        </a:rPr>
                        <a:t>NORD     </a:t>
                      </a:r>
                      <a:r>
                        <a:rPr lang="de-DE" sz="1000" noProof="0" dirty="0">
                          <a:solidFill>
                            <a:schemeClr val="bg1"/>
                          </a:solidFill>
                        </a:rPr>
                        <a:t> </a:t>
                      </a:r>
                      <a:r>
                        <a:rPr lang="de-DE" sz="700" noProof="0" dirty="0">
                          <a:solidFill>
                            <a:schemeClr val="bg1"/>
                          </a:solidFill>
                        </a:rPr>
                        <a:t>(</a:t>
                      </a:r>
                      <a:r>
                        <a:rPr lang="de-DE" sz="600" noProof="0" dirty="0">
                          <a:solidFill>
                            <a:schemeClr val="bg1"/>
                          </a:solidFill>
                        </a:rPr>
                        <a:t>n</a:t>
                      </a:r>
                      <a:r>
                        <a:rPr lang="de-DE" sz="700" noProof="0" dirty="0">
                          <a:solidFill>
                            <a:schemeClr val="bg1"/>
                          </a:solidFill>
                        </a:rPr>
                        <a:t> = 51)</a:t>
                      </a:r>
                      <a:endParaRPr lang="de-DE" sz="900" noProof="0" dirty="0">
                        <a:solidFill>
                          <a:schemeClr val="bg1"/>
                        </a:solidFill>
                      </a:endParaRPr>
                    </a:p>
                  </a:txBody>
                  <a:tcPr marR="0" anchor="ctr">
                    <a:lnT w="6350" cap="flat" cmpd="sng" algn="ctr">
                      <a:solidFill>
                        <a:schemeClr val="tx1"/>
                      </a:solidFill>
                      <a:prstDash val="solid"/>
                      <a:round/>
                      <a:headEnd type="none" w="med" len="med"/>
                      <a:tailEnd type="none" w="med" len="med"/>
                    </a:lnT>
                    <a:solidFill>
                      <a:schemeClr val="tx1"/>
                    </a:solidFill>
                  </a:tcPr>
                </a:tc>
                <a:tc>
                  <a:txBody>
                    <a:bodyPr/>
                    <a:lstStyle/>
                    <a:p>
                      <a:pPr algn="l"/>
                      <a:r>
                        <a:rPr lang="de-DE" sz="900" noProof="0" dirty="0">
                          <a:solidFill>
                            <a:schemeClr val="bg1"/>
                          </a:solidFill>
                        </a:rPr>
                        <a:t>NRW       </a:t>
                      </a:r>
                      <a:r>
                        <a:rPr lang="de-DE" sz="1000" noProof="0" dirty="0">
                          <a:solidFill>
                            <a:schemeClr val="bg1"/>
                          </a:solidFill>
                        </a:rPr>
                        <a:t> </a:t>
                      </a:r>
                      <a:r>
                        <a:rPr lang="de-DE" sz="700" noProof="0" dirty="0">
                          <a:solidFill>
                            <a:schemeClr val="bg1"/>
                          </a:solidFill>
                        </a:rPr>
                        <a:t>(n = 44)</a:t>
                      </a:r>
                      <a:endParaRPr lang="de-DE" sz="900" noProof="0" dirty="0">
                        <a:solidFill>
                          <a:schemeClr val="bg1"/>
                        </a:solidFill>
                      </a:endParaRPr>
                    </a:p>
                  </a:txBody>
                  <a:tcPr marR="0" anchor="ctr">
                    <a:lnT w="6350" cap="flat" cmpd="sng" algn="ctr">
                      <a:solidFill>
                        <a:schemeClr val="tx1"/>
                      </a:solidFill>
                      <a:prstDash val="solid"/>
                      <a:round/>
                      <a:headEnd type="none" w="med" len="med"/>
                      <a:tailEnd type="none" w="med" len="med"/>
                    </a:lnT>
                    <a:solidFill>
                      <a:schemeClr val="tx1"/>
                    </a:solidFill>
                  </a:tcPr>
                </a:tc>
                <a:tc>
                  <a:txBody>
                    <a:bodyPr/>
                    <a:lstStyle/>
                    <a:p>
                      <a:pPr algn="l"/>
                      <a:r>
                        <a:rPr lang="de-DE" sz="900" noProof="0" dirty="0">
                          <a:solidFill>
                            <a:schemeClr val="bg1"/>
                          </a:solidFill>
                        </a:rPr>
                        <a:t>SL</a:t>
                      </a:r>
                      <a:r>
                        <a:rPr lang="de-DE" sz="1000" noProof="0" dirty="0">
                          <a:solidFill>
                            <a:schemeClr val="bg1"/>
                          </a:solidFill>
                        </a:rPr>
                        <a:t>           </a:t>
                      </a:r>
                      <a:r>
                        <a:rPr lang="de-DE" sz="700" noProof="0" dirty="0">
                          <a:solidFill>
                            <a:schemeClr val="bg1"/>
                          </a:solidFill>
                        </a:rPr>
                        <a:t>(n = 13)</a:t>
                      </a:r>
                      <a:endParaRPr lang="de-DE" sz="900" noProof="0" dirty="0">
                        <a:solidFill>
                          <a:schemeClr val="bg1"/>
                        </a:solidFill>
                      </a:endParaRPr>
                    </a:p>
                  </a:txBody>
                  <a:tcPr marR="0" anchor="ctr">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solidFill>
                      <a:schemeClr val="tx1"/>
                    </a:solidFill>
                  </a:tcPr>
                </a:tc>
                <a:extLst>
                  <a:ext uri="{0D108BD9-81ED-4DB2-BD59-A6C34878D82A}">
                    <a16:rowId xmlns:a16="http://schemas.microsoft.com/office/drawing/2014/main" val="3076728369"/>
                  </a:ext>
                </a:extLst>
              </a:tr>
              <a:tr h="491296">
                <a:tc>
                  <a:txBody>
                    <a:bodyPr/>
                    <a:lstStyle/>
                    <a:p>
                      <a:endParaRPr lang="de-DE" noProof="0" dirty="0"/>
                    </a:p>
                  </a:txBody>
                  <a:tcPr>
                    <a:lnL w="6350" cap="flat" cmpd="sng" algn="ctr">
                      <a:solidFill>
                        <a:schemeClr val="tx1"/>
                      </a:solidFill>
                      <a:prstDash val="solid"/>
                      <a:round/>
                      <a:headEnd type="none" w="med" len="med"/>
                      <a:tailEnd type="none" w="med" len="med"/>
                    </a:lnL>
                    <a:solidFill>
                      <a:schemeClr val="bg1">
                        <a:lumMod val="95000"/>
                      </a:schemeClr>
                    </a:solidFill>
                  </a:tcPr>
                </a:tc>
                <a:tc>
                  <a:txBody>
                    <a:bodyPr/>
                    <a:lstStyle/>
                    <a:p>
                      <a:endParaRPr lang="de-DE" noProof="0" dirty="0"/>
                    </a:p>
                  </a:txBody>
                  <a:tcPr>
                    <a:solidFill>
                      <a:schemeClr val="bg1">
                        <a:lumMod val="95000"/>
                      </a:schemeClr>
                    </a:solidFill>
                  </a:tcPr>
                </a:tc>
                <a:tc>
                  <a:txBody>
                    <a:bodyPr/>
                    <a:lstStyle/>
                    <a:p>
                      <a:endParaRPr lang="de-DE" noProof="0" dirty="0"/>
                    </a:p>
                  </a:txBody>
                  <a:tcPr>
                    <a:solidFill>
                      <a:schemeClr val="bg1">
                        <a:lumMod val="95000"/>
                      </a:schemeClr>
                    </a:solidFill>
                  </a:tcPr>
                </a:tc>
                <a:tc>
                  <a:txBody>
                    <a:bodyPr/>
                    <a:lstStyle/>
                    <a:p>
                      <a:endParaRPr lang="de-DE" noProof="0" dirty="0"/>
                    </a:p>
                  </a:txBody>
                  <a:tcPr>
                    <a:solidFill>
                      <a:schemeClr val="bg1">
                        <a:lumMod val="95000"/>
                      </a:schemeClr>
                    </a:solidFill>
                  </a:tcPr>
                </a:tc>
                <a:tc>
                  <a:txBody>
                    <a:bodyPr/>
                    <a:lstStyle/>
                    <a:p>
                      <a:endParaRPr lang="de-DE" noProof="0" dirty="0"/>
                    </a:p>
                  </a:txBody>
                  <a:tcPr>
                    <a:solidFill>
                      <a:schemeClr val="bg1">
                        <a:lumMod val="95000"/>
                      </a:schemeClr>
                    </a:solidFill>
                  </a:tcPr>
                </a:tc>
                <a:tc>
                  <a:txBody>
                    <a:bodyPr/>
                    <a:lstStyle/>
                    <a:p>
                      <a:endParaRPr lang="de-DE" noProof="0" dirty="0"/>
                    </a:p>
                  </a:txBody>
                  <a:tcPr>
                    <a:solidFill>
                      <a:schemeClr val="bg1">
                        <a:lumMod val="95000"/>
                      </a:schemeClr>
                    </a:solidFill>
                  </a:tcPr>
                </a:tc>
                <a:tc>
                  <a:txBody>
                    <a:bodyPr/>
                    <a:lstStyle/>
                    <a:p>
                      <a:endParaRPr lang="de-DE" noProof="0" dirty="0"/>
                    </a:p>
                  </a:txBody>
                  <a:tcPr>
                    <a:solidFill>
                      <a:schemeClr val="bg1">
                        <a:lumMod val="95000"/>
                      </a:schemeClr>
                    </a:solidFill>
                  </a:tcPr>
                </a:tc>
                <a:tc>
                  <a:txBody>
                    <a:bodyPr/>
                    <a:lstStyle/>
                    <a:p>
                      <a:endParaRPr lang="de-DE" noProof="0" dirty="0"/>
                    </a:p>
                  </a:txBody>
                  <a:tcPr>
                    <a:solidFill>
                      <a:schemeClr val="bg1">
                        <a:lumMod val="95000"/>
                      </a:schemeClr>
                    </a:solidFill>
                  </a:tcPr>
                </a:tc>
                <a:tc>
                  <a:txBody>
                    <a:bodyPr/>
                    <a:lstStyle/>
                    <a:p>
                      <a:endParaRPr lang="de-DE" noProof="0" dirty="0"/>
                    </a:p>
                  </a:txBody>
                  <a:tcPr>
                    <a:lnR w="6350" cap="flat" cmpd="sng" algn="ctr">
                      <a:solidFill>
                        <a:schemeClr val="tx1"/>
                      </a:solidFill>
                      <a:prstDash val="solid"/>
                      <a:round/>
                      <a:headEnd type="none" w="med" len="med"/>
                      <a:tailEnd type="none" w="med" len="med"/>
                    </a:lnR>
                    <a:solidFill>
                      <a:schemeClr val="bg1">
                        <a:lumMod val="95000"/>
                      </a:schemeClr>
                    </a:solidFill>
                  </a:tcPr>
                </a:tc>
                <a:extLst>
                  <a:ext uri="{0D108BD9-81ED-4DB2-BD59-A6C34878D82A}">
                    <a16:rowId xmlns:a16="http://schemas.microsoft.com/office/drawing/2014/main" val="1335749648"/>
                  </a:ext>
                </a:extLst>
              </a:tr>
              <a:tr h="1873067">
                <a:tc>
                  <a:txBody>
                    <a:bodyPr/>
                    <a:lstStyle/>
                    <a:p>
                      <a:endParaRPr lang="de-DE" noProof="0" dirty="0"/>
                    </a:p>
                  </a:txBody>
                  <a:tcPr>
                    <a:lnL w="6350" cap="flat" cmpd="sng" algn="ctr">
                      <a:solidFill>
                        <a:schemeClr val="tx1"/>
                      </a:solidFill>
                      <a:prstDash val="solid"/>
                      <a:round/>
                      <a:headEnd type="none" w="med" len="med"/>
                      <a:tailEnd type="none" w="med" len="med"/>
                    </a:lnL>
                    <a:lnB w="6350" cap="flat" cmpd="sng" algn="ctr">
                      <a:solidFill>
                        <a:schemeClr val="tx1"/>
                      </a:solidFill>
                      <a:prstDash val="solid"/>
                      <a:round/>
                      <a:headEnd type="none" w="med" len="med"/>
                      <a:tailEnd type="none" w="med" len="med"/>
                    </a:lnB>
                    <a:noFill/>
                  </a:tcPr>
                </a:tc>
                <a:tc>
                  <a:txBody>
                    <a:bodyPr/>
                    <a:lstStyle/>
                    <a:p>
                      <a:endParaRPr lang="de-DE" noProof="0" dirty="0"/>
                    </a:p>
                  </a:txBody>
                  <a:tcPr>
                    <a:lnB w="6350" cap="flat" cmpd="sng" algn="ctr">
                      <a:solidFill>
                        <a:schemeClr val="tx1"/>
                      </a:solidFill>
                      <a:prstDash val="solid"/>
                      <a:round/>
                      <a:headEnd type="none" w="med" len="med"/>
                      <a:tailEnd type="none" w="med" len="med"/>
                    </a:lnB>
                    <a:noFill/>
                  </a:tcPr>
                </a:tc>
                <a:tc>
                  <a:txBody>
                    <a:bodyPr/>
                    <a:lstStyle/>
                    <a:p>
                      <a:endParaRPr lang="de-DE" noProof="0" dirty="0"/>
                    </a:p>
                  </a:txBody>
                  <a:tcPr>
                    <a:lnB w="6350" cap="flat" cmpd="sng" algn="ctr">
                      <a:solidFill>
                        <a:schemeClr val="tx1"/>
                      </a:solidFill>
                      <a:prstDash val="solid"/>
                      <a:round/>
                      <a:headEnd type="none" w="med" len="med"/>
                      <a:tailEnd type="none" w="med" len="med"/>
                    </a:lnB>
                    <a:noFill/>
                  </a:tcPr>
                </a:tc>
                <a:tc>
                  <a:txBody>
                    <a:bodyPr/>
                    <a:lstStyle/>
                    <a:p>
                      <a:endParaRPr lang="de-DE" noProof="0" dirty="0"/>
                    </a:p>
                  </a:txBody>
                  <a:tcPr>
                    <a:lnB w="6350" cap="flat" cmpd="sng" algn="ctr">
                      <a:solidFill>
                        <a:schemeClr val="tx1"/>
                      </a:solidFill>
                      <a:prstDash val="solid"/>
                      <a:round/>
                      <a:headEnd type="none" w="med" len="med"/>
                      <a:tailEnd type="none" w="med" len="med"/>
                    </a:lnB>
                    <a:noFill/>
                  </a:tcPr>
                </a:tc>
                <a:tc>
                  <a:txBody>
                    <a:bodyPr/>
                    <a:lstStyle/>
                    <a:p>
                      <a:endParaRPr lang="de-DE" noProof="0" dirty="0"/>
                    </a:p>
                  </a:txBody>
                  <a:tcPr>
                    <a:lnB w="6350" cap="flat" cmpd="sng" algn="ctr">
                      <a:solidFill>
                        <a:schemeClr val="tx1"/>
                      </a:solidFill>
                      <a:prstDash val="solid"/>
                      <a:round/>
                      <a:headEnd type="none" w="med" len="med"/>
                      <a:tailEnd type="none" w="med" len="med"/>
                    </a:lnB>
                    <a:noFill/>
                  </a:tcPr>
                </a:tc>
                <a:tc>
                  <a:txBody>
                    <a:bodyPr/>
                    <a:lstStyle/>
                    <a:p>
                      <a:endParaRPr lang="de-DE" noProof="0" dirty="0"/>
                    </a:p>
                  </a:txBody>
                  <a:tcPr>
                    <a:lnB w="6350" cap="flat" cmpd="sng" algn="ctr">
                      <a:solidFill>
                        <a:schemeClr val="tx1"/>
                      </a:solidFill>
                      <a:prstDash val="solid"/>
                      <a:round/>
                      <a:headEnd type="none" w="med" len="med"/>
                      <a:tailEnd type="none" w="med" len="med"/>
                    </a:lnB>
                    <a:noFill/>
                  </a:tcPr>
                </a:tc>
                <a:tc>
                  <a:txBody>
                    <a:bodyPr/>
                    <a:lstStyle/>
                    <a:p>
                      <a:endParaRPr lang="de-DE" noProof="0" dirty="0"/>
                    </a:p>
                  </a:txBody>
                  <a:tcPr>
                    <a:lnB w="6350" cap="flat" cmpd="sng" algn="ctr">
                      <a:solidFill>
                        <a:schemeClr val="tx1"/>
                      </a:solidFill>
                      <a:prstDash val="solid"/>
                      <a:round/>
                      <a:headEnd type="none" w="med" len="med"/>
                      <a:tailEnd type="none" w="med" len="med"/>
                    </a:lnB>
                    <a:noFill/>
                  </a:tcPr>
                </a:tc>
                <a:tc>
                  <a:txBody>
                    <a:bodyPr/>
                    <a:lstStyle/>
                    <a:p>
                      <a:endParaRPr lang="de-DE" noProof="0" dirty="0"/>
                    </a:p>
                  </a:txBody>
                  <a:tcPr>
                    <a:lnB w="6350" cap="flat" cmpd="sng" algn="ctr">
                      <a:solidFill>
                        <a:schemeClr val="tx1"/>
                      </a:solidFill>
                      <a:prstDash val="solid"/>
                      <a:round/>
                      <a:headEnd type="none" w="med" len="med"/>
                      <a:tailEnd type="none" w="med" len="med"/>
                    </a:lnB>
                    <a:noFill/>
                  </a:tcPr>
                </a:tc>
                <a:tc>
                  <a:txBody>
                    <a:bodyPr/>
                    <a:lstStyle/>
                    <a:p>
                      <a:endParaRPr lang="de-DE" noProof="0" dirty="0"/>
                    </a:p>
                  </a:txBody>
                  <a:tcPr>
                    <a:lnR w="6350" cap="flat" cmpd="sng" algn="ctr">
                      <a:solidFill>
                        <a:schemeClr val="tx1"/>
                      </a:solidFill>
                      <a:prstDash val="solid"/>
                      <a:round/>
                      <a:headEnd type="none" w="med" len="med"/>
                      <a:tailEnd type="none" w="med" len="med"/>
                    </a:lnR>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993516842"/>
                  </a:ext>
                </a:extLst>
              </a:tr>
            </a:tbl>
          </a:graphicData>
        </a:graphic>
      </p:graphicFrame>
      <p:sp>
        <p:nvSpPr>
          <p:cNvPr id="4" name="Shape-4">
            <a:extLst>
              <a:ext uri="{FF2B5EF4-FFF2-40B4-BE49-F238E27FC236}">
                <a16:creationId xmlns:a16="http://schemas.microsoft.com/office/drawing/2014/main" id="{A38D5BB9-DF1A-FEA6-7EEC-1941A41412B7}"/>
              </a:ext>
            </a:extLst>
          </p:cNvPr>
          <p:cNvSpPr>
            <a:spLocks noGrp="1"/>
          </p:cNvSpPr>
          <p:nvPr>
            <p:ph type="title"/>
          </p:nvPr>
        </p:nvSpPr>
        <p:spPr/>
        <p:txBody>
          <a:bodyPr>
            <a:normAutofit/>
          </a:bodyPr>
          <a:lstStyle/>
          <a:p>
            <a:r>
              <a:rPr lang="de-DE" sz="1800" noProof="0" dirty="0"/>
              <a:t>Klimaresilienz-Index Wasser: </a:t>
            </a:r>
            <a:br>
              <a:rPr lang="de-DE" sz="1800" noProof="0" dirty="0"/>
            </a:br>
            <a:r>
              <a:rPr lang="de-DE" sz="1800" dirty="0"/>
              <a:t>Vorjahresvergleich</a:t>
            </a:r>
            <a:r>
              <a:rPr lang="de-DE" sz="1800" noProof="0" dirty="0"/>
              <a:t> nach Ländergruppen</a:t>
            </a:r>
          </a:p>
        </p:txBody>
      </p:sp>
      <p:sp>
        <p:nvSpPr>
          <p:cNvPr id="96" name="Shape-23">
            <a:extLst>
              <a:ext uri="{FF2B5EF4-FFF2-40B4-BE49-F238E27FC236}">
                <a16:creationId xmlns:a16="http://schemas.microsoft.com/office/drawing/2014/main" id="{FDB4A380-3649-57DE-D284-491376C9AF9F}"/>
              </a:ext>
            </a:extLst>
          </p:cNvPr>
          <p:cNvSpPr txBox="1">
            <a:spLocks/>
          </p:cNvSpPr>
          <p:nvPr/>
        </p:nvSpPr>
        <p:spPr>
          <a:xfrm>
            <a:off x="612000" y="4997817"/>
            <a:ext cx="6480000" cy="144000"/>
          </a:xfrm>
          <a:prstGeom prst="rect">
            <a:avLst/>
          </a:prstGeom>
        </p:spPr>
        <p:txBody>
          <a:bodyPr vert="horz" lIns="0" tIns="0" rIns="0" bIns="0" rtlCol="0" anchor="t" anchorCtr="0"/>
          <a:lstStyle>
            <a:defPPr>
              <a:defRPr lang="en-US"/>
            </a:defPPr>
            <a:lvl1pPr marL="0" algn="l" defTabSz="457200" rtl="0" eaLnBrk="1" latinLnBrk="0" hangingPunct="1">
              <a:defRPr sz="700" b="0" i="0" kern="1200">
                <a:solidFill>
                  <a:schemeClr val="tx1">
                    <a:alpha val="60000"/>
                  </a:schemeClr>
                </a:solidFill>
                <a:latin typeface="Arial" panose="020B0604020202020204" pitchFamily="34" charset="0"/>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de-DE" noProof="0" dirty="0"/>
              <a:t>Juli 2026</a:t>
            </a:r>
          </a:p>
        </p:txBody>
      </p:sp>
      <p:sp>
        <p:nvSpPr>
          <p:cNvPr id="97" name="Shape-24">
            <a:extLst>
              <a:ext uri="{FF2B5EF4-FFF2-40B4-BE49-F238E27FC236}">
                <a16:creationId xmlns:a16="http://schemas.microsoft.com/office/drawing/2014/main" id="{52825A8D-F478-AF72-625A-C3A11CBAB765}"/>
              </a:ext>
            </a:extLst>
          </p:cNvPr>
          <p:cNvSpPr txBox="1">
            <a:spLocks/>
          </p:cNvSpPr>
          <p:nvPr/>
        </p:nvSpPr>
        <p:spPr>
          <a:xfrm>
            <a:off x="360000" y="4998336"/>
            <a:ext cx="252000" cy="144000"/>
          </a:xfrm>
          <a:prstGeom prst="rect">
            <a:avLst/>
          </a:prstGeom>
        </p:spPr>
        <p:txBody>
          <a:bodyPr vert="horz" lIns="0" tIns="0" rIns="0" bIns="0" rtlCol="0" anchor="t" anchorCtr="0"/>
          <a:lstStyle>
            <a:defPPr>
              <a:defRPr lang="en-US"/>
            </a:defPPr>
            <a:lvl1pPr marL="0" algn="l" defTabSz="457200" rtl="0" eaLnBrk="1" latinLnBrk="0" hangingPunct="1">
              <a:defRPr sz="700" b="0" i="0" kern="1200">
                <a:solidFill>
                  <a:schemeClr val="tx1">
                    <a:alpha val="60000"/>
                  </a:schemeClr>
                </a:solidFill>
                <a:latin typeface="Arial" panose="020B0604020202020204" pitchFamily="34" charset="0"/>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DB2B21CB-63E8-C249-B8AC-5FF3FD754265}" type="slidenum">
              <a:rPr lang="de-DE" noProof="0" smtClean="0"/>
              <a:pPr/>
              <a:t>13</a:t>
            </a:fld>
            <a:endParaRPr lang="de-DE" noProof="0" dirty="0"/>
          </a:p>
        </p:txBody>
      </p:sp>
      <p:sp>
        <p:nvSpPr>
          <p:cNvPr id="22" name="Shape-5">
            <a:extLst>
              <a:ext uri="{FF2B5EF4-FFF2-40B4-BE49-F238E27FC236}">
                <a16:creationId xmlns:a16="http://schemas.microsoft.com/office/drawing/2014/main" id="{6FECD0B7-AAC9-0787-E74C-A8E275A0F9D2}"/>
              </a:ext>
            </a:extLst>
          </p:cNvPr>
          <p:cNvSpPr>
            <a:spLocks noGrp="1"/>
          </p:cNvSpPr>
          <p:nvPr>
            <p:ph type="body" sz="quarter" idx="13"/>
          </p:nvPr>
        </p:nvSpPr>
        <p:spPr>
          <a:xfrm>
            <a:off x="358776" y="977901"/>
            <a:ext cx="8389938" cy="719999"/>
          </a:xfrm>
          <a:noFill/>
        </p:spPr>
        <p:txBody>
          <a:bodyPr>
            <a:normAutofit fontScale="92500"/>
          </a:bodyPr>
          <a:lstStyle/>
          <a:p>
            <a:pPr>
              <a:spcBef>
                <a:spcPts val="200"/>
              </a:spcBef>
            </a:pPr>
            <a:endParaRPr lang="de-DE" sz="1000" noProof="0" dirty="0"/>
          </a:p>
          <a:p>
            <a:pPr>
              <a:spcBef>
                <a:spcPts val="200"/>
              </a:spcBef>
            </a:pPr>
            <a:r>
              <a:rPr lang="de-DE" sz="1000" dirty="0"/>
              <a:t>Mit Blick auf die Entwicklung in unterschiedlichen Ländergruppen zeigt sich in BW eher eine positive, in BE/BB und SL eher eine negative Tendenz, letztere jedoch mit sehr geringen Fallzahlen. Statistisch signifikante Veränderungen zum Vorjahr liegen in BY vor, wenn es um die Robustheit der Unternehmen </a:t>
            </a:r>
            <a:br>
              <a:rPr lang="de-DE" sz="1000" dirty="0"/>
            </a:br>
            <a:r>
              <a:rPr lang="de-DE" sz="1000" dirty="0"/>
              <a:t>(-8 Indexpunkte) und den rechtlichen Rahmen (+14 Indexpunkte) geht. </a:t>
            </a:r>
            <a:endParaRPr lang="de-DE" sz="1000" noProof="0" dirty="0"/>
          </a:p>
        </p:txBody>
      </p:sp>
      <p:graphicFrame>
        <p:nvGraphicFramePr>
          <p:cNvPr id="27" name="Diagramm 26" descr="orlink:ORRange285@'Gesamtindex &amp; Teilindizes'!$F$8:$F$12€0€0€€0€0€0€0€€0€€0€0€0€12">
            <a:extLst>
              <a:ext uri="{FF2B5EF4-FFF2-40B4-BE49-F238E27FC236}">
                <a16:creationId xmlns:a16="http://schemas.microsoft.com/office/drawing/2014/main" id="{4687EA62-9338-45AD-2C2F-A7884B5E4667}"/>
              </a:ext>
            </a:extLst>
          </p:cNvPr>
          <p:cNvGraphicFramePr/>
          <p:nvPr>
            <p:extLst>
              <p:ext uri="{D42A27DB-BD31-4B8C-83A1-F6EECF244321}">
                <p14:modId xmlns:p14="http://schemas.microsoft.com/office/powerpoint/2010/main" val="2111285329"/>
              </p:ext>
            </p:extLst>
          </p:nvPr>
        </p:nvGraphicFramePr>
        <p:xfrm>
          <a:off x="696179" y="2706363"/>
          <a:ext cx="1113092" cy="1848022"/>
        </p:xfrm>
        <a:graphic>
          <a:graphicData uri="http://schemas.openxmlformats.org/drawingml/2006/chart">
            <c:chart xmlns:c="http://schemas.openxmlformats.org/drawingml/2006/chart" xmlns:r="http://schemas.openxmlformats.org/officeDocument/2006/relationships" r:id="rId58"/>
          </a:graphicData>
        </a:graphic>
      </p:graphicFrame>
      <p:grpSp>
        <p:nvGrpSpPr>
          <p:cNvPr id="40" name="Gruppieren 39">
            <a:extLst>
              <a:ext uri="{FF2B5EF4-FFF2-40B4-BE49-F238E27FC236}">
                <a16:creationId xmlns:a16="http://schemas.microsoft.com/office/drawing/2014/main" id="{3CBD6C98-1445-B64B-5F5F-B2019118ACEA}"/>
              </a:ext>
            </a:extLst>
          </p:cNvPr>
          <p:cNvGrpSpPr/>
          <p:nvPr/>
        </p:nvGrpSpPr>
        <p:grpSpPr>
          <a:xfrm>
            <a:off x="446561" y="3823724"/>
            <a:ext cx="262249" cy="247995"/>
            <a:chOff x="483768" y="4012342"/>
            <a:chExt cx="238408" cy="225450"/>
          </a:xfrm>
        </p:grpSpPr>
        <p:sp>
          <p:nvSpPr>
            <p:cNvPr id="31" name="Shape-13">
              <a:extLst>
                <a:ext uri="{FF2B5EF4-FFF2-40B4-BE49-F238E27FC236}">
                  <a16:creationId xmlns:a16="http://schemas.microsoft.com/office/drawing/2014/main" id="{AC0A0003-8C51-6197-43D1-F7E8E97F341E}"/>
                </a:ext>
              </a:extLst>
            </p:cNvPr>
            <p:cNvSpPr/>
            <p:nvPr/>
          </p:nvSpPr>
          <p:spPr>
            <a:xfrm rot="5400000">
              <a:off x="490247" y="4005863"/>
              <a:ext cx="225450" cy="238408"/>
            </a:xfrm>
            <a:prstGeom prst="ellipse">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sz="1000" b="0" i="0" noProof="0" dirty="0">
                <a:solidFill>
                  <a:srgbClr val="000000"/>
                </a:solidFill>
                <a:latin typeface="Arial" panose="020B0604020202020204" pitchFamily="34" charset="0"/>
              </a:endParaRPr>
            </a:p>
            <a:p>
              <a:pPr algn="ctr"/>
              <a:endParaRPr lang="de-DE" sz="1000" b="0" i="0" noProof="0" dirty="0">
                <a:solidFill>
                  <a:srgbClr val="000000"/>
                </a:solidFill>
                <a:latin typeface="Arial" panose="020B0604020202020204" pitchFamily="34" charset="0"/>
              </a:endParaRPr>
            </a:p>
          </p:txBody>
        </p:sp>
        <p:pic>
          <p:nvPicPr>
            <p:cNvPr id="37" name="Grafik 36" descr="Auktionshammer mit einfarbiger Füllung">
              <a:extLst>
                <a:ext uri="{FF2B5EF4-FFF2-40B4-BE49-F238E27FC236}">
                  <a16:creationId xmlns:a16="http://schemas.microsoft.com/office/drawing/2014/main" id="{84B782F5-2346-71C3-7E68-2DC8A7653D2B}"/>
                </a:ext>
              </a:extLst>
            </p:cNvPr>
            <p:cNvPicPr>
              <a:picLocks noChangeAspect="1"/>
            </p:cNvPicPr>
            <p:nvPr/>
          </p:nvPicPr>
          <p:blipFill>
            <a:blip>
              <a:extLst>
                <a:ext uri="{96DAC541-7B7A-43D3-8B79-37D633B846F1}">
                  <asvg:svgBlip xmlns:asvg="http://schemas.microsoft.com/office/drawing/2016/SVG/main" r:embed="rId59"/>
                </a:ext>
              </a:extLst>
            </a:blip>
            <a:stretch>
              <a:fillRect/>
            </a:stretch>
          </p:blipFill>
          <p:spPr>
            <a:xfrm>
              <a:off x="517297" y="4039392"/>
              <a:ext cx="171350" cy="171350"/>
            </a:xfrm>
            <a:prstGeom prst="rect">
              <a:avLst/>
            </a:prstGeom>
          </p:spPr>
        </p:pic>
      </p:grpSp>
      <p:sp>
        <p:nvSpPr>
          <p:cNvPr id="38" name="Textfeld 37">
            <a:extLst>
              <a:ext uri="{FF2B5EF4-FFF2-40B4-BE49-F238E27FC236}">
                <a16:creationId xmlns:a16="http://schemas.microsoft.com/office/drawing/2014/main" id="{CC5512B7-95DA-A743-B08A-85A381670D83}"/>
              </a:ext>
            </a:extLst>
          </p:cNvPr>
          <p:cNvSpPr txBox="1"/>
          <p:nvPr/>
        </p:nvSpPr>
        <p:spPr>
          <a:xfrm>
            <a:off x="797885" y="2812043"/>
            <a:ext cx="1519241" cy="107722"/>
          </a:xfrm>
          <a:prstGeom prst="rect">
            <a:avLst/>
          </a:prstGeom>
          <a:noFill/>
        </p:spPr>
        <p:txBody>
          <a:bodyPr wrap="square" lIns="0" tIns="0" rIns="0" bIns="0" rtlCol="0">
            <a:spAutoFit/>
          </a:bodyPr>
          <a:lstStyle/>
          <a:p>
            <a:r>
              <a:rPr lang="de-DE" sz="700" noProof="0" dirty="0"/>
              <a:t>Robustheit der Unternehmen</a:t>
            </a:r>
          </a:p>
        </p:txBody>
      </p:sp>
      <p:sp>
        <p:nvSpPr>
          <p:cNvPr id="48" name="Textfeld 47">
            <a:extLst>
              <a:ext uri="{FF2B5EF4-FFF2-40B4-BE49-F238E27FC236}">
                <a16:creationId xmlns:a16="http://schemas.microsoft.com/office/drawing/2014/main" id="{B4EAF332-2A31-D019-C7F6-988A95E22CF9}"/>
              </a:ext>
            </a:extLst>
          </p:cNvPr>
          <p:cNvSpPr txBox="1"/>
          <p:nvPr/>
        </p:nvSpPr>
        <p:spPr>
          <a:xfrm>
            <a:off x="797885" y="3129270"/>
            <a:ext cx="1681052" cy="107722"/>
          </a:xfrm>
          <a:prstGeom prst="rect">
            <a:avLst/>
          </a:prstGeom>
          <a:noFill/>
        </p:spPr>
        <p:txBody>
          <a:bodyPr wrap="square" lIns="0" tIns="0" rIns="0" bIns="0" rtlCol="0">
            <a:spAutoFit/>
          </a:bodyPr>
          <a:lstStyle/>
          <a:p>
            <a:r>
              <a:rPr lang="de-DE" sz="700" noProof="0" dirty="0"/>
              <a:t>Anpassungsgrad</a:t>
            </a:r>
          </a:p>
        </p:txBody>
      </p:sp>
      <p:sp>
        <p:nvSpPr>
          <p:cNvPr id="49" name="Textfeld 48">
            <a:extLst>
              <a:ext uri="{FF2B5EF4-FFF2-40B4-BE49-F238E27FC236}">
                <a16:creationId xmlns:a16="http://schemas.microsoft.com/office/drawing/2014/main" id="{9BA5EFA1-383F-23EA-0059-1809439FC3BF}"/>
              </a:ext>
            </a:extLst>
          </p:cNvPr>
          <p:cNvSpPr txBox="1"/>
          <p:nvPr/>
        </p:nvSpPr>
        <p:spPr>
          <a:xfrm>
            <a:off x="797885" y="3432208"/>
            <a:ext cx="1667664" cy="107722"/>
          </a:xfrm>
          <a:prstGeom prst="rect">
            <a:avLst/>
          </a:prstGeom>
          <a:noFill/>
        </p:spPr>
        <p:txBody>
          <a:bodyPr wrap="square" lIns="0" tIns="0" rIns="0" bIns="0" rtlCol="0">
            <a:spAutoFit/>
          </a:bodyPr>
          <a:lstStyle/>
          <a:p>
            <a:r>
              <a:rPr lang="de-DE" sz="700" noProof="0" dirty="0"/>
              <a:t>Handlungsfähigkeit</a:t>
            </a:r>
          </a:p>
        </p:txBody>
      </p:sp>
      <p:sp>
        <p:nvSpPr>
          <p:cNvPr id="50" name="Textfeld 49">
            <a:extLst>
              <a:ext uri="{FF2B5EF4-FFF2-40B4-BE49-F238E27FC236}">
                <a16:creationId xmlns:a16="http://schemas.microsoft.com/office/drawing/2014/main" id="{510472F3-8E72-1AEB-F075-FF85416EA97D}"/>
              </a:ext>
            </a:extLst>
          </p:cNvPr>
          <p:cNvSpPr txBox="1"/>
          <p:nvPr/>
        </p:nvSpPr>
        <p:spPr>
          <a:xfrm>
            <a:off x="797885" y="3749435"/>
            <a:ext cx="1519241" cy="107722"/>
          </a:xfrm>
          <a:prstGeom prst="rect">
            <a:avLst/>
          </a:prstGeom>
          <a:noFill/>
        </p:spPr>
        <p:txBody>
          <a:bodyPr wrap="square" lIns="0" tIns="0" rIns="0" bIns="0" rtlCol="0">
            <a:spAutoFit/>
          </a:bodyPr>
          <a:lstStyle/>
          <a:p>
            <a:r>
              <a:rPr lang="de-DE" sz="700" noProof="0" dirty="0"/>
              <a:t>Rechtlicher Rahmen</a:t>
            </a:r>
          </a:p>
        </p:txBody>
      </p:sp>
      <p:sp>
        <p:nvSpPr>
          <p:cNvPr id="51" name="Textfeld 50">
            <a:extLst>
              <a:ext uri="{FF2B5EF4-FFF2-40B4-BE49-F238E27FC236}">
                <a16:creationId xmlns:a16="http://schemas.microsoft.com/office/drawing/2014/main" id="{D5559538-7AFC-C775-FBAC-F30CBBA06510}"/>
              </a:ext>
            </a:extLst>
          </p:cNvPr>
          <p:cNvSpPr txBox="1"/>
          <p:nvPr/>
        </p:nvSpPr>
        <p:spPr>
          <a:xfrm>
            <a:off x="797885" y="4061899"/>
            <a:ext cx="1519241" cy="107722"/>
          </a:xfrm>
          <a:prstGeom prst="rect">
            <a:avLst/>
          </a:prstGeom>
          <a:noFill/>
        </p:spPr>
        <p:txBody>
          <a:bodyPr wrap="square" lIns="0" tIns="0" rIns="0" bIns="0" rtlCol="0">
            <a:spAutoFit/>
          </a:bodyPr>
          <a:lstStyle/>
          <a:p>
            <a:r>
              <a:rPr lang="de-DE" sz="700" dirty="0"/>
              <a:t>Zukunftsperspektive</a:t>
            </a:r>
            <a:endParaRPr lang="de-DE" sz="700" noProof="0" dirty="0"/>
          </a:p>
        </p:txBody>
      </p:sp>
      <p:grpSp>
        <p:nvGrpSpPr>
          <p:cNvPr id="60" name="Gruppieren 59">
            <a:extLst>
              <a:ext uri="{FF2B5EF4-FFF2-40B4-BE49-F238E27FC236}">
                <a16:creationId xmlns:a16="http://schemas.microsoft.com/office/drawing/2014/main" id="{A105C0E3-C47D-9C97-1DC8-09092C05F088}"/>
              </a:ext>
            </a:extLst>
          </p:cNvPr>
          <p:cNvGrpSpPr/>
          <p:nvPr/>
        </p:nvGrpSpPr>
        <p:grpSpPr>
          <a:xfrm>
            <a:off x="425886" y="2310325"/>
            <a:ext cx="303596" cy="287095"/>
            <a:chOff x="569588" y="2506884"/>
            <a:chExt cx="275996" cy="260995"/>
          </a:xfrm>
        </p:grpSpPr>
        <p:sp>
          <p:nvSpPr>
            <p:cNvPr id="58" name="Shape-13">
              <a:extLst>
                <a:ext uri="{FF2B5EF4-FFF2-40B4-BE49-F238E27FC236}">
                  <a16:creationId xmlns:a16="http://schemas.microsoft.com/office/drawing/2014/main" id="{6D5AFACA-9087-BE3E-E5F4-98BA82846603}"/>
                </a:ext>
              </a:extLst>
            </p:cNvPr>
            <p:cNvSpPr/>
            <p:nvPr/>
          </p:nvSpPr>
          <p:spPr>
            <a:xfrm rot="5400000">
              <a:off x="577088" y="2499384"/>
              <a:ext cx="260995" cy="275996"/>
            </a:xfrm>
            <a:prstGeom prst="ellipse">
              <a:avLst/>
            </a:prstGeom>
            <a:solidFill>
              <a:schemeClr val="tx2">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sz="1000" b="0" i="0" noProof="0" dirty="0">
                <a:solidFill>
                  <a:srgbClr val="000000"/>
                </a:solidFill>
                <a:latin typeface="Arial" panose="020B0604020202020204" pitchFamily="34" charset="0"/>
              </a:endParaRPr>
            </a:p>
            <a:p>
              <a:pPr algn="ctr"/>
              <a:endParaRPr lang="de-DE" sz="1000" b="0" i="0" noProof="0" dirty="0">
                <a:solidFill>
                  <a:srgbClr val="000000"/>
                </a:solidFill>
                <a:latin typeface="Arial" panose="020B0604020202020204" pitchFamily="34" charset="0"/>
              </a:endParaRPr>
            </a:p>
          </p:txBody>
        </p:sp>
        <p:pic>
          <p:nvPicPr>
            <p:cNvPr id="59" name="Grafik 58" descr="Wasser mit einfarbiger Füllung">
              <a:extLst>
                <a:ext uri="{FF2B5EF4-FFF2-40B4-BE49-F238E27FC236}">
                  <a16:creationId xmlns:a16="http://schemas.microsoft.com/office/drawing/2014/main" id="{8A213C93-A650-3C5B-69B6-A4F712C5CE01}"/>
                </a:ext>
              </a:extLst>
            </p:cNvPr>
            <p:cNvPicPr>
              <a:picLocks noChangeAspect="1"/>
            </p:cNvPicPr>
            <p:nvPr/>
          </p:nvPicPr>
          <p:blipFill>
            <a:blip>
              <a:extLst>
                <a:ext uri="{96DAC541-7B7A-43D3-8B79-37D633B846F1}">
                  <asvg:svgBlip xmlns:asvg="http://schemas.microsoft.com/office/drawing/2016/SVG/main" r:embed="rId60"/>
                </a:ext>
              </a:extLst>
            </a:blip>
            <a:stretch>
              <a:fillRect/>
            </a:stretch>
          </p:blipFill>
          <p:spPr>
            <a:xfrm>
              <a:off x="626507" y="2556304"/>
              <a:ext cx="162157" cy="162157"/>
            </a:xfrm>
            <a:prstGeom prst="rect">
              <a:avLst/>
            </a:prstGeom>
          </p:spPr>
        </p:pic>
      </p:grpSp>
      <p:graphicFrame>
        <p:nvGraphicFramePr>
          <p:cNvPr id="61" name="Diagramm 60" descr="orlink:ORRange284@'Gesamtindex &amp; Teilindizes'!$F$7€0€0€€0€0€0€0€€0€€0€0€0€12">
            <a:extLst>
              <a:ext uri="{FF2B5EF4-FFF2-40B4-BE49-F238E27FC236}">
                <a16:creationId xmlns:a16="http://schemas.microsoft.com/office/drawing/2014/main" id="{BA2DE99B-ABBA-3A16-3924-A8F6C41CA085}"/>
              </a:ext>
            </a:extLst>
          </p:cNvPr>
          <p:cNvGraphicFramePr/>
          <p:nvPr>
            <p:extLst>
              <p:ext uri="{D42A27DB-BD31-4B8C-83A1-F6EECF244321}">
                <p14:modId xmlns:p14="http://schemas.microsoft.com/office/powerpoint/2010/main" val="1388765722"/>
              </p:ext>
            </p:extLst>
          </p:nvPr>
        </p:nvGraphicFramePr>
        <p:xfrm>
          <a:off x="696179" y="2211066"/>
          <a:ext cx="1113092" cy="500165"/>
        </p:xfrm>
        <a:graphic>
          <a:graphicData uri="http://schemas.openxmlformats.org/drawingml/2006/chart">
            <c:chart xmlns:c="http://schemas.openxmlformats.org/drawingml/2006/chart" xmlns:r="http://schemas.openxmlformats.org/officeDocument/2006/relationships" r:id="rId61"/>
          </a:graphicData>
        </a:graphic>
      </p:graphicFrame>
      <p:sp>
        <p:nvSpPr>
          <p:cNvPr id="72" name="Textfeld 71">
            <a:extLst>
              <a:ext uri="{FF2B5EF4-FFF2-40B4-BE49-F238E27FC236}">
                <a16:creationId xmlns:a16="http://schemas.microsoft.com/office/drawing/2014/main" id="{924D7CBE-FA2F-3920-F99F-063B34A50F48}"/>
              </a:ext>
            </a:extLst>
          </p:cNvPr>
          <p:cNvSpPr txBox="1"/>
          <p:nvPr/>
        </p:nvSpPr>
        <p:spPr>
          <a:xfrm>
            <a:off x="797885" y="2260832"/>
            <a:ext cx="1519241" cy="107722"/>
          </a:xfrm>
          <a:prstGeom prst="rect">
            <a:avLst/>
          </a:prstGeom>
          <a:noFill/>
        </p:spPr>
        <p:txBody>
          <a:bodyPr wrap="square" lIns="0" tIns="0" rIns="0" bIns="0" rtlCol="0">
            <a:spAutoFit/>
          </a:bodyPr>
          <a:lstStyle/>
          <a:p>
            <a:r>
              <a:rPr lang="de-DE" sz="700" noProof="0" dirty="0"/>
              <a:t>Gesamt-Index</a:t>
            </a:r>
          </a:p>
        </p:txBody>
      </p:sp>
      <p:sp>
        <p:nvSpPr>
          <p:cNvPr id="73" name="Shape-5">
            <a:extLst>
              <a:ext uri="{FF2B5EF4-FFF2-40B4-BE49-F238E27FC236}">
                <a16:creationId xmlns:a16="http://schemas.microsoft.com/office/drawing/2014/main" id="{9FF52D5C-939A-BF66-5A3D-B32A5A982559}"/>
              </a:ext>
            </a:extLst>
          </p:cNvPr>
          <p:cNvSpPr txBox="1">
            <a:spLocks/>
          </p:cNvSpPr>
          <p:nvPr/>
        </p:nvSpPr>
        <p:spPr>
          <a:xfrm>
            <a:off x="940082" y="2594710"/>
            <a:ext cx="853962" cy="85095"/>
          </a:xfrm>
          <a:prstGeom prst="rect">
            <a:avLst/>
          </a:prstGeom>
          <a:noFill/>
        </p:spPr>
        <p:txBody>
          <a:bodyPr lIns="0" tIns="0" rIns="0" bIns="0">
            <a:noAutofit/>
          </a:bodyPr>
          <a:lstStyle>
            <a:lvl1pPr marL="216000" indent="-216000" algn="l" defTabSz="685800" rtl="0" eaLnBrk="1" latinLnBrk="0" hangingPunct="1">
              <a:lnSpc>
                <a:spcPct val="120000"/>
              </a:lnSpc>
              <a:spcBef>
                <a:spcPts val="750"/>
              </a:spcBef>
              <a:buFontTx/>
              <a:buBlip>
                <a:blip>
                  <a:extLst>
                    <a:ext uri="{96DAC541-7B7A-43D3-8B79-37D633B846F1}">
                      <asvg:svgBlip xmlns:asvg="http://schemas.microsoft.com/office/drawing/2016/SVG/main" r:embed="rId62"/>
                    </a:ext>
                  </a:extLst>
                </a:blip>
              </a:buBlip>
              <a:defRPr sz="1800" b="0" i="0" kern="1200">
                <a:solidFill>
                  <a:schemeClr val="tx1"/>
                </a:solidFill>
                <a:latin typeface="Arial" panose="020B0604020202020204" pitchFamily="34" charset="0"/>
                <a:ea typeface="+mn-ea"/>
                <a:cs typeface="+mn-cs"/>
              </a:defRPr>
            </a:lvl1pPr>
            <a:lvl2pPr marL="396000" indent="-216000" algn="l" defTabSz="685800" rtl="0" eaLnBrk="1" latinLnBrk="0" hangingPunct="1">
              <a:lnSpc>
                <a:spcPct val="120000"/>
              </a:lnSpc>
              <a:spcBef>
                <a:spcPts val="375"/>
              </a:spcBef>
              <a:buSzPct val="100000"/>
              <a:buFontTx/>
              <a:buBlip>
                <a:blip>
                  <a:extLst>
                    <a:ext uri="{96DAC541-7B7A-43D3-8B79-37D633B846F1}">
                      <asvg:svgBlip xmlns:asvg="http://schemas.microsoft.com/office/drawing/2016/SVG/main" r:embed="rId63"/>
                    </a:ext>
                  </a:extLst>
                </a:blip>
              </a:buBlip>
              <a:defRPr sz="1800" b="0" i="0" kern="1200">
                <a:solidFill>
                  <a:schemeClr val="tx1"/>
                </a:solidFill>
                <a:latin typeface="Arial" panose="020B0604020202020204" pitchFamily="34" charset="0"/>
                <a:ea typeface="+mn-ea"/>
                <a:cs typeface="+mn-cs"/>
              </a:defRPr>
            </a:lvl2pPr>
            <a:lvl3pPr marL="612000" indent="-216000" algn="l" defTabSz="685800" rtl="0" eaLnBrk="1" latinLnBrk="0" hangingPunct="1">
              <a:lnSpc>
                <a:spcPct val="120000"/>
              </a:lnSpc>
              <a:spcBef>
                <a:spcPts val="375"/>
              </a:spcBef>
              <a:buSzPct val="120000"/>
              <a:buFont typeface="Arial" panose="020B0604020202020204" pitchFamily="34" charset="0"/>
              <a:buChar char="•"/>
              <a:defRPr sz="1500" b="0" i="0" kern="1200">
                <a:solidFill>
                  <a:schemeClr val="tx1"/>
                </a:solidFill>
                <a:latin typeface="Arial" panose="020B0604020202020204" pitchFamily="34" charset="0"/>
                <a:ea typeface="+mn-ea"/>
                <a:cs typeface="+mn-cs"/>
              </a:defRPr>
            </a:lvl3pPr>
            <a:lvl4pPr marL="864000" indent="-216000" algn="l" defTabSz="685800" rtl="0" eaLnBrk="1" latinLnBrk="0" hangingPunct="1">
              <a:lnSpc>
                <a:spcPct val="120000"/>
              </a:lnSpc>
              <a:spcBef>
                <a:spcPts val="375"/>
              </a:spcBef>
              <a:buSzPct val="100000"/>
              <a:buFont typeface="Symbol" pitchFamily="2" charset="2"/>
              <a:buChar char="-"/>
              <a:defRPr sz="1500" b="0" i="0" kern="1200">
                <a:solidFill>
                  <a:schemeClr val="tx1"/>
                </a:solidFill>
                <a:latin typeface="Arial" panose="020B0604020202020204" pitchFamily="34" charset="0"/>
                <a:ea typeface="+mn-ea"/>
                <a:cs typeface="+mn-cs"/>
              </a:defRPr>
            </a:lvl4pPr>
            <a:lvl5pPr marL="1080000" indent="-216000" algn="l" defTabSz="685800" rtl="0" eaLnBrk="1" latinLnBrk="0" hangingPunct="1">
              <a:lnSpc>
                <a:spcPct val="120000"/>
              </a:lnSpc>
              <a:spcBef>
                <a:spcPts val="375"/>
              </a:spcBef>
              <a:buSzPct val="100000"/>
              <a:buFont typeface="Courier New" panose="02070309020205020404" pitchFamily="49" charset="0"/>
              <a:buChar char="o"/>
              <a:defRPr sz="1500" b="0" i="0" kern="1200">
                <a:solidFill>
                  <a:schemeClr val="tx1"/>
                </a:solidFill>
                <a:latin typeface="Arial" panose="020B0604020202020204" pitchFamily="34"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buNone/>
            </a:pPr>
            <a:r>
              <a:rPr lang="de-DE" sz="500" noProof="0" dirty="0"/>
              <a:t>Ø</a:t>
            </a:r>
            <a:r>
              <a:rPr lang="de-DE" sz="500" i="1" noProof="0" dirty="0"/>
              <a:t> abgefragter Themenfelder</a:t>
            </a:r>
            <a:endParaRPr lang="de-DE" sz="100" i="1" noProof="0" dirty="0"/>
          </a:p>
        </p:txBody>
      </p:sp>
      <p:graphicFrame>
        <p:nvGraphicFramePr>
          <p:cNvPr id="10" name="Diagramm 9" descr="orlink:ORRange293@'Gesamtindex &amp; Teilindizes'!$H$8:$H$12€0€0€€0€0€0€0€€0€€0€0€0€12">
            <a:extLst>
              <a:ext uri="{FF2B5EF4-FFF2-40B4-BE49-F238E27FC236}">
                <a16:creationId xmlns:a16="http://schemas.microsoft.com/office/drawing/2014/main" id="{8FF30665-F31F-206E-4E89-FFEB61ACFCED}"/>
              </a:ext>
            </a:extLst>
          </p:cNvPr>
          <p:cNvGraphicFramePr/>
          <p:nvPr>
            <p:extLst>
              <p:ext uri="{D42A27DB-BD31-4B8C-83A1-F6EECF244321}">
                <p14:modId xmlns:p14="http://schemas.microsoft.com/office/powerpoint/2010/main" val="2631469298"/>
              </p:ext>
            </p:extLst>
          </p:nvPr>
        </p:nvGraphicFramePr>
        <p:xfrm>
          <a:off x="1693589" y="2706363"/>
          <a:ext cx="1113092" cy="1848022"/>
        </p:xfrm>
        <a:graphic>
          <a:graphicData uri="http://schemas.openxmlformats.org/drawingml/2006/chart">
            <c:chart xmlns:c="http://schemas.openxmlformats.org/drawingml/2006/chart" xmlns:r="http://schemas.openxmlformats.org/officeDocument/2006/relationships" r:id="rId64"/>
          </a:graphicData>
        </a:graphic>
      </p:graphicFrame>
      <p:graphicFrame>
        <p:nvGraphicFramePr>
          <p:cNvPr id="65" name="Diagramm 64" descr="orlink:ORRange316@'Gesamtindex &amp; Teilindizes'!$T$7€0€0€€0€0€0€0€€0€€0€0€0€12">
            <a:extLst>
              <a:ext uri="{FF2B5EF4-FFF2-40B4-BE49-F238E27FC236}">
                <a16:creationId xmlns:a16="http://schemas.microsoft.com/office/drawing/2014/main" id="{71E19185-6625-9A9F-9863-EBDABE469C37}"/>
              </a:ext>
            </a:extLst>
          </p:cNvPr>
          <p:cNvGraphicFramePr/>
          <p:nvPr>
            <p:extLst>
              <p:ext uri="{D42A27DB-BD31-4B8C-83A1-F6EECF244321}">
                <p14:modId xmlns:p14="http://schemas.microsoft.com/office/powerpoint/2010/main" val="3925829788"/>
              </p:ext>
            </p:extLst>
          </p:nvPr>
        </p:nvGraphicFramePr>
        <p:xfrm>
          <a:off x="7678052" y="2211066"/>
          <a:ext cx="1113092" cy="500165"/>
        </p:xfrm>
        <a:graphic>
          <a:graphicData uri="http://schemas.openxmlformats.org/drawingml/2006/chart">
            <c:chart xmlns:c="http://schemas.openxmlformats.org/drawingml/2006/chart" xmlns:r="http://schemas.openxmlformats.org/officeDocument/2006/relationships" r:id="rId65"/>
          </a:graphicData>
        </a:graphic>
      </p:graphicFrame>
      <p:grpSp>
        <p:nvGrpSpPr>
          <p:cNvPr id="12" name="Gruppieren 11">
            <a:extLst>
              <a:ext uri="{FF2B5EF4-FFF2-40B4-BE49-F238E27FC236}">
                <a16:creationId xmlns:a16="http://schemas.microsoft.com/office/drawing/2014/main" id="{792E48E1-7C92-4421-C4AB-A5AD793D53A6}"/>
              </a:ext>
            </a:extLst>
          </p:cNvPr>
          <p:cNvGrpSpPr/>
          <p:nvPr/>
        </p:nvGrpSpPr>
        <p:grpSpPr>
          <a:xfrm>
            <a:off x="446561" y="4143028"/>
            <a:ext cx="262249" cy="247995"/>
            <a:chOff x="450239" y="4737823"/>
            <a:chExt cx="238408" cy="225450"/>
          </a:xfrm>
        </p:grpSpPr>
        <p:sp>
          <p:nvSpPr>
            <p:cNvPr id="13" name="Shape-13">
              <a:extLst>
                <a:ext uri="{FF2B5EF4-FFF2-40B4-BE49-F238E27FC236}">
                  <a16:creationId xmlns:a16="http://schemas.microsoft.com/office/drawing/2014/main" id="{F780C3B7-6447-E917-6F91-328DFE515229}"/>
                </a:ext>
              </a:extLst>
            </p:cNvPr>
            <p:cNvSpPr/>
            <p:nvPr/>
          </p:nvSpPr>
          <p:spPr>
            <a:xfrm rot="5400000">
              <a:off x="456718" y="4731344"/>
              <a:ext cx="225450" cy="238408"/>
            </a:xfrm>
            <a:prstGeom prst="ellipse">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sz="1000" b="0" i="0" noProof="0" dirty="0">
                <a:solidFill>
                  <a:srgbClr val="000000"/>
                </a:solidFill>
                <a:latin typeface="Arial" panose="020B0604020202020204" pitchFamily="34" charset="0"/>
              </a:endParaRPr>
            </a:p>
            <a:p>
              <a:pPr algn="ctr"/>
              <a:endParaRPr lang="de-DE" sz="1000" b="0" i="0" noProof="0" dirty="0">
                <a:solidFill>
                  <a:srgbClr val="000000"/>
                </a:solidFill>
                <a:latin typeface="Arial" panose="020B0604020202020204" pitchFamily="34" charset="0"/>
              </a:endParaRPr>
            </a:p>
          </p:txBody>
        </p:sp>
        <p:pic>
          <p:nvPicPr>
            <p:cNvPr id="15" name="Grafik 14">
              <a:extLst>
                <a:ext uri="{FF2B5EF4-FFF2-40B4-BE49-F238E27FC236}">
                  <a16:creationId xmlns:a16="http://schemas.microsoft.com/office/drawing/2014/main" id="{EFEF4972-06D4-38B5-D01C-C46897CE6647}"/>
                </a:ext>
              </a:extLst>
            </p:cNvPr>
            <p:cNvPicPr>
              <a:picLocks noChangeAspect="1"/>
            </p:cNvPicPr>
            <p:nvPr/>
          </p:nvPicPr>
          <p:blipFill>
            <a:blip>
              <a:extLst>
                <a:ext uri="{96DAC541-7B7A-43D3-8B79-37D633B846F1}">
                  <asvg:svgBlip xmlns:asvg="http://schemas.microsoft.com/office/drawing/2016/SVG/main" r:embed="rId66"/>
                </a:ext>
              </a:extLst>
            </a:blip>
            <a:srcRect/>
            <a:stretch/>
          </p:blipFill>
          <p:spPr>
            <a:xfrm>
              <a:off x="483768" y="4764873"/>
              <a:ext cx="171350" cy="171350"/>
            </a:xfrm>
            <a:prstGeom prst="rect">
              <a:avLst/>
            </a:prstGeom>
          </p:spPr>
        </p:pic>
      </p:grpSp>
      <p:grpSp>
        <p:nvGrpSpPr>
          <p:cNvPr id="19" name="Gruppieren 18">
            <a:extLst>
              <a:ext uri="{FF2B5EF4-FFF2-40B4-BE49-F238E27FC236}">
                <a16:creationId xmlns:a16="http://schemas.microsoft.com/office/drawing/2014/main" id="{22B7ADE6-E6D7-E517-D7BE-A40FD06DB3DC}"/>
              </a:ext>
            </a:extLst>
          </p:cNvPr>
          <p:cNvGrpSpPr/>
          <p:nvPr/>
        </p:nvGrpSpPr>
        <p:grpSpPr>
          <a:xfrm>
            <a:off x="446561" y="2889726"/>
            <a:ext cx="262250" cy="247996"/>
            <a:chOff x="2337239" y="3950025"/>
            <a:chExt cx="262250" cy="247996"/>
          </a:xfrm>
        </p:grpSpPr>
        <p:sp>
          <p:nvSpPr>
            <p:cNvPr id="20" name="Shape-13">
              <a:extLst>
                <a:ext uri="{FF2B5EF4-FFF2-40B4-BE49-F238E27FC236}">
                  <a16:creationId xmlns:a16="http://schemas.microsoft.com/office/drawing/2014/main" id="{17D33100-E411-9EFB-DD6C-E94E1D2AFEC1}"/>
                </a:ext>
              </a:extLst>
            </p:cNvPr>
            <p:cNvSpPr/>
            <p:nvPr/>
          </p:nvSpPr>
          <p:spPr>
            <a:xfrm rot="5400000">
              <a:off x="2344366" y="3942898"/>
              <a:ext cx="247996" cy="262250"/>
            </a:xfrm>
            <a:prstGeom prst="ellipse">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sz="1000" b="0" i="0" noProof="0" dirty="0">
                <a:solidFill>
                  <a:srgbClr val="000000"/>
                </a:solidFill>
                <a:latin typeface="Arial" panose="020B0604020202020204" pitchFamily="34" charset="0"/>
              </a:endParaRPr>
            </a:p>
            <a:p>
              <a:pPr algn="ctr"/>
              <a:endParaRPr lang="de-DE" sz="1000" b="0" i="0" noProof="0" dirty="0">
                <a:solidFill>
                  <a:srgbClr val="000000"/>
                </a:solidFill>
                <a:latin typeface="Arial" panose="020B0604020202020204" pitchFamily="34" charset="0"/>
              </a:endParaRPr>
            </a:p>
          </p:txBody>
        </p:sp>
        <p:pic>
          <p:nvPicPr>
            <p:cNvPr id="21" name="Grafik 20">
              <a:extLst>
                <a:ext uri="{FF2B5EF4-FFF2-40B4-BE49-F238E27FC236}">
                  <a16:creationId xmlns:a16="http://schemas.microsoft.com/office/drawing/2014/main" id="{26FCF93B-B9E5-D14C-5D5B-7725B08AA73A}"/>
                </a:ext>
              </a:extLst>
            </p:cNvPr>
            <p:cNvPicPr>
              <a:picLocks noChangeAspect="1"/>
            </p:cNvPicPr>
            <p:nvPr/>
          </p:nvPicPr>
          <p:blipFill>
            <a:blip>
              <a:extLst>
                <a:ext uri="{96DAC541-7B7A-43D3-8B79-37D633B846F1}">
                  <asvg:svgBlip xmlns:asvg="http://schemas.microsoft.com/office/drawing/2016/SVG/main" r:embed="rId67"/>
                </a:ext>
              </a:extLst>
            </a:blip>
            <a:srcRect/>
            <a:stretch/>
          </p:blipFill>
          <p:spPr>
            <a:xfrm>
              <a:off x="2366993" y="3972652"/>
              <a:ext cx="202742" cy="202742"/>
            </a:xfrm>
            <a:prstGeom prst="rect">
              <a:avLst/>
            </a:prstGeom>
          </p:spPr>
        </p:pic>
      </p:grpSp>
      <p:grpSp>
        <p:nvGrpSpPr>
          <p:cNvPr id="16" name="Gruppieren 15">
            <a:extLst>
              <a:ext uri="{FF2B5EF4-FFF2-40B4-BE49-F238E27FC236}">
                <a16:creationId xmlns:a16="http://schemas.microsoft.com/office/drawing/2014/main" id="{DE3B147F-1EBF-FB80-DCD9-14B7C3234455}"/>
              </a:ext>
            </a:extLst>
          </p:cNvPr>
          <p:cNvGrpSpPr/>
          <p:nvPr/>
        </p:nvGrpSpPr>
        <p:grpSpPr>
          <a:xfrm>
            <a:off x="446561" y="3501440"/>
            <a:ext cx="262249" cy="247995"/>
            <a:chOff x="483768" y="3227384"/>
            <a:chExt cx="238408" cy="225450"/>
          </a:xfrm>
        </p:grpSpPr>
        <p:sp>
          <p:nvSpPr>
            <p:cNvPr id="17" name="Shape-13">
              <a:extLst>
                <a:ext uri="{FF2B5EF4-FFF2-40B4-BE49-F238E27FC236}">
                  <a16:creationId xmlns:a16="http://schemas.microsoft.com/office/drawing/2014/main" id="{F31637DC-D051-03D8-BB09-842A041BDB76}"/>
                </a:ext>
              </a:extLst>
            </p:cNvPr>
            <p:cNvSpPr/>
            <p:nvPr/>
          </p:nvSpPr>
          <p:spPr>
            <a:xfrm rot="5400000">
              <a:off x="490247" y="3220905"/>
              <a:ext cx="225450" cy="238408"/>
            </a:xfrm>
            <a:prstGeom prst="ellipse">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sz="1000" b="0" i="0" noProof="0" dirty="0">
                <a:solidFill>
                  <a:srgbClr val="000000"/>
                </a:solidFill>
                <a:latin typeface="Arial" panose="020B0604020202020204" pitchFamily="34" charset="0"/>
              </a:endParaRPr>
            </a:p>
            <a:p>
              <a:pPr algn="ctr"/>
              <a:endParaRPr lang="de-DE" sz="1000" b="0" i="0" noProof="0" dirty="0">
                <a:solidFill>
                  <a:srgbClr val="000000"/>
                </a:solidFill>
                <a:latin typeface="Arial" panose="020B0604020202020204" pitchFamily="34" charset="0"/>
              </a:endParaRPr>
            </a:p>
          </p:txBody>
        </p:sp>
        <p:pic>
          <p:nvPicPr>
            <p:cNvPr id="18" name="Grafik 17">
              <a:extLst>
                <a:ext uri="{FF2B5EF4-FFF2-40B4-BE49-F238E27FC236}">
                  <a16:creationId xmlns:a16="http://schemas.microsoft.com/office/drawing/2014/main" id="{DBAC5D3F-99B3-1613-1395-545355B25BD2}"/>
                </a:ext>
              </a:extLst>
            </p:cNvPr>
            <p:cNvPicPr>
              <a:picLocks noChangeAspect="1"/>
            </p:cNvPicPr>
            <p:nvPr/>
          </p:nvPicPr>
          <p:blipFill>
            <a:blip>
              <a:extLst>
                <a:ext uri="{96DAC541-7B7A-43D3-8B79-37D633B846F1}">
                  <asvg:svgBlip xmlns:asvg="http://schemas.microsoft.com/office/drawing/2016/SVG/main" r:embed="rId68"/>
                </a:ext>
              </a:extLst>
            </a:blip>
            <a:srcRect/>
            <a:stretch/>
          </p:blipFill>
          <p:spPr>
            <a:xfrm>
              <a:off x="510985" y="3248122"/>
              <a:ext cx="183975" cy="183975"/>
            </a:xfrm>
            <a:prstGeom prst="rect">
              <a:avLst/>
            </a:prstGeom>
          </p:spPr>
        </p:pic>
      </p:grpSp>
      <p:grpSp>
        <p:nvGrpSpPr>
          <p:cNvPr id="7" name="Gruppieren 6">
            <a:extLst>
              <a:ext uri="{FF2B5EF4-FFF2-40B4-BE49-F238E27FC236}">
                <a16:creationId xmlns:a16="http://schemas.microsoft.com/office/drawing/2014/main" id="{786DE36D-E6D3-1C3A-B391-498F124E305B}"/>
              </a:ext>
            </a:extLst>
          </p:cNvPr>
          <p:cNvGrpSpPr/>
          <p:nvPr/>
        </p:nvGrpSpPr>
        <p:grpSpPr>
          <a:xfrm>
            <a:off x="446561" y="3197250"/>
            <a:ext cx="262249" cy="247995"/>
            <a:chOff x="483768" y="3710903"/>
            <a:chExt cx="238408" cy="225450"/>
          </a:xfrm>
        </p:grpSpPr>
        <p:sp>
          <p:nvSpPr>
            <p:cNvPr id="8" name="Shape-13">
              <a:extLst>
                <a:ext uri="{FF2B5EF4-FFF2-40B4-BE49-F238E27FC236}">
                  <a16:creationId xmlns:a16="http://schemas.microsoft.com/office/drawing/2014/main" id="{9DF013F8-0B86-5735-4EDA-27318E9C5629}"/>
                </a:ext>
              </a:extLst>
            </p:cNvPr>
            <p:cNvSpPr/>
            <p:nvPr/>
          </p:nvSpPr>
          <p:spPr>
            <a:xfrm rot="5400000">
              <a:off x="490247" y="3704424"/>
              <a:ext cx="225450" cy="238408"/>
            </a:xfrm>
            <a:prstGeom prst="ellipse">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sz="1000" b="0" i="0" noProof="0" dirty="0">
                <a:solidFill>
                  <a:srgbClr val="000000"/>
                </a:solidFill>
                <a:latin typeface="Arial" panose="020B0604020202020204" pitchFamily="34" charset="0"/>
              </a:endParaRPr>
            </a:p>
            <a:p>
              <a:pPr algn="ctr"/>
              <a:endParaRPr lang="de-DE" sz="1000" b="0" i="0" noProof="0" dirty="0">
                <a:solidFill>
                  <a:srgbClr val="000000"/>
                </a:solidFill>
                <a:latin typeface="Arial" panose="020B0604020202020204" pitchFamily="34" charset="0"/>
              </a:endParaRPr>
            </a:p>
          </p:txBody>
        </p:sp>
        <p:pic>
          <p:nvPicPr>
            <p:cNvPr id="9" name="Grafik 8" descr="Schraubenschlüssel mit einfarbiger Füllung">
              <a:extLst>
                <a:ext uri="{FF2B5EF4-FFF2-40B4-BE49-F238E27FC236}">
                  <a16:creationId xmlns:a16="http://schemas.microsoft.com/office/drawing/2014/main" id="{99CD007F-40E1-C9AE-4145-AE3F3052A364}"/>
                </a:ext>
              </a:extLst>
            </p:cNvPr>
            <p:cNvPicPr>
              <a:picLocks noChangeAspect="1"/>
            </p:cNvPicPr>
            <p:nvPr/>
          </p:nvPicPr>
          <p:blipFill>
            <a:blip>
              <a:extLst>
                <a:ext uri="{96DAC541-7B7A-43D3-8B79-37D633B846F1}">
                  <asvg:svgBlip xmlns:asvg="http://schemas.microsoft.com/office/drawing/2016/SVG/main" r:embed="rId69"/>
                </a:ext>
              </a:extLst>
            </a:blip>
            <a:stretch>
              <a:fillRect/>
            </a:stretch>
          </p:blipFill>
          <p:spPr>
            <a:xfrm>
              <a:off x="517297" y="3737953"/>
              <a:ext cx="171350" cy="171350"/>
            </a:xfrm>
            <a:prstGeom prst="rect">
              <a:avLst/>
            </a:prstGeom>
          </p:spPr>
        </p:pic>
      </p:grpSp>
      <p:graphicFrame>
        <p:nvGraphicFramePr>
          <p:cNvPr id="2" name="Diagramm 1" descr="orlink:ORRange295@'Gesamtindex &amp; Teilindizes'!$J$8:$J$12€0€0€€0€0€0€0€€0€€0€0€0€12">
            <a:extLst>
              <a:ext uri="{FF2B5EF4-FFF2-40B4-BE49-F238E27FC236}">
                <a16:creationId xmlns:a16="http://schemas.microsoft.com/office/drawing/2014/main" id="{1F77C5F7-47D6-72E1-D8BC-65EEEF1E003F}"/>
              </a:ext>
            </a:extLst>
          </p:cNvPr>
          <p:cNvGraphicFramePr/>
          <p:nvPr>
            <p:extLst>
              <p:ext uri="{D42A27DB-BD31-4B8C-83A1-F6EECF244321}">
                <p14:modId xmlns:p14="http://schemas.microsoft.com/office/powerpoint/2010/main" val="2055048833"/>
              </p:ext>
            </p:extLst>
          </p:nvPr>
        </p:nvGraphicFramePr>
        <p:xfrm>
          <a:off x="2690999" y="2706363"/>
          <a:ext cx="1113092" cy="1848022"/>
        </p:xfrm>
        <a:graphic>
          <a:graphicData uri="http://schemas.openxmlformats.org/drawingml/2006/chart">
            <c:chart xmlns:c="http://schemas.openxmlformats.org/drawingml/2006/chart" xmlns:r="http://schemas.openxmlformats.org/officeDocument/2006/relationships" r:id="rId70"/>
          </a:graphicData>
        </a:graphic>
      </p:graphicFrame>
      <p:graphicFrame>
        <p:nvGraphicFramePr>
          <p:cNvPr id="5" name="Diagramm 4" descr="orlink:ORRange301@'Gesamtindex &amp; Teilindizes'!$L$8:$L$12€0€0€€0€0€0€0€€0€€0€0€0€12">
            <a:extLst>
              <a:ext uri="{FF2B5EF4-FFF2-40B4-BE49-F238E27FC236}">
                <a16:creationId xmlns:a16="http://schemas.microsoft.com/office/drawing/2014/main" id="{E467658C-2CE8-5638-D32F-8AD7C8ED3BDB}"/>
              </a:ext>
            </a:extLst>
          </p:cNvPr>
          <p:cNvGraphicFramePr/>
          <p:nvPr>
            <p:extLst>
              <p:ext uri="{D42A27DB-BD31-4B8C-83A1-F6EECF244321}">
                <p14:modId xmlns:p14="http://schemas.microsoft.com/office/powerpoint/2010/main" val="2561444550"/>
              </p:ext>
            </p:extLst>
          </p:nvPr>
        </p:nvGraphicFramePr>
        <p:xfrm>
          <a:off x="3688409" y="2706363"/>
          <a:ext cx="1113092" cy="1848022"/>
        </p:xfrm>
        <a:graphic>
          <a:graphicData uri="http://schemas.openxmlformats.org/drawingml/2006/chart">
            <c:chart xmlns:c="http://schemas.openxmlformats.org/drawingml/2006/chart" xmlns:r="http://schemas.openxmlformats.org/officeDocument/2006/relationships" r:id="rId71"/>
          </a:graphicData>
        </a:graphic>
      </p:graphicFrame>
      <p:graphicFrame>
        <p:nvGraphicFramePr>
          <p:cNvPr id="6" name="Diagramm 5" descr="orlink:ORRange305@'Gesamtindex &amp; Teilindizes'!$N$8:$N$12€0€0€€0€0€0€0€€0€€0€0€0€12">
            <a:extLst>
              <a:ext uri="{FF2B5EF4-FFF2-40B4-BE49-F238E27FC236}">
                <a16:creationId xmlns:a16="http://schemas.microsoft.com/office/drawing/2014/main" id="{9D70DC23-368A-068D-2604-5ED28A277D6E}"/>
              </a:ext>
            </a:extLst>
          </p:cNvPr>
          <p:cNvGraphicFramePr/>
          <p:nvPr>
            <p:extLst>
              <p:ext uri="{D42A27DB-BD31-4B8C-83A1-F6EECF244321}">
                <p14:modId xmlns:p14="http://schemas.microsoft.com/office/powerpoint/2010/main" val="3878007724"/>
              </p:ext>
            </p:extLst>
          </p:nvPr>
        </p:nvGraphicFramePr>
        <p:xfrm>
          <a:off x="4685819" y="2706363"/>
          <a:ext cx="1113092" cy="1848022"/>
        </p:xfrm>
        <a:graphic>
          <a:graphicData uri="http://schemas.openxmlformats.org/drawingml/2006/chart">
            <c:chart xmlns:c="http://schemas.openxmlformats.org/drawingml/2006/chart" xmlns:r="http://schemas.openxmlformats.org/officeDocument/2006/relationships" r:id="rId72"/>
          </a:graphicData>
        </a:graphic>
      </p:graphicFrame>
      <p:graphicFrame>
        <p:nvGraphicFramePr>
          <p:cNvPr id="23" name="Diagramm 22" descr="orlink:ORRange309@'Gesamtindex &amp; Teilindizes'!$P$8:$P$12€0€0€€0€0€0€0€€0€€0€0€0€12">
            <a:extLst>
              <a:ext uri="{FF2B5EF4-FFF2-40B4-BE49-F238E27FC236}">
                <a16:creationId xmlns:a16="http://schemas.microsoft.com/office/drawing/2014/main" id="{96624CE4-8B7A-8260-5412-0C032C88D6C4}"/>
              </a:ext>
            </a:extLst>
          </p:cNvPr>
          <p:cNvGraphicFramePr/>
          <p:nvPr>
            <p:extLst>
              <p:ext uri="{D42A27DB-BD31-4B8C-83A1-F6EECF244321}">
                <p14:modId xmlns:p14="http://schemas.microsoft.com/office/powerpoint/2010/main" val="1136577672"/>
              </p:ext>
            </p:extLst>
          </p:nvPr>
        </p:nvGraphicFramePr>
        <p:xfrm>
          <a:off x="5683229" y="2706363"/>
          <a:ext cx="1113092" cy="1848022"/>
        </p:xfrm>
        <a:graphic>
          <a:graphicData uri="http://schemas.openxmlformats.org/drawingml/2006/chart">
            <c:chart xmlns:c="http://schemas.openxmlformats.org/drawingml/2006/chart" xmlns:r="http://schemas.openxmlformats.org/officeDocument/2006/relationships" r:id="rId73"/>
          </a:graphicData>
        </a:graphic>
      </p:graphicFrame>
      <p:graphicFrame>
        <p:nvGraphicFramePr>
          <p:cNvPr id="24" name="Diagramm 23" descr="orlink:ORRange313@'Gesamtindex &amp; Teilindizes'!$R$8:$R$12€0€0€€0€0€0€0€€0€€0€0€0€12">
            <a:extLst>
              <a:ext uri="{FF2B5EF4-FFF2-40B4-BE49-F238E27FC236}">
                <a16:creationId xmlns:a16="http://schemas.microsoft.com/office/drawing/2014/main" id="{AFF1490E-6832-9D81-B49B-0071DD3C735B}"/>
              </a:ext>
            </a:extLst>
          </p:cNvPr>
          <p:cNvGraphicFramePr/>
          <p:nvPr>
            <p:extLst>
              <p:ext uri="{D42A27DB-BD31-4B8C-83A1-F6EECF244321}">
                <p14:modId xmlns:p14="http://schemas.microsoft.com/office/powerpoint/2010/main" val="137305387"/>
              </p:ext>
            </p:extLst>
          </p:nvPr>
        </p:nvGraphicFramePr>
        <p:xfrm>
          <a:off x="6680639" y="2706363"/>
          <a:ext cx="1113092" cy="1848022"/>
        </p:xfrm>
        <a:graphic>
          <a:graphicData uri="http://schemas.openxmlformats.org/drawingml/2006/chart">
            <c:chart xmlns:c="http://schemas.openxmlformats.org/drawingml/2006/chart" xmlns:r="http://schemas.openxmlformats.org/officeDocument/2006/relationships" r:id="rId74"/>
          </a:graphicData>
        </a:graphic>
      </p:graphicFrame>
      <p:graphicFrame>
        <p:nvGraphicFramePr>
          <p:cNvPr id="25" name="Diagramm 24" descr="orlink:ORRange292@'Gesamtindex &amp; Teilindizes'!$H$7€0€0€€0€0€0€0€€0€€0€0€0€12">
            <a:extLst>
              <a:ext uri="{FF2B5EF4-FFF2-40B4-BE49-F238E27FC236}">
                <a16:creationId xmlns:a16="http://schemas.microsoft.com/office/drawing/2014/main" id="{A82FA869-9F54-CA6B-6266-72BF7962D161}"/>
              </a:ext>
            </a:extLst>
          </p:cNvPr>
          <p:cNvGraphicFramePr/>
          <p:nvPr>
            <p:extLst>
              <p:ext uri="{D42A27DB-BD31-4B8C-83A1-F6EECF244321}">
                <p14:modId xmlns:p14="http://schemas.microsoft.com/office/powerpoint/2010/main" val="1260976134"/>
              </p:ext>
            </p:extLst>
          </p:nvPr>
        </p:nvGraphicFramePr>
        <p:xfrm>
          <a:off x="1693589" y="2211066"/>
          <a:ext cx="1113092" cy="500165"/>
        </p:xfrm>
        <a:graphic>
          <a:graphicData uri="http://schemas.openxmlformats.org/drawingml/2006/chart">
            <c:chart xmlns:c="http://schemas.openxmlformats.org/drawingml/2006/chart" xmlns:r="http://schemas.openxmlformats.org/officeDocument/2006/relationships" r:id="rId75"/>
          </a:graphicData>
        </a:graphic>
      </p:graphicFrame>
      <p:graphicFrame>
        <p:nvGraphicFramePr>
          <p:cNvPr id="26" name="Diagramm 25" descr="orlink:ORRange294@'Gesamtindex &amp; Teilindizes'!$J$7€0€0€€0€0€0€0€€0€€0€0€0€12">
            <a:extLst>
              <a:ext uri="{FF2B5EF4-FFF2-40B4-BE49-F238E27FC236}">
                <a16:creationId xmlns:a16="http://schemas.microsoft.com/office/drawing/2014/main" id="{F47898C0-9B03-23FB-0CC8-246E527ADBF9}"/>
              </a:ext>
            </a:extLst>
          </p:cNvPr>
          <p:cNvGraphicFramePr/>
          <p:nvPr>
            <p:extLst>
              <p:ext uri="{D42A27DB-BD31-4B8C-83A1-F6EECF244321}">
                <p14:modId xmlns:p14="http://schemas.microsoft.com/office/powerpoint/2010/main" val="1419729859"/>
              </p:ext>
            </p:extLst>
          </p:nvPr>
        </p:nvGraphicFramePr>
        <p:xfrm>
          <a:off x="2690999" y="2211066"/>
          <a:ext cx="1113092" cy="500165"/>
        </p:xfrm>
        <a:graphic>
          <a:graphicData uri="http://schemas.openxmlformats.org/drawingml/2006/chart">
            <c:chart xmlns:c="http://schemas.openxmlformats.org/drawingml/2006/chart" xmlns:r="http://schemas.openxmlformats.org/officeDocument/2006/relationships" r:id="rId76"/>
          </a:graphicData>
        </a:graphic>
      </p:graphicFrame>
      <p:graphicFrame>
        <p:nvGraphicFramePr>
          <p:cNvPr id="28" name="Diagramm 27" descr="orlink:ORRange300@'Gesamtindex &amp; Teilindizes'!$L$7€0€0€€0€0€0€0€€0€€0€0€0€12">
            <a:extLst>
              <a:ext uri="{FF2B5EF4-FFF2-40B4-BE49-F238E27FC236}">
                <a16:creationId xmlns:a16="http://schemas.microsoft.com/office/drawing/2014/main" id="{95D01D18-A175-4E51-C35D-E5ACC6CD22AB}"/>
              </a:ext>
            </a:extLst>
          </p:cNvPr>
          <p:cNvGraphicFramePr/>
          <p:nvPr>
            <p:extLst>
              <p:ext uri="{D42A27DB-BD31-4B8C-83A1-F6EECF244321}">
                <p14:modId xmlns:p14="http://schemas.microsoft.com/office/powerpoint/2010/main" val="1903095549"/>
              </p:ext>
            </p:extLst>
          </p:nvPr>
        </p:nvGraphicFramePr>
        <p:xfrm>
          <a:off x="3688409" y="2211066"/>
          <a:ext cx="1113092" cy="500165"/>
        </p:xfrm>
        <a:graphic>
          <a:graphicData uri="http://schemas.openxmlformats.org/drawingml/2006/chart">
            <c:chart xmlns:c="http://schemas.openxmlformats.org/drawingml/2006/chart" xmlns:r="http://schemas.openxmlformats.org/officeDocument/2006/relationships" r:id="rId77"/>
          </a:graphicData>
        </a:graphic>
      </p:graphicFrame>
      <p:graphicFrame>
        <p:nvGraphicFramePr>
          <p:cNvPr id="29" name="Diagramm 28" descr="orlink:ORRange304@'Gesamtindex &amp; Teilindizes'!$N$7€0€0€€0€0€0€0€€0€€0€0€0€12">
            <a:extLst>
              <a:ext uri="{FF2B5EF4-FFF2-40B4-BE49-F238E27FC236}">
                <a16:creationId xmlns:a16="http://schemas.microsoft.com/office/drawing/2014/main" id="{ACAA4576-898A-1601-65E4-47C00FF2ED12}"/>
              </a:ext>
            </a:extLst>
          </p:cNvPr>
          <p:cNvGraphicFramePr/>
          <p:nvPr>
            <p:extLst>
              <p:ext uri="{D42A27DB-BD31-4B8C-83A1-F6EECF244321}">
                <p14:modId xmlns:p14="http://schemas.microsoft.com/office/powerpoint/2010/main" val="511026650"/>
              </p:ext>
            </p:extLst>
          </p:nvPr>
        </p:nvGraphicFramePr>
        <p:xfrm>
          <a:off x="4685819" y="2211066"/>
          <a:ext cx="1113092" cy="500165"/>
        </p:xfrm>
        <a:graphic>
          <a:graphicData uri="http://schemas.openxmlformats.org/drawingml/2006/chart">
            <c:chart xmlns:c="http://schemas.openxmlformats.org/drawingml/2006/chart" xmlns:r="http://schemas.openxmlformats.org/officeDocument/2006/relationships" r:id="rId78"/>
          </a:graphicData>
        </a:graphic>
      </p:graphicFrame>
      <p:graphicFrame>
        <p:nvGraphicFramePr>
          <p:cNvPr id="30" name="Diagramm 29" descr="orlink:ORRange308@'Gesamtindex &amp; Teilindizes'!$P$7€0€0€€0€0€0€0€€0€€0€0€0€12">
            <a:extLst>
              <a:ext uri="{FF2B5EF4-FFF2-40B4-BE49-F238E27FC236}">
                <a16:creationId xmlns:a16="http://schemas.microsoft.com/office/drawing/2014/main" id="{8F57F77C-D63B-BC32-484D-E6C9F6DBFFCD}"/>
              </a:ext>
            </a:extLst>
          </p:cNvPr>
          <p:cNvGraphicFramePr/>
          <p:nvPr>
            <p:extLst>
              <p:ext uri="{D42A27DB-BD31-4B8C-83A1-F6EECF244321}">
                <p14:modId xmlns:p14="http://schemas.microsoft.com/office/powerpoint/2010/main" val="723680062"/>
              </p:ext>
            </p:extLst>
          </p:nvPr>
        </p:nvGraphicFramePr>
        <p:xfrm>
          <a:off x="5683229" y="2211066"/>
          <a:ext cx="1113092" cy="500165"/>
        </p:xfrm>
        <a:graphic>
          <a:graphicData uri="http://schemas.openxmlformats.org/drawingml/2006/chart">
            <c:chart xmlns:c="http://schemas.openxmlformats.org/drawingml/2006/chart" xmlns:r="http://schemas.openxmlformats.org/officeDocument/2006/relationships" r:id="rId79"/>
          </a:graphicData>
        </a:graphic>
      </p:graphicFrame>
      <p:graphicFrame>
        <p:nvGraphicFramePr>
          <p:cNvPr id="32" name="Diagramm 31" descr="orlink:ORRange312@'Gesamtindex &amp; Teilindizes'!$R$7€0€0€€0€0€0€0€€0€€0€0€0€12">
            <a:extLst>
              <a:ext uri="{FF2B5EF4-FFF2-40B4-BE49-F238E27FC236}">
                <a16:creationId xmlns:a16="http://schemas.microsoft.com/office/drawing/2014/main" id="{6C688E93-EADA-CC13-B3C4-D0BFFFB949D2}"/>
              </a:ext>
            </a:extLst>
          </p:cNvPr>
          <p:cNvGraphicFramePr/>
          <p:nvPr>
            <p:extLst>
              <p:ext uri="{D42A27DB-BD31-4B8C-83A1-F6EECF244321}">
                <p14:modId xmlns:p14="http://schemas.microsoft.com/office/powerpoint/2010/main" val="3516947871"/>
              </p:ext>
            </p:extLst>
          </p:nvPr>
        </p:nvGraphicFramePr>
        <p:xfrm>
          <a:off x="6680639" y="2211066"/>
          <a:ext cx="1113092" cy="500165"/>
        </p:xfrm>
        <a:graphic>
          <a:graphicData uri="http://schemas.openxmlformats.org/drawingml/2006/chart">
            <c:chart xmlns:c="http://schemas.openxmlformats.org/drawingml/2006/chart" xmlns:r="http://schemas.openxmlformats.org/officeDocument/2006/relationships" r:id="rId80"/>
          </a:graphicData>
        </a:graphic>
      </p:graphicFrame>
      <p:graphicFrame>
        <p:nvGraphicFramePr>
          <p:cNvPr id="33" name="Tabelle 32" descr="orlink:ORRange287@'Gesamtindex &amp; Teilindizes'!$F$18:$F$22¤0,0,0€2621696€0€€0€0€0€0€€0€€0€0€0€12">
            <a:extLst>
              <a:ext uri="{FF2B5EF4-FFF2-40B4-BE49-F238E27FC236}">
                <a16:creationId xmlns:a16="http://schemas.microsoft.com/office/drawing/2014/main" id="{455B20B1-CFFA-A3B3-224B-ABA5F5C280A5}"/>
              </a:ext>
            </a:extLst>
          </p:cNvPr>
          <p:cNvGraphicFramePr>
            <a:graphicFrameLocks noGrp="1"/>
          </p:cNvGraphicFramePr>
          <p:nvPr>
            <p:custDataLst>
              <p:custData r:id="rId1"/>
              <p:custData r:id="rId2"/>
            </p:custDataLst>
            <p:extLst>
              <p:ext uri="{D42A27DB-BD31-4B8C-83A1-F6EECF244321}">
                <p14:modId xmlns:p14="http://schemas.microsoft.com/office/powerpoint/2010/main" val="1990922898"/>
              </p:ext>
            </p:extLst>
          </p:nvPr>
        </p:nvGraphicFramePr>
        <p:xfrm>
          <a:off x="1343944" y="2848765"/>
          <a:ext cx="439291" cy="1566000"/>
        </p:xfrm>
        <a:graphic>
          <a:graphicData uri="http://schemas.openxmlformats.org/drawingml/2006/table">
            <a:tbl>
              <a:tblPr firstRow="1" bandRow="1">
                <a:tableStyleId>{5C22544A-7EE6-4342-B048-85BDC9FD1C3A}</a:tableStyleId>
              </a:tblPr>
              <a:tblGrid>
                <a:gridCol w="439291">
                  <a:extLst>
                    <a:ext uri="{9D8B030D-6E8A-4147-A177-3AD203B41FA5}">
                      <a16:colId xmlns:a16="http://schemas.microsoft.com/office/drawing/2014/main" val="1944484219"/>
                    </a:ext>
                  </a:extLst>
                </a:gridCol>
              </a:tblGrid>
              <a:tr h="313200">
                <a:tc>
                  <a:txBody>
                    <a:bodyPr/>
                    <a:lstStyle/>
                    <a:p>
                      <a:pPr algn="r"/>
                      <a:r>
                        <a:rPr lang="de-DE" sz="700" b="0" baseline="0">
                          <a:solidFill>
                            <a:srgbClr val="00B050"/>
                          </a:solidFill>
                        </a:rPr>
                        <a:t>+4</a:t>
                      </a:r>
                      <a:endParaRPr lang="de-DE" sz="700" b="0" baseline="0" dirty="0">
                        <a:solidFill>
                          <a:srgbClr val="00B050"/>
                        </a:solidFill>
                      </a:endParaRPr>
                    </a:p>
                  </a:txBody>
                  <a:tcPr marL="0" marR="172120" marT="0" marB="0"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438903161"/>
                  </a:ext>
                </a:extLst>
              </a:tr>
              <a:tr h="313200">
                <a:tc>
                  <a:txBody>
                    <a:bodyPr/>
                    <a:lstStyle/>
                    <a:p>
                      <a:pPr algn="r"/>
                      <a:r>
                        <a:rPr lang="de-DE" sz="700" b="0" baseline="0">
                          <a:solidFill>
                            <a:srgbClr val="00B050"/>
                          </a:solidFill>
                        </a:rPr>
                        <a:t>+1</a:t>
                      </a:r>
                      <a:endParaRPr lang="de-DE" sz="700" b="0" baseline="0" dirty="0">
                        <a:solidFill>
                          <a:srgbClr val="00B050"/>
                        </a:solidFill>
                      </a:endParaRPr>
                    </a:p>
                  </a:txBody>
                  <a:tcPr marL="0" marR="17212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81693552"/>
                  </a:ext>
                </a:extLst>
              </a:tr>
              <a:tr h="313200">
                <a:tc>
                  <a:txBody>
                    <a:bodyPr/>
                    <a:lstStyle/>
                    <a:p>
                      <a:pPr algn="r"/>
                      <a:r>
                        <a:rPr lang="de-DE" sz="700" b="0" baseline="0">
                          <a:solidFill>
                            <a:srgbClr val="000000"/>
                          </a:solidFill>
                        </a:rPr>
                        <a:t>0</a:t>
                      </a:r>
                      <a:endParaRPr lang="de-DE" sz="700" b="0" baseline="0" dirty="0">
                        <a:solidFill>
                          <a:srgbClr val="000000"/>
                        </a:solidFill>
                      </a:endParaRPr>
                    </a:p>
                  </a:txBody>
                  <a:tcPr marL="0" marR="17212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4025146535"/>
                  </a:ext>
                </a:extLst>
              </a:tr>
              <a:tr h="313200">
                <a:tc>
                  <a:txBody>
                    <a:bodyPr/>
                    <a:lstStyle/>
                    <a:p>
                      <a:pPr algn="r"/>
                      <a:r>
                        <a:rPr lang="de-DE" sz="700" b="0" baseline="0">
                          <a:solidFill>
                            <a:srgbClr val="00B050"/>
                          </a:solidFill>
                        </a:rPr>
                        <a:t>+9</a:t>
                      </a:r>
                      <a:endParaRPr lang="de-DE" sz="700" b="0" baseline="0" dirty="0">
                        <a:solidFill>
                          <a:srgbClr val="00B050"/>
                        </a:solidFill>
                      </a:endParaRPr>
                    </a:p>
                  </a:txBody>
                  <a:tcPr marL="0" marR="17212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48929630"/>
                  </a:ext>
                </a:extLst>
              </a:tr>
              <a:tr h="313200">
                <a:tc>
                  <a:txBody>
                    <a:bodyPr/>
                    <a:lstStyle/>
                    <a:p>
                      <a:pPr algn="r"/>
                      <a:r>
                        <a:rPr lang="de-DE" sz="700" b="0" baseline="0" dirty="0">
                          <a:solidFill>
                            <a:srgbClr val="00B050"/>
                          </a:solidFill>
                        </a:rPr>
                        <a:t>+4</a:t>
                      </a:r>
                    </a:p>
                  </a:txBody>
                  <a:tcPr marL="0" marR="17212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540037074"/>
                  </a:ext>
                </a:extLst>
              </a:tr>
            </a:tbl>
          </a:graphicData>
        </a:graphic>
      </p:graphicFrame>
      <p:graphicFrame>
        <p:nvGraphicFramePr>
          <p:cNvPr id="34" name="Tabelle 33" descr="orlink:ORRange286@'Gesamtindex &amp; Teilindizes'!$F$17¤0,0,0€271056896€0€€0€0€0€0€€0€€0€0€0€12">
            <a:extLst>
              <a:ext uri="{FF2B5EF4-FFF2-40B4-BE49-F238E27FC236}">
                <a16:creationId xmlns:a16="http://schemas.microsoft.com/office/drawing/2014/main" id="{4D96574F-B431-CF0D-94E0-E685CC5796A8}"/>
              </a:ext>
            </a:extLst>
          </p:cNvPr>
          <p:cNvGraphicFramePr>
            <a:graphicFrameLocks noGrp="1"/>
          </p:cNvGraphicFramePr>
          <p:nvPr>
            <p:custDataLst>
              <p:custData r:id="rId3"/>
              <p:custData r:id="rId4"/>
            </p:custDataLst>
            <p:extLst>
              <p:ext uri="{D42A27DB-BD31-4B8C-83A1-F6EECF244321}">
                <p14:modId xmlns:p14="http://schemas.microsoft.com/office/powerpoint/2010/main" val="3256747512"/>
              </p:ext>
            </p:extLst>
          </p:nvPr>
        </p:nvGraphicFramePr>
        <p:xfrm>
          <a:off x="1343944" y="2353020"/>
          <a:ext cx="439291" cy="216000"/>
        </p:xfrm>
        <a:graphic>
          <a:graphicData uri="http://schemas.openxmlformats.org/drawingml/2006/table">
            <a:tbl>
              <a:tblPr firstRow="1" bandRow="1">
                <a:tableStyleId>{5C22544A-7EE6-4342-B048-85BDC9FD1C3A}</a:tableStyleId>
              </a:tblPr>
              <a:tblGrid>
                <a:gridCol w="439291">
                  <a:extLst>
                    <a:ext uri="{9D8B030D-6E8A-4147-A177-3AD203B41FA5}">
                      <a16:colId xmlns:a16="http://schemas.microsoft.com/office/drawing/2014/main" val="1944484219"/>
                    </a:ext>
                  </a:extLst>
                </a:gridCol>
              </a:tblGrid>
              <a:tr h="216000">
                <a:tc>
                  <a:txBody>
                    <a:bodyPr/>
                    <a:lstStyle/>
                    <a:p>
                      <a:pPr algn="r"/>
                      <a:r>
                        <a:rPr lang="de-DE" sz="700" b="0" baseline="0" dirty="0">
                          <a:solidFill>
                            <a:srgbClr val="00B050"/>
                          </a:solidFill>
                        </a:rPr>
                        <a:t>+4</a:t>
                      </a:r>
                    </a:p>
                  </a:txBody>
                  <a:tcPr marL="0" marR="172120" marT="0" marB="0"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438903161"/>
                  </a:ext>
                </a:extLst>
              </a:tr>
            </a:tbl>
          </a:graphicData>
        </a:graphic>
      </p:graphicFrame>
      <p:graphicFrame>
        <p:nvGraphicFramePr>
          <p:cNvPr id="36" name="Tabelle 35">
            <a:extLst>
              <a:ext uri="{FF2B5EF4-FFF2-40B4-BE49-F238E27FC236}">
                <a16:creationId xmlns:a16="http://schemas.microsoft.com/office/drawing/2014/main" id="{B10078F4-81D8-9F77-D755-A59A0CC8A6B8}"/>
              </a:ext>
            </a:extLst>
          </p:cNvPr>
          <p:cNvGraphicFramePr>
            <a:graphicFrameLocks noGrp="1"/>
          </p:cNvGraphicFramePr>
          <p:nvPr>
            <p:custDataLst>
              <p:custData r:id="rId5"/>
              <p:custData r:id="rId6"/>
            </p:custDataLst>
            <p:extLst>
              <p:ext uri="{D42A27DB-BD31-4B8C-83A1-F6EECF244321}">
                <p14:modId xmlns:p14="http://schemas.microsoft.com/office/powerpoint/2010/main" val="1732293928"/>
              </p:ext>
            </p:extLst>
          </p:nvPr>
        </p:nvGraphicFramePr>
        <p:xfrm>
          <a:off x="1297818" y="4332632"/>
          <a:ext cx="531542" cy="216000"/>
        </p:xfrm>
        <a:graphic>
          <a:graphicData uri="http://schemas.openxmlformats.org/drawingml/2006/table">
            <a:tbl>
              <a:tblPr firstRow="1" bandRow="1">
                <a:tableStyleId>{5C22544A-7EE6-4342-B048-85BDC9FD1C3A}</a:tableStyleId>
              </a:tblPr>
              <a:tblGrid>
                <a:gridCol w="531542">
                  <a:extLst>
                    <a:ext uri="{9D8B030D-6E8A-4147-A177-3AD203B41FA5}">
                      <a16:colId xmlns:a16="http://schemas.microsoft.com/office/drawing/2014/main" val="1944484219"/>
                    </a:ext>
                  </a:extLst>
                </a:gridCol>
              </a:tblGrid>
              <a:tr h="216000">
                <a:tc>
                  <a:txBody>
                    <a:bodyPr/>
                    <a:lstStyle/>
                    <a:p>
                      <a:pPr algn="ctr"/>
                      <a:r>
                        <a:rPr lang="de-DE" sz="700" b="1" u="sng" dirty="0">
                          <a:solidFill>
                            <a:schemeClr val="tx1"/>
                          </a:solidFill>
                        </a:rPr>
                        <a:t>Vgl. 2025</a:t>
                      </a:r>
                      <a:r>
                        <a:rPr lang="de-DE" sz="700" b="1" u="sng" baseline="30000" dirty="0">
                          <a:solidFill>
                            <a:schemeClr val="tx1"/>
                          </a:solidFill>
                        </a:rPr>
                        <a:t>1</a:t>
                      </a:r>
                      <a:endParaRPr lang="de-DE" sz="700" b="1" u="sng" dirty="0">
                        <a:solidFill>
                          <a:schemeClr val="tx1"/>
                        </a:solidFill>
                      </a:endParaRPr>
                    </a:p>
                  </a:txBody>
                  <a:tcPr marL="0" marR="0" marT="0" marB="0"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438903161"/>
                  </a:ext>
                </a:extLst>
              </a:tr>
            </a:tbl>
          </a:graphicData>
        </a:graphic>
      </p:graphicFrame>
      <p:graphicFrame>
        <p:nvGraphicFramePr>
          <p:cNvPr id="70" name="Tabelle 69" descr="orlink:ORRange319@'Gesamtindex &amp; Teilindizes'!$T$18:$T$22¤0,0,0€2621696€0€€0€0€0€0€€0€€0€0€0€12">
            <a:extLst>
              <a:ext uri="{FF2B5EF4-FFF2-40B4-BE49-F238E27FC236}">
                <a16:creationId xmlns:a16="http://schemas.microsoft.com/office/drawing/2014/main" id="{23712E00-39EE-2812-86A1-720443557234}"/>
              </a:ext>
            </a:extLst>
          </p:cNvPr>
          <p:cNvGraphicFramePr>
            <a:graphicFrameLocks noGrp="1"/>
          </p:cNvGraphicFramePr>
          <p:nvPr>
            <p:custDataLst>
              <p:custData r:id="rId7"/>
              <p:custData r:id="rId8"/>
            </p:custDataLst>
            <p:extLst>
              <p:ext uri="{D42A27DB-BD31-4B8C-83A1-F6EECF244321}">
                <p14:modId xmlns:p14="http://schemas.microsoft.com/office/powerpoint/2010/main" val="2655859495"/>
              </p:ext>
            </p:extLst>
          </p:nvPr>
        </p:nvGraphicFramePr>
        <p:xfrm>
          <a:off x="8328508" y="2848765"/>
          <a:ext cx="439291" cy="1566000"/>
        </p:xfrm>
        <a:graphic>
          <a:graphicData uri="http://schemas.openxmlformats.org/drawingml/2006/table">
            <a:tbl>
              <a:tblPr firstRow="1" bandRow="1">
                <a:tableStyleId>{5C22544A-7EE6-4342-B048-85BDC9FD1C3A}</a:tableStyleId>
              </a:tblPr>
              <a:tblGrid>
                <a:gridCol w="439291">
                  <a:extLst>
                    <a:ext uri="{9D8B030D-6E8A-4147-A177-3AD203B41FA5}">
                      <a16:colId xmlns:a16="http://schemas.microsoft.com/office/drawing/2014/main" val="1944484219"/>
                    </a:ext>
                  </a:extLst>
                </a:gridCol>
              </a:tblGrid>
              <a:tr h="313200">
                <a:tc>
                  <a:txBody>
                    <a:bodyPr/>
                    <a:lstStyle/>
                    <a:p>
                      <a:pPr algn="r"/>
                      <a:r>
                        <a:rPr lang="de-DE" sz="700" b="0" baseline="0">
                          <a:solidFill>
                            <a:srgbClr val="F00000"/>
                          </a:solidFill>
                        </a:rPr>
                        <a:t>-6</a:t>
                      </a:r>
                      <a:endParaRPr lang="de-DE" sz="700" b="0" baseline="0" dirty="0">
                        <a:solidFill>
                          <a:srgbClr val="F00000"/>
                        </a:solidFill>
                      </a:endParaRPr>
                    </a:p>
                  </a:txBody>
                  <a:tcPr marL="0" marR="172120" marT="0" marB="0"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438903161"/>
                  </a:ext>
                </a:extLst>
              </a:tr>
              <a:tr h="313200">
                <a:tc>
                  <a:txBody>
                    <a:bodyPr/>
                    <a:lstStyle/>
                    <a:p>
                      <a:pPr algn="r"/>
                      <a:r>
                        <a:rPr lang="de-DE" sz="700" b="0" baseline="0">
                          <a:solidFill>
                            <a:srgbClr val="F00000"/>
                          </a:solidFill>
                        </a:rPr>
                        <a:t>-5</a:t>
                      </a:r>
                      <a:endParaRPr lang="de-DE" sz="700" b="0" baseline="0" dirty="0">
                        <a:solidFill>
                          <a:srgbClr val="F00000"/>
                        </a:solidFill>
                      </a:endParaRPr>
                    </a:p>
                  </a:txBody>
                  <a:tcPr marL="0" marR="17212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81693552"/>
                  </a:ext>
                </a:extLst>
              </a:tr>
              <a:tr h="313200">
                <a:tc>
                  <a:txBody>
                    <a:bodyPr/>
                    <a:lstStyle/>
                    <a:p>
                      <a:pPr algn="r"/>
                      <a:r>
                        <a:rPr lang="de-DE" sz="700" b="0" baseline="0">
                          <a:solidFill>
                            <a:srgbClr val="F00000"/>
                          </a:solidFill>
                        </a:rPr>
                        <a:t>-4</a:t>
                      </a:r>
                      <a:endParaRPr lang="de-DE" sz="700" b="0" baseline="0" dirty="0">
                        <a:solidFill>
                          <a:srgbClr val="F00000"/>
                        </a:solidFill>
                      </a:endParaRPr>
                    </a:p>
                  </a:txBody>
                  <a:tcPr marL="0" marR="17212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4025146535"/>
                  </a:ext>
                </a:extLst>
              </a:tr>
              <a:tr h="313200">
                <a:tc>
                  <a:txBody>
                    <a:bodyPr/>
                    <a:lstStyle/>
                    <a:p>
                      <a:pPr algn="r"/>
                      <a:r>
                        <a:rPr lang="de-DE" sz="700" b="0" baseline="0">
                          <a:solidFill>
                            <a:srgbClr val="F00000"/>
                          </a:solidFill>
                        </a:rPr>
                        <a:t>-2</a:t>
                      </a:r>
                      <a:endParaRPr lang="de-DE" sz="700" b="0" baseline="0" dirty="0">
                        <a:solidFill>
                          <a:srgbClr val="F00000"/>
                        </a:solidFill>
                      </a:endParaRPr>
                    </a:p>
                  </a:txBody>
                  <a:tcPr marL="0" marR="17212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48929630"/>
                  </a:ext>
                </a:extLst>
              </a:tr>
              <a:tr h="313200">
                <a:tc>
                  <a:txBody>
                    <a:bodyPr/>
                    <a:lstStyle/>
                    <a:p>
                      <a:pPr algn="r"/>
                      <a:r>
                        <a:rPr lang="de-DE" sz="700" b="0" baseline="0" dirty="0">
                          <a:solidFill>
                            <a:srgbClr val="F00000"/>
                          </a:solidFill>
                        </a:rPr>
                        <a:t>-4</a:t>
                      </a:r>
                    </a:p>
                  </a:txBody>
                  <a:tcPr marL="0" marR="17212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540037074"/>
                  </a:ext>
                </a:extLst>
              </a:tr>
            </a:tbl>
          </a:graphicData>
        </a:graphic>
      </p:graphicFrame>
      <p:graphicFrame>
        <p:nvGraphicFramePr>
          <p:cNvPr id="71" name="Tabelle 70" descr="orlink:ORRange318@'Gesamtindex &amp; Teilindizes'!$T$17¤0,0,0€271057152€0€€0€0€0€0€€0€€0€0€0€12">
            <a:extLst>
              <a:ext uri="{FF2B5EF4-FFF2-40B4-BE49-F238E27FC236}">
                <a16:creationId xmlns:a16="http://schemas.microsoft.com/office/drawing/2014/main" id="{153932B7-D051-EAAE-4C9F-E7401E9AF8D4}"/>
              </a:ext>
            </a:extLst>
          </p:cNvPr>
          <p:cNvGraphicFramePr>
            <a:graphicFrameLocks noGrp="1"/>
          </p:cNvGraphicFramePr>
          <p:nvPr>
            <p:custDataLst>
              <p:custData r:id="rId9"/>
              <p:custData r:id="rId10"/>
              <p:custData r:id="rId11"/>
            </p:custDataLst>
            <p:extLst>
              <p:ext uri="{D42A27DB-BD31-4B8C-83A1-F6EECF244321}">
                <p14:modId xmlns:p14="http://schemas.microsoft.com/office/powerpoint/2010/main" val="3779589560"/>
              </p:ext>
            </p:extLst>
          </p:nvPr>
        </p:nvGraphicFramePr>
        <p:xfrm>
          <a:off x="8328508" y="2353020"/>
          <a:ext cx="439291" cy="216000"/>
        </p:xfrm>
        <a:graphic>
          <a:graphicData uri="http://schemas.openxmlformats.org/drawingml/2006/table">
            <a:tbl>
              <a:tblPr firstRow="1" bandRow="1">
                <a:tableStyleId>{5C22544A-7EE6-4342-B048-85BDC9FD1C3A}</a:tableStyleId>
              </a:tblPr>
              <a:tblGrid>
                <a:gridCol w="439291">
                  <a:extLst>
                    <a:ext uri="{9D8B030D-6E8A-4147-A177-3AD203B41FA5}">
                      <a16:colId xmlns:a16="http://schemas.microsoft.com/office/drawing/2014/main" val="1944484219"/>
                    </a:ext>
                  </a:extLst>
                </a:gridCol>
              </a:tblGrid>
              <a:tr h="216000">
                <a:tc>
                  <a:txBody>
                    <a:bodyPr/>
                    <a:lstStyle/>
                    <a:p>
                      <a:pPr algn="r"/>
                      <a:r>
                        <a:rPr lang="de-DE" sz="700" b="0" baseline="0" dirty="0">
                          <a:solidFill>
                            <a:srgbClr val="F00000"/>
                          </a:solidFill>
                        </a:rPr>
                        <a:t>-4</a:t>
                      </a:r>
                    </a:p>
                  </a:txBody>
                  <a:tcPr marL="0" marR="172120" marT="0" marB="0"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438903161"/>
                  </a:ext>
                </a:extLst>
              </a:tr>
            </a:tbl>
          </a:graphicData>
        </a:graphic>
      </p:graphicFrame>
      <p:graphicFrame>
        <p:nvGraphicFramePr>
          <p:cNvPr id="74" name="Tabelle 73">
            <a:extLst>
              <a:ext uri="{FF2B5EF4-FFF2-40B4-BE49-F238E27FC236}">
                <a16:creationId xmlns:a16="http://schemas.microsoft.com/office/drawing/2014/main" id="{775D8729-89F8-0BF2-16B8-71B33F33EBC0}"/>
              </a:ext>
            </a:extLst>
          </p:cNvPr>
          <p:cNvGraphicFramePr>
            <a:graphicFrameLocks noGrp="1"/>
          </p:cNvGraphicFramePr>
          <p:nvPr>
            <p:custDataLst>
              <p:custData r:id="rId12"/>
              <p:custData r:id="rId13"/>
            </p:custDataLst>
            <p:extLst>
              <p:ext uri="{D42A27DB-BD31-4B8C-83A1-F6EECF244321}">
                <p14:modId xmlns:p14="http://schemas.microsoft.com/office/powerpoint/2010/main" val="284516287"/>
              </p:ext>
            </p:extLst>
          </p:nvPr>
        </p:nvGraphicFramePr>
        <p:xfrm>
          <a:off x="8282382" y="4332632"/>
          <a:ext cx="531542" cy="216000"/>
        </p:xfrm>
        <a:graphic>
          <a:graphicData uri="http://schemas.openxmlformats.org/drawingml/2006/table">
            <a:tbl>
              <a:tblPr firstRow="1" bandRow="1">
                <a:tableStyleId>{5C22544A-7EE6-4342-B048-85BDC9FD1C3A}</a:tableStyleId>
              </a:tblPr>
              <a:tblGrid>
                <a:gridCol w="531542">
                  <a:extLst>
                    <a:ext uri="{9D8B030D-6E8A-4147-A177-3AD203B41FA5}">
                      <a16:colId xmlns:a16="http://schemas.microsoft.com/office/drawing/2014/main" val="1944484219"/>
                    </a:ext>
                  </a:extLst>
                </a:gridCol>
              </a:tblGrid>
              <a:tr h="216000">
                <a:tc>
                  <a:txBody>
                    <a:bodyPr/>
                    <a:lstStyle/>
                    <a:p>
                      <a:pPr algn="ctr"/>
                      <a:r>
                        <a:rPr lang="de-DE" sz="700" b="1" u="sng" dirty="0">
                          <a:solidFill>
                            <a:schemeClr val="tx1"/>
                          </a:solidFill>
                        </a:rPr>
                        <a:t>Vgl. 2025</a:t>
                      </a:r>
                    </a:p>
                  </a:txBody>
                  <a:tcPr marL="0" marR="0" marT="0" marB="0"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438903161"/>
                  </a:ext>
                </a:extLst>
              </a:tr>
            </a:tbl>
          </a:graphicData>
        </a:graphic>
      </p:graphicFrame>
      <p:graphicFrame>
        <p:nvGraphicFramePr>
          <p:cNvPr id="75" name="Tabelle 74" descr="orlink:ORRange291@'Gesamtindex &amp; Teilindizes'!$H$18:$H$22¤0,0,0€2621696€0€€0€0€0€0€€0€€0€0€0€12">
            <a:extLst>
              <a:ext uri="{FF2B5EF4-FFF2-40B4-BE49-F238E27FC236}">
                <a16:creationId xmlns:a16="http://schemas.microsoft.com/office/drawing/2014/main" id="{31CEFBB6-DEAF-B0D5-5635-F03EC2DC2E75}"/>
              </a:ext>
            </a:extLst>
          </p:cNvPr>
          <p:cNvGraphicFramePr>
            <a:graphicFrameLocks noGrp="1"/>
          </p:cNvGraphicFramePr>
          <p:nvPr>
            <p:custDataLst>
              <p:custData r:id="rId14"/>
              <p:custData r:id="rId15"/>
            </p:custDataLst>
            <p:extLst>
              <p:ext uri="{D42A27DB-BD31-4B8C-83A1-F6EECF244321}">
                <p14:modId xmlns:p14="http://schemas.microsoft.com/office/powerpoint/2010/main" val="4293693426"/>
              </p:ext>
            </p:extLst>
          </p:nvPr>
        </p:nvGraphicFramePr>
        <p:xfrm>
          <a:off x="2329174" y="2850805"/>
          <a:ext cx="439291" cy="1566000"/>
        </p:xfrm>
        <a:graphic>
          <a:graphicData uri="http://schemas.openxmlformats.org/drawingml/2006/table">
            <a:tbl>
              <a:tblPr firstRow="1" bandRow="1">
                <a:tableStyleId>{5C22544A-7EE6-4342-B048-85BDC9FD1C3A}</a:tableStyleId>
              </a:tblPr>
              <a:tblGrid>
                <a:gridCol w="439291">
                  <a:extLst>
                    <a:ext uri="{9D8B030D-6E8A-4147-A177-3AD203B41FA5}">
                      <a16:colId xmlns:a16="http://schemas.microsoft.com/office/drawing/2014/main" val="1944484219"/>
                    </a:ext>
                  </a:extLst>
                </a:gridCol>
              </a:tblGrid>
              <a:tr h="313200">
                <a:tc>
                  <a:txBody>
                    <a:bodyPr/>
                    <a:lstStyle/>
                    <a:p>
                      <a:pPr algn="r"/>
                      <a:r>
                        <a:rPr lang="de-DE" sz="700" b="0" baseline="0">
                          <a:solidFill>
                            <a:srgbClr val="F00000"/>
                          </a:solidFill>
                        </a:rPr>
                        <a:t>-8</a:t>
                      </a:r>
                      <a:endParaRPr lang="de-DE" sz="700" b="0" baseline="0" dirty="0">
                        <a:solidFill>
                          <a:srgbClr val="F00000"/>
                        </a:solidFill>
                      </a:endParaRPr>
                    </a:p>
                  </a:txBody>
                  <a:tcPr marL="0" marR="172120" marT="0" marB="0"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438903161"/>
                  </a:ext>
                </a:extLst>
              </a:tr>
              <a:tr h="313200">
                <a:tc>
                  <a:txBody>
                    <a:bodyPr/>
                    <a:lstStyle/>
                    <a:p>
                      <a:pPr algn="r"/>
                      <a:r>
                        <a:rPr lang="de-DE" sz="700" b="0" baseline="0" dirty="0">
                          <a:solidFill>
                            <a:srgbClr val="F00000"/>
                          </a:solidFill>
                        </a:rPr>
                        <a:t>-1</a:t>
                      </a:r>
                    </a:p>
                  </a:txBody>
                  <a:tcPr marL="0" marR="17212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81693552"/>
                  </a:ext>
                </a:extLst>
              </a:tr>
              <a:tr h="313200">
                <a:tc>
                  <a:txBody>
                    <a:bodyPr/>
                    <a:lstStyle/>
                    <a:p>
                      <a:pPr algn="r"/>
                      <a:r>
                        <a:rPr lang="de-DE" sz="700" b="0" baseline="0">
                          <a:solidFill>
                            <a:srgbClr val="00B050"/>
                          </a:solidFill>
                        </a:rPr>
                        <a:t>+2</a:t>
                      </a:r>
                      <a:endParaRPr lang="de-DE" sz="700" b="0" baseline="0" dirty="0">
                        <a:solidFill>
                          <a:srgbClr val="00B050"/>
                        </a:solidFill>
                      </a:endParaRPr>
                    </a:p>
                  </a:txBody>
                  <a:tcPr marL="0" marR="17212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4025146535"/>
                  </a:ext>
                </a:extLst>
              </a:tr>
              <a:tr h="313200">
                <a:tc>
                  <a:txBody>
                    <a:bodyPr/>
                    <a:lstStyle/>
                    <a:p>
                      <a:pPr algn="r"/>
                      <a:r>
                        <a:rPr lang="de-DE" sz="700" b="0" baseline="0">
                          <a:solidFill>
                            <a:srgbClr val="00B050"/>
                          </a:solidFill>
                        </a:rPr>
                        <a:t>+14</a:t>
                      </a:r>
                      <a:endParaRPr lang="de-DE" sz="700" b="0" baseline="0" dirty="0">
                        <a:solidFill>
                          <a:srgbClr val="00B050"/>
                        </a:solidFill>
                      </a:endParaRPr>
                    </a:p>
                  </a:txBody>
                  <a:tcPr marL="0" marR="17212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48929630"/>
                  </a:ext>
                </a:extLst>
              </a:tr>
              <a:tr h="313200">
                <a:tc>
                  <a:txBody>
                    <a:bodyPr/>
                    <a:lstStyle/>
                    <a:p>
                      <a:pPr algn="r"/>
                      <a:r>
                        <a:rPr lang="de-DE" sz="700" b="0" baseline="0" dirty="0">
                          <a:solidFill>
                            <a:srgbClr val="F00000"/>
                          </a:solidFill>
                        </a:rPr>
                        <a:t>-3</a:t>
                      </a:r>
                    </a:p>
                  </a:txBody>
                  <a:tcPr marL="0" marR="17212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540037074"/>
                  </a:ext>
                </a:extLst>
              </a:tr>
            </a:tbl>
          </a:graphicData>
        </a:graphic>
      </p:graphicFrame>
      <p:graphicFrame>
        <p:nvGraphicFramePr>
          <p:cNvPr id="76" name="Tabelle 75" descr="orlink:ORRange290@'Gesamtindex &amp; Teilindizes'!$H$17¤0,0,0€271057152€0€€0€0€0€0€€0€€0€0€0€12">
            <a:extLst>
              <a:ext uri="{FF2B5EF4-FFF2-40B4-BE49-F238E27FC236}">
                <a16:creationId xmlns:a16="http://schemas.microsoft.com/office/drawing/2014/main" id="{C79DA1E7-20D6-817E-1A96-F87A243CAAC6}"/>
              </a:ext>
            </a:extLst>
          </p:cNvPr>
          <p:cNvGraphicFramePr>
            <a:graphicFrameLocks noGrp="1"/>
          </p:cNvGraphicFramePr>
          <p:nvPr>
            <p:custDataLst>
              <p:custData r:id="rId16"/>
              <p:custData r:id="rId17"/>
              <p:custData r:id="rId18"/>
            </p:custDataLst>
            <p:extLst>
              <p:ext uri="{D42A27DB-BD31-4B8C-83A1-F6EECF244321}">
                <p14:modId xmlns:p14="http://schemas.microsoft.com/office/powerpoint/2010/main" val="1733462111"/>
              </p:ext>
            </p:extLst>
          </p:nvPr>
        </p:nvGraphicFramePr>
        <p:xfrm>
          <a:off x="2329174" y="2355060"/>
          <a:ext cx="439291" cy="216000"/>
        </p:xfrm>
        <a:graphic>
          <a:graphicData uri="http://schemas.openxmlformats.org/drawingml/2006/table">
            <a:tbl>
              <a:tblPr firstRow="1" bandRow="1">
                <a:tableStyleId>{5C22544A-7EE6-4342-B048-85BDC9FD1C3A}</a:tableStyleId>
              </a:tblPr>
              <a:tblGrid>
                <a:gridCol w="439291">
                  <a:extLst>
                    <a:ext uri="{9D8B030D-6E8A-4147-A177-3AD203B41FA5}">
                      <a16:colId xmlns:a16="http://schemas.microsoft.com/office/drawing/2014/main" val="1944484219"/>
                    </a:ext>
                  </a:extLst>
                </a:gridCol>
              </a:tblGrid>
              <a:tr h="216000">
                <a:tc>
                  <a:txBody>
                    <a:bodyPr/>
                    <a:lstStyle/>
                    <a:p>
                      <a:pPr algn="r"/>
                      <a:r>
                        <a:rPr lang="de-DE" sz="700" b="0" baseline="0" dirty="0">
                          <a:solidFill>
                            <a:srgbClr val="000000"/>
                          </a:solidFill>
                        </a:rPr>
                        <a:t>0</a:t>
                      </a:r>
                    </a:p>
                  </a:txBody>
                  <a:tcPr marL="0" marR="172120" marT="0" marB="0"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438903161"/>
                  </a:ext>
                </a:extLst>
              </a:tr>
            </a:tbl>
          </a:graphicData>
        </a:graphic>
      </p:graphicFrame>
      <p:graphicFrame>
        <p:nvGraphicFramePr>
          <p:cNvPr id="77" name="Tabelle 76">
            <a:extLst>
              <a:ext uri="{FF2B5EF4-FFF2-40B4-BE49-F238E27FC236}">
                <a16:creationId xmlns:a16="http://schemas.microsoft.com/office/drawing/2014/main" id="{EF3F7B6A-682D-7B31-D68A-636176060DB9}"/>
              </a:ext>
            </a:extLst>
          </p:cNvPr>
          <p:cNvGraphicFramePr>
            <a:graphicFrameLocks noGrp="1"/>
          </p:cNvGraphicFramePr>
          <p:nvPr>
            <p:custDataLst>
              <p:custData r:id="rId19"/>
              <p:custData r:id="rId20"/>
            </p:custDataLst>
            <p:extLst>
              <p:ext uri="{D42A27DB-BD31-4B8C-83A1-F6EECF244321}">
                <p14:modId xmlns:p14="http://schemas.microsoft.com/office/powerpoint/2010/main" val="2037928780"/>
              </p:ext>
            </p:extLst>
          </p:nvPr>
        </p:nvGraphicFramePr>
        <p:xfrm>
          <a:off x="2283048" y="4334672"/>
          <a:ext cx="531542" cy="216000"/>
        </p:xfrm>
        <a:graphic>
          <a:graphicData uri="http://schemas.openxmlformats.org/drawingml/2006/table">
            <a:tbl>
              <a:tblPr firstRow="1" bandRow="1">
                <a:tableStyleId>{5C22544A-7EE6-4342-B048-85BDC9FD1C3A}</a:tableStyleId>
              </a:tblPr>
              <a:tblGrid>
                <a:gridCol w="531542">
                  <a:extLst>
                    <a:ext uri="{9D8B030D-6E8A-4147-A177-3AD203B41FA5}">
                      <a16:colId xmlns:a16="http://schemas.microsoft.com/office/drawing/2014/main" val="1944484219"/>
                    </a:ext>
                  </a:extLst>
                </a:gridCol>
              </a:tblGrid>
              <a:tr h="216000">
                <a:tc>
                  <a:txBody>
                    <a:bodyPr/>
                    <a:lstStyle/>
                    <a:p>
                      <a:pPr algn="ctr"/>
                      <a:r>
                        <a:rPr lang="de-DE" sz="700" b="1" u="sng" dirty="0">
                          <a:solidFill>
                            <a:schemeClr val="tx1"/>
                          </a:solidFill>
                        </a:rPr>
                        <a:t>Vgl. 2025</a:t>
                      </a:r>
                    </a:p>
                  </a:txBody>
                  <a:tcPr marL="0" marR="0" marT="0" marB="0"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438903161"/>
                  </a:ext>
                </a:extLst>
              </a:tr>
            </a:tbl>
          </a:graphicData>
        </a:graphic>
      </p:graphicFrame>
      <p:graphicFrame>
        <p:nvGraphicFramePr>
          <p:cNvPr id="78" name="Tabelle 77" descr="orlink:ORRange299@'Gesamtindex &amp; Teilindizes'!$J$18:$J$22¤0,0,0€2621696€0€€0€0€0€0€€0€€0€0€0€12">
            <a:extLst>
              <a:ext uri="{FF2B5EF4-FFF2-40B4-BE49-F238E27FC236}">
                <a16:creationId xmlns:a16="http://schemas.microsoft.com/office/drawing/2014/main" id="{17F4DE49-E988-EACF-9312-438B5EA9E87E}"/>
              </a:ext>
            </a:extLst>
          </p:cNvPr>
          <p:cNvGraphicFramePr>
            <a:graphicFrameLocks noGrp="1"/>
          </p:cNvGraphicFramePr>
          <p:nvPr>
            <p:custDataLst>
              <p:custData r:id="rId21"/>
              <p:custData r:id="rId22"/>
            </p:custDataLst>
            <p:extLst>
              <p:ext uri="{D42A27DB-BD31-4B8C-83A1-F6EECF244321}">
                <p14:modId xmlns:p14="http://schemas.microsoft.com/office/powerpoint/2010/main" val="1056618792"/>
              </p:ext>
            </p:extLst>
          </p:nvPr>
        </p:nvGraphicFramePr>
        <p:xfrm>
          <a:off x="3341933" y="2848765"/>
          <a:ext cx="439291" cy="1566000"/>
        </p:xfrm>
        <a:graphic>
          <a:graphicData uri="http://schemas.openxmlformats.org/drawingml/2006/table">
            <a:tbl>
              <a:tblPr firstRow="1" bandRow="1">
                <a:tableStyleId>{5C22544A-7EE6-4342-B048-85BDC9FD1C3A}</a:tableStyleId>
              </a:tblPr>
              <a:tblGrid>
                <a:gridCol w="439291">
                  <a:extLst>
                    <a:ext uri="{9D8B030D-6E8A-4147-A177-3AD203B41FA5}">
                      <a16:colId xmlns:a16="http://schemas.microsoft.com/office/drawing/2014/main" val="1944484219"/>
                    </a:ext>
                  </a:extLst>
                </a:gridCol>
              </a:tblGrid>
              <a:tr h="313200">
                <a:tc>
                  <a:txBody>
                    <a:bodyPr/>
                    <a:lstStyle/>
                    <a:p>
                      <a:pPr algn="r"/>
                      <a:r>
                        <a:rPr lang="de-DE" sz="700" b="0" baseline="0">
                          <a:solidFill>
                            <a:srgbClr val="F00000"/>
                          </a:solidFill>
                        </a:rPr>
                        <a:t>-7</a:t>
                      </a:r>
                      <a:endParaRPr lang="de-DE" sz="700" b="0" baseline="0" dirty="0">
                        <a:solidFill>
                          <a:srgbClr val="F00000"/>
                        </a:solidFill>
                      </a:endParaRPr>
                    </a:p>
                  </a:txBody>
                  <a:tcPr marL="0" marR="172120" marT="0" marB="0"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438903161"/>
                  </a:ext>
                </a:extLst>
              </a:tr>
              <a:tr h="313200">
                <a:tc>
                  <a:txBody>
                    <a:bodyPr/>
                    <a:lstStyle/>
                    <a:p>
                      <a:pPr algn="r"/>
                      <a:r>
                        <a:rPr lang="de-DE" sz="700" b="0" baseline="0" dirty="0">
                          <a:solidFill>
                            <a:srgbClr val="F00000"/>
                          </a:solidFill>
                        </a:rPr>
                        <a:t>-21</a:t>
                      </a:r>
                    </a:p>
                  </a:txBody>
                  <a:tcPr marL="0" marR="17212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81693552"/>
                  </a:ext>
                </a:extLst>
              </a:tr>
              <a:tr h="313200">
                <a:tc>
                  <a:txBody>
                    <a:bodyPr/>
                    <a:lstStyle/>
                    <a:p>
                      <a:pPr algn="r"/>
                      <a:r>
                        <a:rPr lang="de-DE" sz="700" b="0" baseline="0">
                          <a:solidFill>
                            <a:srgbClr val="00B050"/>
                          </a:solidFill>
                        </a:rPr>
                        <a:t>+6</a:t>
                      </a:r>
                      <a:endParaRPr lang="de-DE" sz="700" b="0" baseline="0" dirty="0">
                        <a:solidFill>
                          <a:srgbClr val="00B050"/>
                        </a:solidFill>
                      </a:endParaRPr>
                    </a:p>
                  </a:txBody>
                  <a:tcPr marL="0" marR="17212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4025146535"/>
                  </a:ext>
                </a:extLst>
              </a:tr>
              <a:tr h="313200">
                <a:tc>
                  <a:txBody>
                    <a:bodyPr/>
                    <a:lstStyle/>
                    <a:p>
                      <a:pPr algn="r"/>
                      <a:r>
                        <a:rPr lang="de-DE" sz="700" b="0" baseline="0">
                          <a:solidFill>
                            <a:srgbClr val="F00000"/>
                          </a:solidFill>
                        </a:rPr>
                        <a:t>-12</a:t>
                      </a:r>
                      <a:endParaRPr lang="de-DE" sz="700" b="0" baseline="0" dirty="0">
                        <a:solidFill>
                          <a:srgbClr val="F00000"/>
                        </a:solidFill>
                      </a:endParaRPr>
                    </a:p>
                  </a:txBody>
                  <a:tcPr marL="0" marR="17212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48929630"/>
                  </a:ext>
                </a:extLst>
              </a:tr>
              <a:tr h="313200">
                <a:tc>
                  <a:txBody>
                    <a:bodyPr/>
                    <a:lstStyle/>
                    <a:p>
                      <a:pPr algn="r"/>
                      <a:r>
                        <a:rPr lang="de-DE" sz="700" b="0" baseline="0" dirty="0">
                          <a:solidFill>
                            <a:srgbClr val="F00000"/>
                          </a:solidFill>
                        </a:rPr>
                        <a:t>-23</a:t>
                      </a:r>
                    </a:p>
                  </a:txBody>
                  <a:tcPr marL="0" marR="17212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540037074"/>
                  </a:ext>
                </a:extLst>
              </a:tr>
            </a:tbl>
          </a:graphicData>
        </a:graphic>
      </p:graphicFrame>
      <p:graphicFrame>
        <p:nvGraphicFramePr>
          <p:cNvPr id="79" name="Tabelle 78" descr="orlink:ORRange298@'Gesamtindex &amp; Teilindizes'!$J$17¤0,0,0€271057152€0€€0€0€0€0€€0€€0€0€0€12">
            <a:extLst>
              <a:ext uri="{FF2B5EF4-FFF2-40B4-BE49-F238E27FC236}">
                <a16:creationId xmlns:a16="http://schemas.microsoft.com/office/drawing/2014/main" id="{78CADD3C-76A0-A4CE-8C4F-ABB3E9FBE5B3}"/>
              </a:ext>
            </a:extLst>
          </p:cNvPr>
          <p:cNvGraphicFramePr>
            <a:graphicFrameLocks noGrp="1"/>
          </p:cNvGraphicFramePr>
          <p:nvPr>
            <p:custDataLst>
              <p:custData r:id="rId23"/>
              <p:custData r:id="rId24"/>
              <p:custData r:id="rId25"/>
            </p:custDataLst>
            <p:extLst>
              <p:ext uri="{D42A27DB-BD31-4B8C-83A1-F6EECF244321}">
                <p14:modId xmlns:p14="http://schemas.microsoft.com/office/powerpoint/2010/main" val="1311422057"/>
              </p:ext>
            </p:extLst>
          </p:nvPr>
        </p:nvGraphicFramePr>
        <p:xfrm>
          <a:off x="3341933" y="2353020"/>
          <a:ext cx="439291" cy="216000"/>
        </p:xfrm>
        <a:graphic>
          <a:graphicData uri="http://schemas.openxmlformats.org/drawingml/2006/table">
            <a:tbl>
              <a:tblPr firstRow="1" bandRow="1">
                <a:tableStyleId>{5C22544A-7EE6-4342-B048-85BDC9FD1C3A}</a:tableStyleId>
              </a:tblPr>
              <a:tblGrid>
                <a:gridCol w="439291">
                  <a:extLst>
                    <a:ext uri="{9D8B030D-6E8A-4147-A177-3AD203B41FA5}">
                      <a16:colId xmlns:a16="http://schemas.microsoft.com/office/drawing/2014/main" val="1944484219"/>
                    </a:ext>
                  </a:extLst>
                </a:gridCol>
              </a:tblGrid>
              <a:tr h="216000">
                <a:tc>
                  <a:txBody>
                    <a:bodyPr/>
                    <a:lstStyle/>
                    <a:p>
                      <a:pPr algn="r"/>
                      <a:r>
                        <a:rPr lang="de-DE" sz="700" b="0" baseline="0" dirty="0">
                          <a:solidFill>
                            <a:srgbClr val="F00000"/>
                          </a:solidFill>
                        </a:rPr>
                        <a:t>-11</a:t>
                      </a:r>
                    </a:p>
                  </a:txBody>
                  <a:tcPr marL="0" marR="172120" marT="0" marB="0"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438903161"/>
                  </a:ext>
                </a:extLst>
              </a:tr>
            </a:tbl>
          </a:graphicData>
        </a:graphic>
      </p:graphicFrame>
      <p:graphicFrame>
        <p:nvGraphicFramePr>
          <p:cNvPr id="80" name="Tabelle 79">
            <a:extLst>
              <a:ext uri="{FF2B5EF4-FFF2-40B4-BE49-F238E27FC236}">
                <a16:creationId xmlns:a16="http://schemas.microsoft.com/office/drawing/2014/main" id="{09690342-6A4A-F18D-00F9-A8E8A950AA66}"/>
              </a:ext>
            </a:extLst>
          </p:cNvPr>
          <p:cNvGraphicFramePr>
            <a:graphicFrameLocks noGrp="1"/>
          </p:cNvGraphicFramePr>
          <p:nvPr>
            <p:custDataLst>
              <p:custData r:id="rId26"/>
              <p:custData r:id="rId27"/>
            </p:custDataLst>
            <p:extLst>
              <p:ext uri="{D42A27DB-BD31-4B8C-83A1-F6EECF244321}">
                <p14:modId xmlns:p14="http://schemas.microsoft.com/office/powerpoint/2010/main" val="3619549309"/>
              </p:ext>
            </p:extLst>
          </p:nvPr>
        </p:nvGraphicFramePr>
        <p:xfrm>
          <a:off x="3295807" y="4332632"/>
          <a:ext cx="531542" cy="216000"/>
        </p:xfrm>
        <a:graphic>
          <a:graphicData uri="http://schemas.openxmlformats.org/drawingml/2006/table">
            <a:tbl>
              <a:tblPr firstRow="1" bandRow="1">
                <a:tableStyleId>{5C22544A-7EE6-4342-B048-85BDC9FD1C3A}</a:tableStyleId>
              </a:tblPr>
              <a:tblGrid>
                <a:gridCol w="531542">
                  <a:extLst>
                    <a:ext uri="{9D8B030D-6E8A-4147-A177-3AD203B41FA5}">
                      <a16:colId xmlns:a16="http://schemas.microsoft.com/office/drawing/2014/main" val="1944484219"/>
                    </a:ext>
                  </a:extLst>
                </a:gridCol>
              </a:tblGrid>
              <a:tr h="216000">
                <a:tc>
                  <a:txBody>
                    <a:bodyPr/>
                    <a:lstStyle/>
                    <a:p>
                      <a:pPr algn="ctr"/>
                      <a:r>
                        <a:rPr lang="de-DE" sz="700" b="1" u="sng" dirty="0">
                          <a:solidFill>
                            <a:schemeClr val="tx1"/>
                          </a:solidFill>
                        </a:rPr>
                        <a:t>Vgl. 2025</a:t>
                      </a:r>
                    </a:p>
                  </a:txBody>
                  <a:tcPr marL="0" marR="0" marT="0" marB="0"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438903161"/>
                  </a:ext>
                </a:extLst>
              </a:tr>
            </a:tbl>
          </a:graphicData>
        </a:graphic>
      </p:graphicFrame>
      <p:graphicFrame>
        <p:nvGraphicFramePr>
          <p:cNvPr id="81" name="Tabelle 80" descr="orlink:ORRange303@'Gesamtindex &amp; Teilindizes'!$L$18:$L$22¤0,0,0€2621696€0€€0€0€0€0€€0€€0€0€0€12">
            <a:extLst>
              <a:ext uri="{FF2B5EF4-FFF2-40B4-BE49-F238E27FC236}">
                <a16:creationId xmlns:a16="http://schemas.microsoft.com/office/drawing/2014/main" id="{BD2AE5CB-FE5E-5370-1FE3-DDA8DF9A3D7C}"/>
              </a:ext>
            </a:extLst>
          </p:cNvPr>
          <p:cNvGraphicFramePr>
            <a:graphicFrameLocks noGrp="1"/>
          </p:cNvGraphicFramePr>
          <p:nvPr>
            <p:custDataLst>
              <p:custData r:id="rId28"/>
              <p:custData r:id="rId29"/>
            </p:custDataLst>
            <p:extLst>
              <p:ext uri="{D42A27DB-BD31-4B8C-83A1-F6EECF244321}">
                <p14:modId xmlns:p14="http://schemas.microsoft.com/office/powerpoint/2010/main" val="612608748"/>
              </p:ext>
            </p:extLst>
          </p:nvPr>
        </p:nvGraphicFramePr>
        <p:xfrm>
          <a:off x="4338390" y="2860432"/>
          <a:ext cx="439291" cy="1566000"/>
        </p:xfrm>
        <a:graphic>
          <a:graphicData uri="http://schemas.openxmlformats.org/drawingml/2006/table">
            <a:tbl>
              <a:tblPr firstRow="1" bandRow="1">
                <a:tableStyleId>{5C22544A-7EE6-4342-B048-85BDC9FD1C3A}</a:tableStyleId>
              </a:tblPr>
              <a:tblGrid>
                <a:gridCol w="439291">
                  <a:extLst>
                    <a:ext uri="{9D8B030D-6E8A-4147-A177-3AD203B41FA5}">
                      <a16:colId xmlns:a16="http://schemas.microsoft.com/office/drawing/2014/main" val="1944484219"/>
                    </a:ext>
                  </a:extLst>
                </a:gridCol>
              </a:tblGrid>
              <a:tr h="313200">
                <a:tc>
                  <a:txBody>
                    <a:bodyPr/>
                    <a:lstStyle/>
                    <a:p>
                      <a:pPr algn="r"/>
                      <a:r>
                        <a:rPr lang="de-DE" sz="700" b="0" baseline="0">
                          <a:solidFill>
                            <a:srgbClr val="F00000"/>
                          </a:solidFill>
                        </a:rPr>
                        <a:t>-2</a:t>
                      </a:r>
                      <a:endParaRPr lang="de-DE" sz="700" b="0" baseline="0" dirty="0">
                        <a:solidFill>
                          <a:srgbClr val="F00000"/>
                        </a:solidFill>
                      </a:endParaRPr>
                    </a:p>
                  </a:txBody>
                  <a:tcPr marL="0" marR="172120" marT="0" marB="0"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438903161"/>
                  </a:ext>
                </a:extLst>
              </a:tr>
              <a:tr h="313200">
                <a:tc>
                  <a:txBody>
                    <a:bodyPr/>
                    <a:lstStyle/>
                    <a:p>
                      <a:pPr algn="r"/>
                      <a:r>
                        <a:rPr lang="de-DE" sz="700" b="0" baseline="0">
                          <a:solidFill>
                            <a:srgbClr val="F00000"/>
                          </a:solidFill>
                        </a:rPr>
                        <a:t>-1</a:t>
                      </a:r>
                      <a:endParaRPr lang="de-DE" sz="700" b="0" baseline="0" dirty="0">
                        <a:solidFill>
                          <a:srgbClr val="F00000"/>
                        </a:solidFill>
                      </a:endParaRPr>
                    </a:p>
                  </a:txBody>
                  <a:tcPr marL="0" marR="17212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81693552"/>
                  </a:ext>
                </a:extLst>
              </a:tr>
              <a:tr h="313200">
                <a:tc>
                  <a:txBody>
                    <a:bodyPr/>
                    <a:lstStyle/>
                    <a:p>
                      <a:pPr algn="r"/>
                      <a:r>
                        <a:rPr lang="de-DE" sz="700" b="0" baseline="0">
                          <a:solidFill>
                            <a:srgbClr val="000000"/>
                          </a:solidFill>
                        </a:rPr>
                        <a:t>0</a:t>
                      </a:r>
                      <a:endParaRPr lang="de-DE" sz="700" b="0" baseline="0" dirty="0">
                        <a:solidFill>
                          <a:srgbClr val="000000"/>
                        </a:solidFill>
                      </a:endParaRPr>
                    </a:p>
                  </a:txBody>
                  <a:tcPr marL="0" marR="17212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4025146535"/>
                  </a:ext>
                </a:extLst>
              </a:tr>
              <a:tr h="313200">
                <a:tc>
                  <a:txBody>
                    <a:bodyPr/>
                    <a:lstStyle/>
                    <a:p>
                      <a:pPr algn="r"/>
                      <a:r>
                        <a:rPr lang="de-DE" sz="700" b="0" baseline="0">
                          <a:solidFill>
                            <a:srgbClr val="F00000"/>
                          </a:solidFill>
                        </a:rPr>
                        <a:t>-1</a:t>
                      </a:r>
                      <a:endParaRPr lang="de-DE" sz="700" b="0" baseline="0" dirty="0">
                        <a:solidFill>
                          <a:srgbClr val="F00000"/>
                        </a:solidFill>
                      </a:endParaRPr>
                    </a:p>
                  </a:txBody>
                  <a:tcPr marL="0" marR="17212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48929630"/>
                  </a:ext>
                </a:extLst>
              </a:tr>
              <a:tr h="313200">
                <a:tc>
                  <a:txBody>
                    <a:bodyPr/>
                    <a:lstStyle/>
                    <a:p>
                      <a:pPr algn="r"/>
                      <a:r>
                        <a:rPr lang="de-DE" sz="700" b="0" baseline="0" dirty="0">
                          <a:solidFill>
                            <a:srgbClr val="F00000"/>
                          </a:solidFill>
                        </a:rPr>
                        <a:t>-2</a:t>
                      </a:r>
                    </a:p>
                  </a:txBody>
                  <a:tcPr marL="0" marR="17212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540037074"/>
                  </a:ext>
                </a:extLst>
              </a:tr>
            </a:tbl>
          </a:graphicData>
        </a:graphic>
      </p:graphicFrame>
      <p:graphicFrame>
        <p:nvGraphicFramePr>
          <p:cNvPr id="82" name="Tabelle 81" descr="orlink:ORRange302@'Gesamtindex &amp; Teilindizes'!$L$17¤0,0,0€271057152€0€€0€0€0€0€€0€€0€0€0€12">
            <a:extLst>
              <a:ext uri="{FF2B5EF4-FFF2-40B4-BE49-F238E27FC236}">
                <a16:creationId xmlns:a16="http://schemas.microsoft.com/office/drawing/2014/main" id="{5674B1ED-95E6-9531-629B-BB8D173FCD87}"/>
              </a:ext>
            </a:extLst>
          </p:cNvPr>
          <p:cNvGraphicFramePr>
            <a:graphicFrameLocks noGrp="1"/>
          </p:cNvGraphicFramePr>
          <p:nvPr>
            <p:custDataLst>
              <p:custData r:id="rId30"/>
              <p:custData r:id="rId31"/>
              <p:custData r:id="rId32"/>
            </p:custDataLst>
            <p:extLst>
              <p:ext uri="{D42A27DB-BD31-4B8C-83A1-F6EECF244321}">
                <p14:modId xmlns:p14="http://schemas.microsoft.com/office/powerpoint/2010/main" val="316264343"/>
              </p:ext>
            </p:extLst>
          </p:nvPr>
        </p:nvGraphicFramePr>
        <p:xfrm>
          <a:off x="4338390" y="2364687"/>
          <a:ext cx="439291" cy="216000"/>
        </p:xfrm>
        <a:graphic>
          <a:graphicData uri="http://schemas.openxmlformats.org/drawingml/2006/table">
            <a:tbl>
              <a:tblPr firstRow="1" bandRow="1">
                <a:tableStyleId>{5C22544A-7EE6-4342-B048-85BDC9FD1C3A}</a:tableStyleId>
              </a:tblPr>
              <a:tblGrid>
                <a:gridCol w="439291">
                  <a:extLst>
                    <a:ext uri="{9D8B030D-6E8A-4147-A177-3AD203B41FA5}">
                      <a16:colId xmlns:a16="http://schemas.microsoft.com/office/drawing/2014/main" val="1944484219"/>
                    </a:ext>
                  </a:extLst>
                </a:gridCol>
              </a:tblGrid>
              <a:tr h="216000">
                <a:tc>
                  <a:txBody>
                    <a:bodyPr/>
                    <a:lstStyle/>
                    <a:p>
                      <a:pPr algn="r"/>
                      <a:r>
                        <a:rPr lang="de-DE" sz="700" b="0" baseline="0" dirty="0">
                          <a:solidFill>
                            <a:srgbClr val="F00000"/>
                          </a:solidFill>
                        </a:rPr>
                        <a:t>-2</a:t>
                      </a:r>
                    </a:p>
                  </a:txBody>
                  <a:tcPr marL="0" marR="172120" marT="0" marB="0"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438903161"/>
                  </a:ext>
                </a:extLst>
              </a:tr>
            </a:tbl>
          </a:graphicData>
        </a:graphic>
      </p:graphicFrame>
      <p:graphicFrame>
        <p:nvGraphicFramePr>
          <p:cNvPr id="83" name="Tabelle 82">
            <a:extLst>
              <a:ext uri="{FF2B5EF4-FFF2-40B4-BE49-F238E27FC236}">
                <a16:creationId xmlns:a16="http://schemas.microsoft.com/office/drawing/2014/main" id="{592311B4-0FB3-F7BD-8A27-1B9522134D9D}"/>
              </a:ext>
            </a:extLst>
          </p:cNvPr>
          <p:cNvGraphicFramePr>
            <a:graphicFrameLocks noGrp="1"/>
          </p:cNvGraphicFramePr>
          <p:nvPr>
            <p:custDataLst>
              <p:custData r:id="rId33"/>
              <p:custData r:id="rId34"/>
            </p:custDataLst>
            <p:extLst>
              <p:ext uri="{D42A27DB-BD31-4B8C-83A1-F6EECF244321}">
                <p14:modId xmlns:p14="http://schemas.microsoft.com/office/powerpoint/2010/main" val="2712260321"/>
              </p:ext>
            </p:extLst>
          </p:nvPr>
        </p:nvGraphicFramePr>
        <p:xfrm>
          <a:off x="4292264" y="4344299"/>
          <a:ext cx="531542" cy="216000"/>
        </p:xfrm>
        <a:graphic>
          <a:graphicData uri="http://schemas.openxmlformats.org/drawingml/2006/table">
            <a:tbl>
              <a:tblPr firstRow="1" bandRow="1">
                <a:tableStyleId>{5C22544A-7EE6-4342-B048-85BDC9FD1C3A}</a:tableStyleId>
              </a:tblPr>
              <a:tblGrid>
                <a:gridCol w="531542">
                  <a:extLst>
                    <a:ext uri="{9D8B030D-6E8A-4147-A177-3AD203B41FA5}">
                      <a16:colId xmlns:a16="http://schemas.microsoft.com/office/drawing/2014/main" val="1944484219"/>
                    </a:ext>
                  </a:extLst>
                </a:gridCol>
              </a:tblGrid>
              <a:tr h="216000">
                <a:tc>
                  <a:txBody>
                    <a:bodyPr/>
                    <a:lstStyle/>
                    <a:p>
                      <a:pPr algn="ctr"/>
                      <a:r>
                        <a:rPr lang="de-DE" sz="700" b="1" u="sng" dirty="0">
                          <a:solidFill>
                            <a:schemeClr val="tx1"/>
                          </a:solidFill>
                        </a:rPr>
                        <a:t>Vgl. 2025</a:t>
                      </a:r>
                    </a:p>
                  </a:txBody>
                  <a:tcPr marL="0" marR="0" marT="0" marB="0"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438903161"/>
                  </a:ext>
                </a:extLst>
              </a:tr>
            </a:tbl>
          </a:graphicData>
        </a:graphic>
      </p:graphicFrame>
      <p:graphicFrame>
        <p:nvGraphicFramePr>
          <p:cNvPr id="84" name="Tabelle 83" descr="orlink:ORRange307@'Gesamtindex &amp; Teilindizes'!$N$18:$N$22¤0,0,0€2621696€0€€0€0€0€0€€0€€0€0€0€12">
            <a:extLst>
              <a:ext uri="{FF2B5EF4-FFF2-40B4-BE49-F238E27FC236}">
                <a16:creationId xmlns:a16="http://schemas.microsoft.com/office/drawing/2014/main" id="{8A078EB0-586B-F921-05D7-A9F92AC24B89}"/>
              </a:ext>
            </a:extLst>
          </p:cNvPr>
          <p:cNvGraphicFramePr>
            <a:graphicFrameLocks noGrp="1"/>
          </p:cNvGraphicFramePr>
          <p:nvPr>
            <p:custDataLst>
              <p:custData r:id="rId35"/>
              <p:custData r:id="rId36"/>
            </p:custDataLst>
            <p:extLst>
              <p:ext uri="{D42A27DB-BD31-4B8C-83A1-F6EECF244321}">
                <p14:modId xmlns:p14="http://schemas.microsoft.com/office/powerpoint/2010/main" val="4090819767"/>
              </p:ext>
            </p:extLst>
          </p:nvPr>
        </p:nvGraphicFramePr>
        <p:xfrm>
          <a:off x="5336753" y="2859497"/>
          <a:ext cx="439291" cy="1566000"/>
        </p:xfrm>
        <a:graphic>
          <a:graphicData uri="http://schemas.openxmlformats.org/drawingml/2006/table">
            <a:tbl>
              <a:tblPr firstRow="1" bandRow="1">
                <a:tableStyleId>{5C22544A-7EE6-4342-B048-85BDC9FD1C3A}</a:tableStyleId>
              </a:tblPr>
              <a:tblGrid>
                <a:gridCol w="439291">
                  <a:extLst>
                    <a:ext uri="{9D8B030D-6E8A-4147-A177-3AD203B41FA5}">
                      <a16:colId xmlns:a16="http://schemas.microsoft.com/office/drawing/2014/main" val="1944484219"/>
                    </a:ext>
                  </a:extLst>
                </a:gridCol>
              </a:tblGrid>
              <a:tr h="313200">
                <a:tc>
                  <a:txBody>
                    <a:bodyPr/>
                    <a:lstStyle/>
                    <a:p>
                      <a:pPr algn="r"/>
                      <a:r>
                        <a:rPr lang="de-DE" sz="700" b="0" baseline="0">
                          <a:solidFill>
                            <a:srgbClr val="F00000"/>
                          </a:solidFill>
                        </a:rPr>
                        <a:t>-7</a:t>
                      </a:r>
                      <a:endParaRPr lang="de-DE" sz="700" b="0" baseline="0" dirty="0">
                        <a:solidFill>
                          <a:srgbClr val="F00000"/>
                        </a:solidFill>
                      </a:endParaRPr>
                    </a:p>
                  </a:txBody>
                  <a:tcPr marL="0" marR="172120" marT="0" marB="0"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438903161"/>
                  </a:ext>
                </a:extLst>
              </a:tr>
              <a:tr h="313200">
                <a:tc>
                  <a:txBody>
                    <a:bodyPr/>
                    <a:lstStyle/>
                    <a:p>
                      <a:pPr algn="r"/>
                      <a:r>
                        <a:rPr lang="de-DE" sz="700" b="0" baseline="0" dirty="0">
                          <a:solidFill>
                            <a:srgbClr val="00B050"/>
                          </a:solidFill>
                        </a:rPr>
                        <a:t>+4</a:t>
                      </a:r>
                    </a:p>
                  </a:txBody>
                  <a:tcPr marL="0" marR="17212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81693552"/>
                  </a:ext>
                </a:extLst>
              </a:tr>
              <a:tr h="313200">
                <a:tc>
                  <a:txBody>
                    <a:bodyPr/>
                    <a:lstStyle/>
                    <a:p>
                      <a:pPr algn="r"/>
                      <a:r>
                        <a:rPr lang="de-DE" sz="700" b="0" baseline="0">
                          <a:solidFill>
                            <a:srgbClr val="F00000"/>
                          </a:solidFill>
                        </a:rPr>
                        <a:t>-6</a:t>
                      </a:r>
                      <a:endParaRPr lang="de-DE" sz="700" b="0" baseline="0" dirty="0">
                        <a:solidFill>
                          <a:srgbClr val="F00000"/>
                        </a:solidFill>
                      </a:endParaRPr>
                    </a:p>
                  </a:txBody>
                  <a:tcPr marL="0" marR="17212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4025146535"/>
                  </a:ext>
                </a:extLst>
              </a:tr>
              <a:tr h="313200">
                <a:tc>
                  <a:txBody>
                    <a:bodyPr/>
                    <a:lstStyle/>
                    <a:p>
                      <a:pPr algn="r"/>
                      <a:r>
                        <a:rPr lang="de-DE" sz="700" b="0" baseline="0">
                          <a:solidFill>
                            <a:srgbClr val="00B050"/>
                          </a:solidFill>
                        </a:rPr>
                        <a:t>+3</a:t>
                      </a:r>
                      <a:endParaRPr lang="de-DE" sz="700" b="0" baseline="0" dirty="0">
                        <a:solidFill>
                          <a:srgbClr val="00B050"/>
                        </a:solidFill>
                      </a:endParaRPr>
                    </a:p>
                  </a:txBody>
                  <a:tcPr marL="0" marR="17212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48929630"/>
                  </a:ext>
                </a:extLst>
              </a:tr>
              <a:tr h="313200">
                <a:tc>
                  <a:txBody>
                    <a:bodyPr/>
                    <a:lstStyle/>
                    <a:p>
                      <a:pPr algn="r"/>
                      <a:r>
                        <a:rPr lang="de-DE" sz="700" b="0" baseline="0" dirty="0">
                          <a:solidFill>
                            <a:srgbClr val="00B050"/>
                          </a:solidFill>
                        </a:rPr>
                        <a:t>+9</a:t>
                      </a:r>
                    </a:p>
                  </a:txBody>
                  <a:tcPr marL="0" marR="17212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540037074"/>
                  </a:ext>
                </a:extLst>
              </a:tr>
            </a:tbl>
          </a:graphicData>
        </a:graphic>
      </p:graphicFrame>
      <p:graphicFrame>
        <p:nvGraphicFramePr>
          <p:cNvPr id="85" name="Tabelle 84" descr="orlink:ORRange306@'Gesamtindex &amp; Teilindizes'!$N$17¤0,0,0€271057152€0€€0€0€0€0€€0€€0€0€0€12">
            <a:extLst>
              <a:ext uri="{FF2B5EF4-FFF2-40B4-BE49-F238E27FC236}">
                <a16:creationId xmlns:a16="http://schemas.microsoft.com/office/drawing/2014/main" id="{8F1294BD-CC89-047D-9038-909656D4A3E9}"/>
              </a:ext>
            </a:extLst>
          </p:cNvPr>
          <p:cNvGraphicFramePr>
            <a:graphicFrameLocks noGrp="1"/>
          </p:cNvGraphicFramePr>
          <p:nvPr>
            <p:custDataLst>
              <p:custData r:id="rId37"/>
              <p:custData r:id="rId38"/>
              <p:custData r:id="rId39"/>
            </p:custDataLst>
            <p:extLst>
              <p:ext uri="{D42A27DB-BD31-4B8C-83A1-F6EECF244321}">
                <p14:modId xmlns:p14="http://schemas.microsoft.com/office/powerpoint/2010/main" val="4062483261"/>
              </p:ext>
            </p:extLst>
          </p:nvPr>
        </p:nvGraphicFramePr>
        <p:xfrm>
          <a:off x="5336753" y="2363752"/>
          <a:ext cx="439291" cy="216000"/>
        </p:xfrm>
        <a:graphic>
          <a:graphicData uri="http://schemas.openxmlformats.org/drawingml/2006/table">
            <a:tbl>
              <a:tblPr firstRow="1" bandRow="1">
                <a:tableStyleId>{5C22544A-7EE6-4342-B048-85BDC9FD1C3A}</a:tableStyleId>
              </a:tblPr>
              <a:tblGrid>
                <a:gridCol w="439291">
                  <a:extLst>
                    <a:ext uri="{9D8B030D-6E8A-4147-A177-3AD203B41FA5}">
                      <a16:colId xmlns:a16="http://schemas.microsoft.com/office/drawing/2014/main" val="1944484219"/>
                    </a:ext>
                  </a:extLst>
                </a:gridCol>
              </a:tblGrid>
              <a:tr h="216000">
                <a:tc>
                  <a:txBody>
                    <a:bodyPr/>
                    <a:lstStyle/>
                    <a:p>
                      <a:pPr algn="r"/>
                      <a:r>
                        <a:rPr lang="de-DE" sz="700" b="0" baseline="0" dirty="0">
                          <a:solidFill>
                            <a:srgbClr val="00B050"/>
                          </a:solidFill>
                        </a:rPr>
                        <a:t>+1</a:t>
                      </a:r>
                    </a:p>
                  </a:txBody>
                  <a:tcPr marL="0" marR="172120" marT="0" marB="0"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438903161"/>
                  </a:ext>
                </a:extLst>
              </a:tr>
            </a:tbl>
          </a:graphicData>
        </a:graphic>
      </p:graphicFrame>
      <p:graphicFrame>
        <p:nvGraphicFramePr>
          <p:cNvPr id="86" name="Tabelle 85">
            <a:extLst>
              <a:ext uri="{FF2B5EF4-FFF2-40B4-BE49-F238E27FC236}">
                <a16:creationId xmlns:a16="http://schemas.microsoft.com/office/drawing/2014/main" id="{6673CB78-FFFD-7341-AF91-F893EE15E2AE}"/>
              </a:ext>
            </a:extLst>
          </p:cNvPr>
          <p:cNvGraphicFramePr>
            <a:graphicFrameLocks noGrp="1"/>
          </p:cNvGraphicFramePr>
          <p:nvPr>
            <p:custDataLst>
              <p:custData r:id="rId40"/>
              <p:custData r:id="rId41"/>
            </p:custDataLst>
            <p:extLst>
              <p:ext uri="{D42A27DB-BD31-4B8C-83A1-F6EECF244321}">
                <p14:modId xmlns:p14="http://schemas.microsoft.com/office/powerpoint/2010/main" val="1311674033"/>
              </p:ext>
            </p:extLst>
          </p:nvPr>
        </p:nvGraphicFramePr>
        <p:xfrm>
          <a:off x="5290627" y="4343364"/>
          <a:ext cx="531542" cy="216000"/>
        </p:xfrm>
        <a:graphic>
          <a:graphicData uri="http://schemas.openxmlformats.org/drawingml/2006/table">
            <a:tbl>
              <a:tblPr firstRow="1" bandRow="1">
                <a:tableStyleId>{5C22544A-7EE6-4342-B048-85BDC9FD1C3A}</a:tableStyleId>
              </a:tblPr>
              <a:tblGrid>
                <a:gridCol w="531542">
                  <a:extLst>
                    <a:ext uri="{9D8B030D-6E8A-4147-A177-3AD203B41FA5}">
                      <a16:colId xmlns:a16="http://schemas.microsoft.com/office/drawing/2014/main" val="1944484219"/>
                    </a:ext>
                  </a:extLst>
                </a:gridCol>
              </a:tblGrid>
              <a:tr h="216000">
                <a:tc>
                  <a:txBody>
                    <a:bodyPr/>
                    <a:lstStyle/>
                    <a:p>
                      <a:pPr algn="ctr"/>
                      <a:r>
                        <a:rPr lang="de-DE" sz="700" b="1" u="sng" dirty="0">
                          <a:solidFill>
                            <a:schemeClr val="tx1"/>
                          </a:solidFill>
                        </a:rPr>
                        <a:t>Vgl. 2025</a:t>
                      </a:r>
                    </a:p>
                  </a:txBody>
                  <a:tcPr marL="0" marR="0" marT="0" marB="0"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438903161"/>
                  </a:ext>
                </a:extLst>
              </a:tr>
            </a:tbl>
          </a:graphicData>
        </a:graphic>
      </p:graphicFrame>
      <p:graphicFrame>
        <p:nvGraphicFramePr>
          <p:cNvPr id="87" name="Tabelle 86" descr="orlink:ORRange314@'Gesamtindex &amp; Teilindizes'!$R$18:$R$22¤0,0,0€2621696€0€€0€0€0€0€€0€€0€0€0€12">
            <a:extLst>
              <a:ext uri="{FF2B5EF4-FFF2-40B4-BE49-F238E27FC236}">
                <a16:creationId xmlns:a16="http://schemas.microsoft.com/office/drawing/2014/main" id="{18D5FC2D-57F5-1F5D-ADFB-A0739E665179}"/>
              </a:ext>
            </a:extLst>
          </p:cNvPr>
          <p:cNvGraphicFramePr>
            <a:graphicFrameLocks noGrp="1"/>
          </p:cNvGraphicFramePr>
          <p:nvPr>
            <p:custDataLst>
              <p:custData r:id="rId42"/>
              <p:custData r:id="rId43"/>
            </p:custDataLst>
            <p:extLst>
              <p:ext uri="{D42A27DB-BD31-4B8C-83A1-F6EECF244321}">
                <p14:modId xmlns:p14="http://schemas.microsoft.com/office/powerpoint/2010/main" val="208337126"/>
              </p:ext>
            </p:extLst>
          </p:nvPr>
        </p:nvGraphicFramePr>
        <p:xfrm>
          <a:off x="7328620" y="2859497"/>
          <a:ext cx="439291" cy="1566000"/>
        </p:xfrm>
        <a:graphic>
          <a:graphicData uri="http://schemas.openxmlformats.org/drawingml/2006/table">
            <a:tbl>
              <a:tblPr firstRow="1" bandRow="1">
                <a:tableStyleId>{5C22544A-7EE6-4342-B048-85BDC9FD1C3A}</a:tableStyleId>
              </a:tblPr>
              <a:tblGrid>
                <a:gridCol w="439291">
                  <a:extLst>
                    <a:ext uri="{9D8B030D-6E8A-4147-A177-3AD203B41FA5}">
                      <a16:colId xmlns:a16="http://schemas.microsoft.com/office/drawing/2014/main" val="1944484219"/>
                    </a:ext>
                  </a:extLst>
                </a:gridCol>
              </a:tblGrid>
              <a:tr h="313200">
                <a:tc>
                  <a:txBody>
                    <a:bodyPr/>
                    <a:lstStyle/>
                    <a:p>
                      <a:pPr algn="r"/>
                      <a:r>
                        <a:rPr lang="de-DE" sz="700" b="0" baseline="0">
                          <a:solidFill>
                            <a:srgbClr val="F00000"/>
                          </a:solidFill>
                        </a:rPr>
                        <a:t>-4</a:t>
                      </a:r>
                      <a:endParaRPr lang="de-DE" sz="700" b="0" baseline="0" dirty="0">
                        <a:solidFill>
                          <a:srgbClr val="F00000"/>
                        </a:solidFill>
                      </a:endParaRPr>
                    </a:p>
                  </a:txBody>
                  <a:tcPr marL="0" marR="172120" marT="0" marB="0"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438903161"/>
                  </a:ext>
                </a:extLst>
              </a:tr>
              <a:tr h="313200">
                <a:tc>
                  <a:txBody>
                    <a:bodyPr/>
                    <a:lstStyle/>
                    <a:p>
                      <a:pPr algn="r"/>
                      <a:r>
                        <a:rPr lang="de-DE" sz="700" b="0" baseline="0" dirty="0">
                          <a:solidFill>
                            <a:srgbClr val="F00000"/>
                          </a:solidFill>
                        </a:rPr>
                        <a:t>-5</a:t>
                      </a:r>
                    </a:p>
                  </a:txBody>
                  <a:tcPr marL="0" marR="17212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81693552"/>
                  </a:ext>
                </a:extLst>
              </a:tr>
              <a:tr h="313200">
                <a:tc>
                  <a:txBody>
                    <a:bodyPr/>
                    <a:lstStyle/>
                    <a:p>
                      <a:pPr algn="r"/>
                      <a:r>
                        <a:rPr lang="de-DE" sz="700" b="0" baseline="0">
                          <a:solidFill>
                            <a:srgbClr val="00B050"/>
                          </a:solidFill>
                        </a:rPr>
                        <a:t>+2</a:t>
                      </a:r>
                      <a:endParaRPr lang="de-DE" sz="700" b="0" baseline="0" dirty="0">
                        <a:solidFill>
                          <a:srgbClr val="00B050"/>
                        </a:solidFill>
                      </a:endParaRPr>
                    </a:p>
                  </a:txBody>
                  <a:tcPr marL="0" marR="17212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4025146535"/>
                  </a:ext>
                </a:extLst>
              </a:tr>
              <a:tr h="313200">
                <a:tc>
                  <a:txBody>
                    <a:bodyPr/>
                    <a:lstStyle/>
                    <a:p>
                      <a:pPr algn="r"/>
                      <a:r>
                        <a:rPr lang="de-DE" sz="700" b="0" baseline="0">
                          <a:solidFill>
                            <a:srgbClr val="F00000"/>
                          </a:solidFill>
                        </a:rPr>
                        <a:t>-2</a:t>
                      </a:r>
                      <a:endParaRPr lang="de-DE" sz="700" b="0" baseline="0" dirty="0">
                        <a:solidFill>
                          <a:srgbClr val="F00000"/>
                        </a:solidFill>
                      </a:endParaRPr>
                    </a:p>
                  </a:txBody>
                  <a:tcPr marL="0" marR="17212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48929630"/>
                  </a:ext>
                </a:extLst>
              </a:tr>
              <a:tr h="313200">
                <a:tc>
                  <a:txBody>
                    <a:bodyPr/>
                    <a:lstStyle/>
                    <a:p>
                      <a:pPr algn="r"/>
                      <a:r>
                        <a:rPr lang="de-DE" sz="700" b="0" baseline="0" dirty="0">
                          <a:solidFill>
                            <a:srgbClr val="F00000"/>
                          </a:solidFill>
                        </a:rPr>
                        <a:t>-7</a:t>
                      </a:r>
                    </a:p>
                  </a:txBody>
                  <a:tcPr marL="0" marR="17212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540037074"/>
                  </a:ext>
                </a:extLst>
              </a:tr>
            </a:tbl>
          </a:graphicData>
        </a:graphic>
      </p:graphicFrame>
      <p:graphicFrame>
        <p:nvGraphicFramePr>
          <p:cNvPr id="88" name="Tabelle 87" descr="orlink:ORRange315@'Gesamtindex &amp; Teilindizes'!$R$17¤0,0,0€271057152€0€€0€0€0€0€€0€€0€0€0€12">
            <a:extLst>
              <a:ext uri="{FF2B5EF4-FFF2-40B4-BE49-F238E27FC236}">
                <a16:creationId xmlns:a16="http://schemas.microsoft.com/office/drawing/2014/main" id="{1BFEFB9C-9C77-58E6-47E3-B2CEF92CE92C}"/>
              </a:ext>
            </a:extLst>
          </p:cNvPr>
          <p:cNvGraphicFramePr>
            <a:graphicFrameLocks noGrp="1"/>
          </p:cNvGraphicFramePr>
          <p:nvPr>
            <p:custDataLst>
              <p:custData r:id="rId44"/>
              <p:custData r:id="rId45"/>
              <p:custData r:id="rId46"/>
              <p:custData r:id="rId47"/>
            </p:custDataLst>
            <p:extLst>
              <p:ext uri="{D42A27DB-BD31-4B8C-83A1-F6EECF244321}">
                <p14:modId xmlns:p14="http://schemas.microsoft.com/office/powerpoint/2010/main" val="654023905"/>
              </p:ext>
            </p:extLst>
          </p:nvPr>
        </p:nvGraphicFramePr>
        <p:xfrm>
          <a:off x="7328620" y="2363752"/>
          <a:ext cx="439291" cy="216000"/>
        </p:xfrm>
        <a:graphic>
          <a:graphicData uri="http://schemas.openxmlformats.org/drawingml/2006/table">
            <a:tbl>
              <a:tblPr firstRow="1" bandRow="1">
                <a:tableStyleId>{5C22544A-7EE6-4342-B048-85BDC9FD1C3A}</a:tableStyleId>
              </a:tblPr>
              <a:tblGrid>
                <a:gridCol w="439291">
                  <a:extLst>
                    <a:ext uri="{9D8B030D-6E8A-4147-A177-3AD203B41FA5}">
                      <a16:colId xmlns:a16="http://schemas.microsoft.com/office/drawing/2014/main" val="1944484219"/>
                    </a:ext>
                  </a:extLst>
                </a:gridCol>
              </a:tblGrid>
              <a:tr h="216000">
                <a:tc>
                  <a:txBody>
                    <a:bodyPr/>
                    <a:lstStyle/>
                    <a:p>
                      <a:pPr algn="r"/>
                      <a:r>
                        <a:rPr lang="de-DE" sz="700" b="0" baseline="0" dirty="0">
                          <a:solidFill>
                            <a:srgbClr val="F00000"/>
                          </a:solidFill>
                        </a:rPr>
                        <a:t>-3</a:t>
                      </a:r>
                    </a:p>
                  </a:txBody>
                  <a:tcPr marL="0" marR="172120" marT="0" marB="0"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438903161"/>
                  </a:ext>
                </a:extLst>
              </a:tr>
            </a:tbl>
          </a:graphicData>
        </a:graphic>
      </p:graphicFrame>
      <p:graphicFrame>
        <p:nvGraphicFramePr>
          <p:cNvPr id="89" name="Tabelle 88">
            <a:extLst>
              <a:ext uri="{FF2B5EF4-FFF2-40B4-BE49-F238E27FC236}">
                <a16:creationId xmlns:a16="http://schemas.microsoft.com/office/drawing/2014/main" id="{2F2D40BB-DD34-FBEF-7E3D-42641E10D180}"/>
              </a:ext>
            </a:extLst>
          </p:cNvPr>
          <p:cNvGraphicFramePr>
            <a:graphicFrameLocks noGrp="1"/>
          </p:cNvGraphicFramePr>
          <p:nvPr>
            <p:custDataLst>
              <p:custData r:id="rId48"/>
              <p:custData r:id="rId49"/>
            </p:custDataLst>
            <p:extLst>
              <p:ext uri="{D42A27DB-BD31-4B8C-83A1-F6EECF244321}">
                <p14:modId xmlns:p14="http://schemas.microsoft.com/office/powerpoint/2010/main" val="581382503"/>
              </p:ext>
            </p:extLst>
          </p:nvPr>
        </p:nvGraphicFramePr>
        <p:xfrm>
          <a:off x="7282494" y="4343364"/>
          <a:ext cx="531542" cy="216000"/>
        </p:xfrm>
        <a:graphic>
          <a:graphicData uri="http://schemas.openxmlformats.org/drawingml/2006/table">
            <a:tbl>
              <a:tblPr firstRow="1" bandRow="1">
                <a:tableStyleId>{5C22544A-7EE6-4342-B048-85BDC9FD1C3A}</a:tableStyleId>
              </a:tblPr>
              <a:tblGrid>
                <a:gridCol w="531542">
                  <a:extLst>
                    <a:ext uri="{9D8B030D-6E8A-4147-A177-3AD203B41FA5}">
                      <a16:colId xmlns:a16="http://schemas.microsoft.com/office/drawing/2014/main" val="1944484219"/>
                    </a:ext>
                  </a:extLst>
                </a:gridCol>
              </a:tblGrid>
              <a:tr h="216000">
                <a:tc>
                  <a:txBody>
                    <a:bodyPr/>
                    <a:lstStyle/>
                    <a:p>
                      <a:pPr algn="ctr"/>
                      <a:r>
                        <a:rPr lang="de-DE" sz="700" b="1" u="sng" dirty="0">
                          <a:solidFill>
                            <a:schemeClr val="tx1"/>
                          </a:solidFill>
                        </a:rPr>
                        <a:t>Vgl. 2025</a:t>
                      </a:r>
                    </a:p>
                  </a:txBody>
                  <a:tcPr marL="0" marR="0" marT="0" marB="0"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438903161"/>
                  </a:ext>
                </a:extLst>
              </a:tr>
            </a:tbl>
          </a:graphicData>
        </a:graphic>
      </p:graphicFrame>
      <p:graphicFrame>
        <p:nvGraphicFramePr>
          <p:cNvPr id="90" name="Tabelle 89" descr="orlink:ORRange311@'Gesamtindex &amp; Teilindizes'!$P$18:$P$22¤0,0,0€2621696€0€€0€0€0€0€€0€€0€0€0€12">
            <a:extLst>
              <a:ext uri="{FF2B5EF4-FFF2-40B4-BE49-F238E27FC236}">
                <a16:creationId xmlns:a16="http://schemas.microsoft.com/office/drawing/2014/main" id="{FBE9EA75-3D3E-94FF-0BE0-814F18E4FD9F}"/>
              </a:ext>
            </a:extLst>
          </p:cNvPr>
          <p:cNvGraphicFramePr>
            <a:graphicFrameLocks noGrp="1"/>
          </p:cNvGraphicFramePr>
          <p:nvPr>
            <p:custDataLst>
              <p:custData r:id="rId50"/>
              <p:custData r:id="rId51"/>
            </p:custDataLst>
            <p:extLst>
              <p:ext uri="{D42A27DB-BD31-4B8C-83A1-F6EECF244321}">
                <p14:modId xmlns:p14="http://schemas.microsoft.com/office/powerpoint/2010/main" val="2548997172"/>
              </p:ext>
            </p:extLst>
          </p:nvPr>
        </p:nvGraphicFramePr>
        <p:xfrm>
          <a:off x="6328491" y="2859497"/>
          <a:ext cx="439291" cy="1566000"/>
        </p:xfrm>
        <a:graphic>
          <a:graphicData uri="http://schemas.openxmlformats.org/drawingml/2006/table">
            <a:tbl>
              <a:tblPr firstRow="1" bandRow="1">
                <a:tableStyleId>{5C22544A-7EE6-4342-B048-85BDC9FD1C3A}</a:tableStyleId>
              </a:tblPr>
              <a:tblGrid>
                <a:gridCol w="439291">
                  <a:extLst>
                    <a:ext uri="{9D8B030D-6E8A-4147-A177-3AD203B41FA5}">
                      <a16:colId xmlns:a16="http://schemas.microsoft.com/office/drawing/2014/main" val="1944484219"/>
                    </a:ext>
                  </a:extLst>
                </a:gridCol>
              </a:tblGrid>
              <a:tr h="313200">
                <a:tc>
                  <a:txBody>
                    <a:bodyPr/>
                    <a:lstStyle/>
                    <a:p>
                      <a:pPr algn="r"/>
                      <a:r>
                        <a:rPr lang="de-DE" sz="700" b="0" baseline="0">
                          <a:solidFill>
                            <a:srgbClr val="00B050"/>
                          </a:solidFill>
                        </a:rPr>
                        <a:t>+2</a:t>
                      </a:r>
                      <a:endParaRPr lang="de-DE" sz="700" b="0" baseline="0" dirty="0">
                        <a:solidFill>
                          <a:srgbClr val="00B050"/>
                        </a:solidFill>
                      </a:endParaRPr>
                    </a:p>
                  </a:txBody>
                  <a:tcPr marL="0" marR="172120" marT="0" marB="0"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438903161"/>
                  </a:ext>
                </a:extLst>
              </a:tr>
              <a:tr h="313200">
                <a:tc>
                  <a:txBody>
                    <a:bodyPr/>
                    <a:lstStyle/>
                    <a:p>
                      <a:pPr algn="r"/>
                      <a:r>
                        <a:rPr lang="de-DE" sz="700" b="0" baseline="0" dirty="0">
                          <a:solidFill>
                            <a:srgbClr val="00B050"/>
                          </a:solidFill>
                        </a:rPr>
                        <a:t>+3</a:t>
                      </a:r>
                    </a:p>
                  </a:txBody>
                  <a:tcPr marL="0" marR="17212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81693552"/>
                  </a:ext>
                </a:extLst>
              </a:tr>
              <a:tr h="313200">
                <a:tc>
                  <a:txBody>
                    <a:bodyPr/>
                    <a:lstStyle/>
                    <a:p>
                      <a:pPr algn="r"/>
                      <a:r>
                        <a:rPr lang="de-DE" sz="700" b="0" baseline="0">
                          <a:solidFill>
                            <a:srgbClr val="F00000"/>
                          </a:solidFill>
                        </a:rPr>
                        <a:t>-3</a:t>
                      </a:r>
                      <a:endParaRPr lang="de-DE" sz="700" b="0" baseline="0" dirty="0">
                        <a:solidFill>
                          <a:srgbClr val="F00000"/>
                        </a:solidFill>
                      </a:endParaRPr>
                    </a:p>
                  </a:txBody>
                  <a:tcPr marL="0" marR="17212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4025146535"/>
                  </a:ext>
                </a:extLst>
              </a:tr>
              <a:tr h="313200">
                <a:tc>
                  <a:txBody>
                    <a:bodyPr/>
                    <a:lstStyle/>
                    <a:p>
                      <a:pPr algn="r"/>
                      <a:r>
                        <a:rPr lang="de-DE" sz="700" b="0" baseline="0">
                          <a:solidFill>
                            <a:srgbClr val="F00000"/>
                          </a:solidFill>
                        </a:rPr>
                        <a:t>-3</a:t>
                      </a:r>
                      <a:endParaRPr lang="de-DE" sz="700" b="0" baseline="0" dirty="0">
                        <a:solidFill>
                          <a:srgbClr val="F00000"/>
                        </a:solidFill>
                      </a:endParaRPr>
                    </a:p>
                  </a:txBody>
                  <a:tcPr marL="0" marR="17212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48929630"/>
                  </a:ext>
                </a:extLst>
              </a:tr>
              <a:tr h="313200">
                <a:tc>
                  <a:txBody>
                    <a:bodyPr/>
                    <a:lstStyle/>
                    <a:p>
                      <a:pPr algn="r"/>
                      <a:r>
                        <a:rPr lang="de-DE" sz="700" b="0" baseline="0" dirty="0">
                          <a:solidFill>
                            <a:srgbClr val="00B050"/>
                          </a:solidFill>
                        </a:rPr>
                        <a:t>+6</a:t>
                      </a:r>
                    </a:p>
                  </a:txBody>
                  <a:tcPr marL="0" marR="17212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540037074"/>
                  </a:ext>
                </a:extLst>
              </a:tr>
            </a:tbl>
          </a:graphicData>
        </a:graphic>
      </p:graphicFrame>
      <p:graphicFrame>
        <p:nvGraphicFramePr>
          <p:cNvPr id="91" name="Tabelle 90" descr="orlink:ORRange310@'Gesamtindex &amp; Teilindizes'!$P$17¤0,0,0€271057152€0€€0€0€0€0€€0€€0€0€0€12">
            <a:extLst>
              <a:ext uri="{FF2B5EF4-FFF2-40B4-BE49-F238E27FC236}">
                <a16:creationId xmlns:a16="http://schemas.microsoft.com/office/drawing/2014/main" id="{84FFE2A9-D740-492E-5BB2-49FBB7B3FD91}"/>
              </a:ext>
            </a:extLst>
          </p:cNvPr>
          <p:cNvGraphicFramePr>
            <a:graphicFrameLocks noGrp="1"/>
          </p:cNvGraphicFramePr>
          <p:nvPr>
            <p:custDataLst>
              <p:custData r:id="rId52"/>
              <p:custData r:id="rId53"/>
              <p:custData r:id="rId54"/>
            </p:custDataLst>
            <p:extLst>
              <p:ext uri="{D42A27DB-BD31-4B8C-83A1-F6EECF244321}">
                <p14:modId xmlns:p14="http://schemas.microsoft.com/office/powerpoint/2010/main" val="1518015589"/>
              </p:ext>
            </p:extLst>
          </p:nvPr>
        </p:nvGraphicFramePr>
        <p:xfrm>
          <a:off x="6328491" y="2363752"/>
          <a:ext cx="439291" cy="216000"/>
        </p:xfrm>
        <a:graphic>
          <a:graphicData uri="http://schemas.openxmlformats.org/drawingml/2006/table">
            <a:tbl>
              <a:tblPr firstRow="1" bandRow="1">
                <a:tableStyleId>{5C22544A-7EE6-4342-B048-85BDC9FD1C3A}</a:tableStyleId>
              </a:tblPr>
              <a:tblGrid>
                <a:gridCol w="439291">
                  <a:extLst>
                    <a:ext uri="{9D8B030D-6E8A-4147-A177-3AD203B41FA5}">
                      <a16:colId xmlns:a16="http://schemas.microsoft.com/office/drawing/2014/main" val="1944484219"/>
                    </a:ext>
                  </a:extLst>
                </a:gridCol>
              </a:tblGrid>
              <a:tr h="216000">
                <a:tc>
                  <a:txBody>
                    <a:bodyPr/>
                    <a:lstStyle/>
                    <a:p>
                      <a:pPr algn="r"/>
                      <a:r>
                        <a:rPr lang="de-DE" sz="700" b="0" baseline="0" dirty="0">
                          <a:solidFill>
                            <a:srgbClr val="00B050"/>
                          </a:solidFill>
                        </a:rPr>
                        <a:t>+2</a:t>
                      </a:r>
                    </a:p>
                  </a:txBody>
                  <a:tcPr marL="0" marR="172120" marT="0" marB="0"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438903161"/>
                  </a:ext>
                </a:extLst>
              </a:tr>
            </a:tbl>
          </a:graphicData>
        </a:graphic>
      </p:graphicFrame>
      <p:graphicFrame>
        <p:nvGraphicFramePr>
          <p:cNvPr id="92" name="Tabelle 91">
            <a:extLst>
              <a:ext uri="{FF2B5EF4-FFF2-40B4-BE49-F238E27FC236}">
                <a16:creationId xmlns:a16="http://schemas.microsoft.com/office/drawing/2014/main" id="{105F99C9-5001-B26F-1B0F-AAE0815F5110}"/>
              </a:ext>
            </a:extLst>
          </p:cNvPr>
          <p:cNvGraphicFramePr>
            <a:graphicFrameLocks noGrp="1"/>
          </p:cNvGraphicFramePr>
          <p:nvPr>
            <p:custDataLst>
              <p:custData r:id="rId55"/>
              <p:custData r:id="rId56"/>
            </p:custDataLst>
            <p:extLst>
              <p:ext uri="{D42A27DB-BD31-4B8C-83A1-F6EECF244321}">
                <p14:modId xmlns:p14="http://schemas.microsoft.com/office/powerpoint/2010/main" val="4052334313"/>
              </p:ext>
            </p:extLst>
          </p:nvPr>
        </p:nvGraphicFramePr>
        <p:xfrm>
          <a:off x="6282365" y="4343364"/>
          <a:ext cx="531542" cy="216000"/>
        </p:xfrm>
        <a:graphic>
          <a:graphicData uri="http://schemas.openxmlformats.org/drawingml/2006/table">
            <a:tbl>
              <a:tblPr firstRow="1" bandRow="1">
                <a:tableStyleId>{5C22544A-7EE6-4342-B048-85BDC9FD1C3A}</a:tableStyleId>
              </a:tblPr>
              <a:tblGrid>
                <a:gridCol w="531542">
                  <a:extLst>
                    <a:ext uri="{9D8B030D-6E8A-4147-A177-3AD203B41FA5}">
                      <a16:colId xmlns:a16="http://schemas.microsoft.com/office/drawing/2014/main" val="1944484219"/>
                    </a:ext>
                  </a:extLst>
                </a:gridCol>
              </a:tblGrid>
              <a:tr h="216000">
                <a:tc>
                  <a:txBody>
                    <a:bodyPr/>
                    <a:lstStyle/>
                    <a:p>
                      <a:pPr algn="ctr"/>
                      <a:r>
                        <a:rPr lang="de-DE" sz="700" b="1" u="sng" dirty="0">
                          <a:solidFill>
                            <a:schemeClr val="tx1"/>
                          </a:solidFill>
                        </a:rPr>
                        <a:t>Vgl. 2025</a:t>
                      </a:r>
                    </a:p>
                  </a:txBody>
                  <a:tcPr marL="0" marR="0" marT="0" marB="0"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438903161"/>
                  </a:ext>
                </a:extLst>
              </a:tr>
            </a:tbl>
          </a:graphicData>
        </a:graphic>
      </p:graphicFrame>
      <p:sp>
        <p:nvSpPr>
          <p:cNvPr id="95" name="Textfeld 94">
            <a:extLst>
              <a:ext uri="{FF2B5EF4-FFF2-40B4-BE49-F238E27FC236}">
                <a16:creationId xmlns:a16="http://schemas.microsoft.com/office/drawing/2014/main" id="{6021B937-BB9C-274E-51FA-5392EBF3539D}"/>
              </a:ext>
            </a:extLst>
          </p:cNvPr>
          <p:cNvSpPr txBox="1"/>
          <p:nvPr/>
        </p:nvSpPr>
        <p:spPr>
          <a:xfrm>
            <a:off x="2502392" y="2887079"/>
            <a:ext cx="149381" cy="215444"/>
          </a:xfrm>
          <a:prstGeom prst="rect">
            <a:avLst/>
          </a:prstGeom>
          <a:noFill/>
        </p:spPr>
        <p:txBody>
          <a:bodyPr wrap="square" lIns="0" rIns="0" rtlCol="0">
            <a:spAutoFit/>
          </a:bodyPr>
          <a:lstStyle/>
          <a:p>
            <a:pPr algn="r"/>
            <a:r>
              <a:rPr lang="de-DE" sz="800" noProof="0" dirty="0">
                <a:latin typeface="Arial" panose="020B0604020202020204" pitchFamily="34" charset="0"/>
                <a:cs typeface="Arial" panose="020B0604020202020204" pitchFamily="34" charset="0"/>
              </a:rPr>
              <a:t> *</a:t>
            </a:r>
            <a:endParaRPr lang="de-DE" sz="800" noProof="0" dirty="0"/>
          </a:p>
        </p:txBody>
      </p:sp>
      <p:sp>
        <p:nvSpPr>
          <p:cNvPr id="98" name="Textfeld 97">
            <a:extLst>
              <a:ext uri="{FF2B5EF4-FFF2-40B4-BE49-F238E27FC236}">
                <a16:creationId xmlns:a16="http://schemas.microsoft.com/office/drawing/2014/main" id="{75F24C68-AC06-AEEA-4640-DD9DB64A5347}"/>
              </a:ext>
            </a:extLst>
          </p:cNvPr>
          <p:cNvSpPr txBox="1"/>
          <p:nvPr/>
        </p:nvSpPr>
        <p:spPr>
          <a:xfrm>
            <a:off x="2502392" y="3834212"/>
            <a:ext cx="149381" cy="215444"/>
          </a:xfrm>
          <a:prstGeom prst="rect">
            <a:avLst/>
          </a:prstGeom>
          <a:noFill/>
        </p:spPr>
        <p:txBody>
          <a:bodyPr wrap="square" lIns="0" rIns="0" rtlCol="0">
            <a:spAutoFit/>
          </a:bodyPr>
          <a:lstStyle/>
          <a:p>
            <a:pPr algn="r"/>
            <a:r>
              <a:rPr lang="de-DE" sz="800" noProof="0" dirty="0">
                <a:latin typeface="Arial" panose="020B0604020202020204" pitchFamily="34" charset="0"/>
                <a:cs typeface="Arial" panose="020B0604020202020204" pitchFamily="34" charset="0"/>
              </a:rPr>
              <a:t> *</a:t>
            </a:r>
            <a:endParaRPr lang="de-DE" sz="800" noProof="0" dirty="0"/>
          </a:p>
        </p:txBody>
      </p:sp>
      <p:sp>
        <p:nvSpPr>
          <p:cNvPr id="99" name="Textfeld 98">
            <a:extLst>
              <a:ext uri="{FF2B5EF4-FFF2-40B4-BE49-F238E27FC236}">
                <a16:creationId xmlns:a16="http://schemas.microsoft.com/office/drawing/2014/main" id="{E1073749-A957-A021-7795-2FED8BED20C0}"/>
              </a:ext>
            </a:extLst>
          </p:cNvPr>
          <p:cNvSpPr txBox="1"/>
          <p:nvPr/>
        </p:nvSpPr>
        <p:spPr>
          <a:xfrm>
            <a:off x="3763840" y="4559542"/>
            <a:ext cx="4987055" cy="323165"/>
          </a:xfrm>
          <a:prstGeom prst="rect">
            <a:avLst/>
          </a:prstGeom>
          <a:noFill/>
        </p:spPr>
        <p:txBody>
          <a:bodyPr wrap="square" lIns="0" rIns="0" rtlCol="0">
            <a:spAutoFit/>
          </a:bodyPr>
          <a:lstStyle/>
          <a:p>
            <a:pPr algn="r"/>
            <a:r>
              <a:rPr lang="de-DE" sz="800" noProof="0" dirty="0">
                <a:latin typeface="Arial" panose="020B0604020202020204" pitchFamily="34" charset="0"/>
                <a:cs typeface="Arial" panose="020B0604020202020204" pitchFamily="34" charset="0"/>
              </a:rPr>
              <a:t> * Statistisch signifikante Unterschiede im Vergleich zu 2025</a:t>
            </a:r>
            <a:br>
              <a:rPr lang="de-DE" sz="800" noProof="0" dirty="0">
                <a:latin typeface="Arial" panose="020B0604020202020204" pitchFamily="34" charset="0"/>
                <a:cs typeface="Arial" panose="020B0604020202020204" pitchFamily="34" charset="0"/>
              </a:rPr>
            </a:br>
            <a:r>
              <a:rPr lang="de-DE" sz="700" i="1" noProof="0" dirty="0">
                <a:latin typeface="Arial" panose="020B0604020202020204" pitchFamily="34" charset="0"/>
                <a:cs typeface="Arial" panose="020B0604020202020204" pitchFamily="34" charset="0"/>
              </a:rPr>
              <a:t>(t-test ab einer Basis von n </a:t>
            </a:r>
            <a:r>
              <a:rPr lang="de-DE" sz="700" i="1" u="sng" noProof="0" dirty="0">
                <a:latin typeface="Arial" panose="020B0604020202020204" pitchFamily="34" charset="0"/>
                <a:cs typeface="Arial" panose="020B0604020202020204" pitchFamily="34" charset="0"/>
              </a:rPr>
              <a:t>&gt;</a:t>
            </a:r>
            <a:r>
              <a:rPr lang="de-DE" sz="700" i="1" noProof="0" dirty="0">
                <a:latin typeface="Arial" panose="020B0604020202020204" pitchFamily="34" charset="0"/>
                <a:cs typeface="Arial" panose="020B0604020202020204" pitchFamily="34" charset="0"/>
              </a:rPr>
              <a:t> 20).</a:t>
            </a:r>
            <a:endParaRPr lang="de-DE" sz="800" i="1" noProof="0" dirty="0"/>
          </a:p>
        </p:txBody>
      </p:sp>
      <p:sp>
        <p:nvSpPr>
          <p:cNvPr id="100" name="Shape-5">
            <a:extLst>
              <a:ext uri="{FF2B5EF4-FFF2-40B4-BE49-F238E27FC236}">
                <a16:creationId xmlns:a16="http://schemas.microsoft.com/office/drawing/2014/main" id="{64133836-8721-1C4F-DD20-04DD17AA755B}"/>
              </a:ext>
            </a:extLst>
          </p:cNvPr>
          <p:cNvSpPr txBox="1">
            <a:spLocks/>
          </p:cNvSpPr>
          <p:nvPr/>
        </p:nvSpPr>
        <p:spPr>
          <a:xfrm>
            <a:off x="381078" y="4593382"/>
            <a:ext cx="2778434" cy="360093"/>
          </a:xfrm>
          <a:prstGeom prst="rect">
            <a:avLst/>
          </a:prstGeom>
          <a:noFill/>
        </p:spPr>
        <p:txBody>
          <a:bodyPr lIns="0" tIns="0" rIns="0">
            <a:normAutofit/>
          </a:bodyPr>
          <a:lstStyle>
            <a:lvl1pPr marL="216000" indent="-216000" algn="l" defTabSz="685800" rtl="0" eaLnBrk="1" latinLnBrk="0" hangingPunct="1">
              <a:lnSpc>
                <a:spcPct val="120000"/>
              </a:lnSpc>
              <a:spcBef>
                <a:spcPts val="750"/>
              </a:spcBef>
              <a:buFontTx/>
              <a:buBlip>
                <a:blip>
                  <a:extLst>
                    <a:ext uri="{96DAC541-7B7A-43D3-8B79-37D633B846F1}">
                      <asvg:svgBlip xmlns:asvg="http://schemas.microsoft.com/office/drawing/2016/SVG/main" r:embed="rId62"/>
                    </a:ext>
                  </a:extLst>
                </a:blip>
              </a:buBlip>
              <a:defRPr sz="1800" b="0" i="0" kern="1200">
                <a:solidFill>
                  <a:schemeClr val="tx1"/>
                </a:solidFill>
                <a:latin typeface="Arial" panose="020B0604020202020204" pitchFamily="34" charset="0"/>
                <a:ea typeface="+mn-ea"/>
                <a:cs typeface="+mn-cs"/>
              </a:defRPr>
            </a:lvl1pPr>
            <a:lvl2pPr marL="396000" indent="-216000" algn="l" defTabSz="685800" rtl="0" eaLnBrk="1" latinLnBrk="0" hangingPunct="1">
              <a:lnSpc>
                <a:spcPct val="120000"/>
              </a:lnSpc>
              <a:spcBef>
                <a:spcPts val="375"/>
              </a:spcBef>
              <a:buSzPct val="100000"/>
              <a:buFontTx/>
              <a:buBlip>
                <a:blip>
                  <a:extLst>
                    <a:ext uri="{96DAC541-7B7A-43D3-8B79-37D633B846F1}">
                      <asvg:svgBlip xmlns:asvg="http://schemas.microsoft.com/office/drawing/2016/SVG/main" r:embed="rId63"/>
                    </a:ext>
                  </a:extLst>
                </a:blip>
              </a:buBlip>
              <a:defRPr sz="1800" b="0" i="0" kern="1200">
                <a:solidFill>
                  <a:schemeClr val="tx1"/>
                </a:solidFill>
                <a:latin typeface="Arial" panose="020B0604020202020204" pitchFamily="34" charset="0"/>
                <a:ea typeface="+mn-ea"/>
                <a:cs typeface="+mn-cs"/>
              </a:defRPr>
            </a:lvl2pPr>
            <a:lvl3pPr marL="612000" indent="-216000" algn="l" defTabSz="685800" rtl="0" eaLnBrk="1" latinLnBrk="0" hangingPunct="1">
              <a:lnSpc>
                <a:spcPct val="120000"/>
              </a:lnSpc>
              <a:spcBef>
                <a:spcPts val="375"/>
              </a:spcBef>
              <a:buSzPct val="120000"/>
              <a:buFont typeface="Arial" panose="020B0604020202020204" pitchFamily="34" charset="0"/>
              <a:buChar char="•"/>
              <a:defRPr sz="1500" b="0" i="0" kern="1200">
                <a:solidFill>
                  <a:schemeClr val="tx1"/>
                </a:solidFill>
                <a:latin typeface="Arial" panose="020B0604020202020204" pitchFamily="34" charset="0"/>
                <a:ea typeface="+mn-ea"/>
                <a:cs typeface="+mn-cs"/>
              </a:defRPr>
            </a:lvl3pPr>
            <a:lvl4pPr marL="864000" indent="-216000" algn="l" defTabSz="685800" rtl="0" eaLnBrk="1" latinLnBrk="0" hangingPunct="1">
              <a:lnSpc>
                <a:spcPct val="120000"/>
              </a:lnSpc>
              <a:spcBef>
                <a:spcPts val="375"/>
              </a:spcBef>
              <a:buSzPct val="100000"/>
              <a:buFont typeface="Symbol" pitchFamily="2" charset="2"/>
              <a:buChar char="-"/>
              <a:defRPr sz="1500" b="0" i="0" kern="1200">
                <a:solidFill>
                  <a:schemeClr val="tx1"/>
                </a:solidFill>
                <a:latin typeface="Arial" panose="020B0604020202020204" pitchFamily="34" charset="0"/>
                <a:ea typeface="+mn-ea"/>
                <a:cs typeface="+mn-cs"/>
              </a:defRPr>
            </a:lvl4pPr>
            <a:lvl5pPr marL="1080000" indent="-216000" algn="l" defTabSz="685800" rtl="0" eaLnBrk="1" latinLnBrk="0" hangingPunct="1">
              <a:lnSpc>
                <a:spcPct val="120000"/>
              </a:lnSpc>
              <a:spcBef>
                <a:spcPts val="375"/>
              </a:spcBef>
              <a:buSzPct val="100000"/>
              <a:buFont typeface="Courier New" panose="02070309020205020404" pitchFamily="49" charset="0"/>
              <a:buChar char="o"/>
              <a:defRPr sz="1500" b="0" i="0" kern="1200">
                <a:solidFill>
                  <a:schemeClr val="tx1"/>
                </a:solidFill>
                <a:latin typeface="Arial" panose="020B0604020202020204" pitchFamily="34"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spcBef>
                <a:spcPts val="200"/>
              </a:spcBef>
              <a:buNone/>
            </a:pPr>
            <a:r>
              <a:rPr lang="de-DE" sz="700" i="1" noProof="0" dirty="0"/>
              <a:t>Hinweis: Die ausgewiesenen Basen (n) sind nicht gewichtet.</a:t>
            </a:r>
          </a:p>
          <a:p>
            <a:pPr marL="0" indent="0">
              <a:spcBef>
                <a:spcPts val="200"/>
              </a:spcBef>
              <a:buNone/>
            </a:pPr>
            <a:r>
              <a:rPr lang="de-DE" sz="700" b="1" baseline="30000" dirty="0"/>
              <a:t>1 </a:t>
            </a:r>
            <a:r>
              <a:rPr lang="de-DE" sz="700" dirty="0"/>
              <a:t>Differenzen in Indexpunkten.</a:t>
            </a:r>
            <a:endParaRPr lang="de-DE" sz="700" noProof="0" dirty="0"/>
          </a:p>
        </p:txBody>
      </p:sp>
      <p:graphicFrame>
        <p:nvGraphicFramePr>
          <p:cNvPr id="64" name="Diagramm 63" descr="orlink:ORRange334@'Gesamtindex &amp; Teilindizes'!$T$8:$T$12€0€0€€0€0€0€0€€0€€0€0€0€12">
            <a:extLst>
              <a:ext uri="{FF2B5EF4-FFF2-40B4-BE49-F238E27FC236}">
                <a16:creationId xmlns:a16="http://schemas.microsoft.com/office/drawing/2014/main" id="{5156E311-6E9F-0DBF-961A-DB8F983714F5}"/>
              </a:ext>
            </a:extLst>
          </p:cNvPr>
          <p:cNvGraphicFramePr/>
          <p:nvPr>
            <p:extLst>
              <p:ext uri="{D42A27DB-BD31-4B8C-83A1-F6EECF244321}">
                <p14:modId xmlns:p14="http://schemas.microsoft.com/office/powerpoint/2010/main" val="696169218"/>
              </p:ext>
            </p:extLst>
          </p:nvPr>
        </p:nvGraphicFramePr>
        <p:xfrm>
          <a:off x="7678052" y="2706363"/>
          <a:ext cx="1113092" cy="1848022"/>
        </p:xfrm>
        <a:graphic>
          <a:graphicData uri="http://schemas.openxmlformats.org/drawingml/2006/chart">
            <c:chart xmlns:c="http://schemas.openxmlformats.org/drawingml/2006/chart" xmlns:r="http://schemas.openxmlformats.org/officeDocument/2006/relationships" r:id="rId81"/>
          </a:graphicData>
        </a:graphic>
      </p:graphicFrame>
    </p:spTree>
    <p:extLst>
      <p:ext uri="{BB962C8B-B14F-4D97-AF65-F5344CB8AC3E}">
        <p14:creationId xmlns:p14="http://schemas.microsoft.com/office/powerpoint/2010/main" val="109595455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52098F-BED6-181C-4211-2BDC167640AB}"/>
            </a:ext>
          </a:extLst>
        </p:cNvPr>
        <p:cNvGrpSpPr/>
        <p:nvPr/>
      </p:nvGrpSpPr>
      <p:grpSpPr>
        <a:xfrm>
          <a:off x="0" y="0"/>
          <a:ext cx="0" cy="0"/>
          <a:chOff x="0" y="0"/>
          <a:chExt cx="0" cy="0"/>
        </a:xfrm>
      </p:grpSpPr>
      <p:sp>
        <p:nvSpPr>
          <p:cNvPr id="4" name="Shape-4">
            <a:extLst>
              <a:ext uri="{FF2B5EF4-FFF2-40B4-BE49-F238E27FC236}">
                <a16:creationId xmlns:a16="http://schemas.microsoft.com/office/drawing/2014/main" id="{79A7AFEC-64B4-B6EB-2DC8-F12463C7F92C}"/>
              </a:ext>
            </a:extLst>
          </p:cNvPr>
          <p:cNvSpPr>
            <a:spLocks noGrp="1"/>
          </p:cNvSpPr>
          <p:nvPr>
            <p:ph type="title"/>
          </p:nvPr>
        </p:nvSpPr>
        <p:spPr/>
        <p:txBody>
          <a:bodyPr>
            <a:normAutofit/>
          </a:bodyPr>
          <a:lstStyle/>
          <a:p>
            <a:r>
              <a:rPr lang="de-DE" sz="1800" noProof="0" dirty="0"/>
              <a:t>Klimaresilienz-Index Wasser: </a:t>
            </a:r>
            <a:br>
              <a:rPr lang="de-DE" sz="1800" noProof="0" dirty="0"/>
            </a:br>
            <a:r>
              <a:rPr lang="de-DE" sz="1800" dirty="0"/>
              <a:t>Vorjahresvergleich</a:t>
            </a:r>
            <a:r>
              <a:rPr lang="de-DE" sz="1800" noProof="0" dirty="0"/>
              <a:t> nach Direkt- und Fernversorger</a:t>
            </a:r>
          </a:p>
        </p:txBody>
      </p:sp>
      <p:sp>
        <p:nvSpPr>
          <p:cNvPr id="96" name="Shape-23">
            <a:extLst>
              <a:ext uri="{FF2B5EF4-FFF2-40B4-BE49-F238E27FC236}">
                <a16:creationId xmlns:a16="http://schemas.microsoft.com/office/drawing/2014/main" id="{D9431116-14AA-D3EA-07A0-A1E6D1F35286}"/>
              </a:ext>
            </a:extLst>
          </p:cNvPr>
          <p:cNvSpPr txBox="1">
            <a:spLocks/>
          </p:cNvSpPr>
          <p:nvPr/>
        </p:nvSpPr>
        <p:spPr>
          <a:xfrm>
            <a:off x="612000" y="4997817"/>
            <a:ext cx="6480000" cy="144000"/>
          </a:xfrm>
          <a:prstGeom prst="rect">
            <a:avLst/>
          </a:prstGeom>
        </p:spPr>
        <p:txBody>
          <a:bodyPr vert="horz" lIns="0" tIns="0" rIns="0" bIns="0" rtlCol="0" anchor="t" anchorCtr="0"/>
          <a:lstStyle>
            <a:defPPr>
              <a:defRPr lang="en-US"/>
            </a:defPPr>
            <a:lvl1pPr marL="0" algn="l" defTabSz="457200" rtl="0" eaLnBrk="1" latinLnBrk="0" hangingPunct="1">
              <a:defRPr sz="700" b="0" i="0" kern="1200">
                <a:solidFill>
                  <a:schemeClr val="tx1">
                    <a:alpha val="60000"/>
                  </a:schemeClr>
                </a:solidFill>
                <a:latin typeface="Arial" panose="020B0604020202020204" pitchFamily="34" charset="0"/>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de-DE" noProof="0" dirty="0"/>
              <a:t>Juli 2026</a:t>
            </a:r>
          </a:p>
        </p:txBody>
      </p:sp>
      <p:sp>
        <p:nvSpPr>
          <p:cNvPr id="97" name="Shape-24">
            <a:extLst>
              <a:ext uri="{FF2B5EF4-FFF2-40B4-BE49-F238E27FC236}">
                <a16:creationId xmlns:a16="http://schemas.microsoft.com/office/drawing/2014/main" id="{E4554BB8-2EF2-1357-D4C6-B795635FDD15}"/>
              </a:ext>
            </a:extLst>
          </p:cNvPr>
          <p:cNvSpPr txBox="1">
            <a:spLocks/>
          </p:cNvSpPr>
          <p:nvPr/>
        </p:nvSpPr>
        <p:spPr>
          <a:xfrm>
            <a:off x="360000" y="4998336"/>
            <a:ext cx="252000" cy="144000"/>
          </a:xfrm>
          <a:prstGeom prst="rect">
            <a:avLst/>
          </a:prstGeom>
        </p:spPr>
        <p:txBody>
          <a:bodyPr vert="horz" lIns="0" tIns="0" rIns="0" bIns="0" rtlCol="0" anchor="t" anchorCtr="0"/>
          <a:lstStyle>
            <a:defPPr>
              <a:defRPr lang="en-US"/>
            </a:defPPr>
            <a:lvl1pPr marL="0" algn="l" defTabSz="457200" rtl="0" eaLnBrk="1" latinLnBrk="0" hangingPunct="1">
              <a:defRPr sz="700" b="0" i="0" kern="1200">
                <a:solidFill>
                  <a:schemeClr val="tx1">
                    <a:alpha val="60000"/>
                  </a:schemeClr>
                </a:solidFill>
                <a:latin typeface="Arial" panose="020B0604020202020204" pitchFamily="34" charset="0"/>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DB2B21CB-63E8-C249-B8AC-5FF3FD754265}" type="slidenum">
              <a:rPr lang="de-DE" noProof="0" smtClean="0"/>
              <a:pPr/>
              <a:t>14</a:t>
            </a:fld>
            <a:endParaRPr lang="de-DE" noProof="0" dirty="0"/>
          </a:p>
        </p:txBody>
      </p:sp>
      <p:sp>
        <p:nvSpPr>
          <p:cNvPr id="22" name="Shape-5">
            <a:extLst>
              <a:ext uri="{FF2B5EF4-FFF2-40B4-BE49-F238E27FC236}">
                <a16:creationId xmlns:a16="http://schemas.microsoft.com/office/drawing/2014/main" id="{451E468B-9AF5-0B24-A23B-317BA8AC4994}"/>
              </a:ext>
            </a:extLst>
          </p:cNvPr>
          <p:cNvSpPr>
            <a:spLocks noGrp="1"/>
          </p:cNvSpPr>
          <p:nvPr>
            <p:ph type="body" sz="quarter" idx="13"/>
          </p:nvPr>
        </p:nvSpPr>
        <p:spPr>
          <a:xfrm>
            <a:off x="358776" y="977901"/>
            <a:ext cx="8389938" cy="719999"/>
          </a:xfrm>
          <a:noFill/>
        </p:spPr>
        <p:txBody>
          <a:bodyPr>
            <a:normAutofit fontScale="92500"/>
          </a:bodyPr>
          <a:lstStyle/>
          <a:p>
            <a:pPr>
              <a:spcBef>
                <a:spcPts val="200"/>
              </a:spcBef>
            </a:pPr>
            <a:endParaRPr lang="de-DE" sz="1000" noProof="0" dirty="0"/>
          </a:p>
          <a:p>
            <a:pPr>
              <a:spcBef>
                <a:spcPts val="200"/>
              </a:spcBef>
            </a:pPr>
            <a:r>
              <a:rPr lang="de-DE" sz="1000" noProof="0" dirty="0"/>
              <a:t>Wie im Vorjahr zeigen sich im Vergleich von Direktversorgern und Fernversorgern nur geringfügige Unterschiede in Hinsicht auf den Klimaresilienz-Index und die Teilindizes. Die Veränderungen gegenüber 2025 sind im niedrigen einstelligen Bereich und statistisch nicht signifikant.</a:t>
            </a:r>
          </a:p>
        </p:txBody>
      </p:sp>
      <p:graphicFrame>
        <p:nvGraphicFramePr>
          <p:cNvPr id="14" name="Tabelle 13">
            <a:extLst>
              <a:ext uri="{FF2B5EF4-FFF2-40B4-BE49-F238E27FC236}">
                <a16:creationId xmlns:a16="http://schemas.microsoft.com/office/drawing/2014/main" id="{46508A10-80BE-3701-625E-40D0CB4B7188}"/>
              </a:ext>
            </a:extLst>
          </p:cNvPr>
          <p:cNvGraphicFramePr>
            <a:graphicFrameLocks noGrp="1"/>
          </p:cNvGraphicFramePr>
          <p:nvPr>
            <p:extLst>
              <p:ext uri="{D42A27DB-BD31-4B8C-83A1-F6EECF244321}">
                <p14:modId xmlns:p14="http://schemas.microsoft.com/office/powerpoint/2010/main" val="2921746669"/>
              </p:ext>
            </p:extLst>
          </p:nvPr>
        </p:nvGraphicFramePr>
        <p:xfrm>
          <a:off x="358775" y="1955802"/>
          <a:ext cx="8389941" cy="2610011"/>
        </p:xfrm>
        <a:graphic>
          <a:graphicData uri="http://schemas.openxmlformats.org/drawingml/2006/table">
            <a:tbl>
              <a:tblPr firstRow="1" bandRow="1">
                <a:tableStyleId>{5C22544A-7EE6-4342-B048-85BDC9FD1C3A}</a:tableStyleId>
              </a:tblPr>
              <a:tblGrid>
                <a:gridCol w="760413">
                  <a:extLst>
                    <a:ext uri="{9D8B030D-6E8A-4147-A177-3AD203B41FA5}">
                      <a16:colId xmlns:a16="http://schemas.microsoft.com/office/drawing/2014/main" val="2907779785"/>
                    </a:ext>
                  </a:extLst>
                </a:gridCol>
                <a:gridCol w="1907382">
                  <a:extLst>
                    <a:ext uri="{9D8B030D-6E8A-4147-A177-3AD203B41FA5}">
                      <a16:colId xmlns:a16="http://schemas.microsoft.com/office/drawing/2014/main" val="2989532531"/>
                    </a:ext>
                  </a:extLst>
                </a:gridCol>
                <a:gridCol w="1907382">
                  <a:extLst>
                    <a:ext uri="{9D8B030D-6E8A-4147-A177-3AD203B41FA5}">
                      <a16:colId xmlns:a16="http://schemas.microsoft.com/office/drawing/2014/main" val="1398836839"/>
                    </a:ext>
                  </a:extLst>
                </a:gridCol>
                <a:gridCol w="1907382">
                  <a:extLst>
                    <a:ext uri="{9D8B030D-6E8A-4147-A177-3AD203B41FA5}">
                      <a16:colId xmlns:a16="http://schemas.microsoft.com/office/drawing/2014/main" val="107657842"/>
                    </a:ext>
                  </a:extLst>
                </a:gridCol>
                <a:gridCol w="1907382">
                  <a:extLst>
                    <a:ext uri="{9D8B030D-6E8A-4147-A177-3AD203B41FA5}">
                      <a16:colId xmlns:a16="http://schemas.microsoft.com/office/drawing/2014/main" val="1793118634"/>
                    </a:ext>
                  </a:extLst>
                </a:gridCol>
              </a:tblGrid>
              <a:tr h="245648">
                <a:tc>
                  <a:txBody>
                    <a:bodyPr/>
                    <a:lstStyle/>
                    <a:p>
                      <a:pPr algn="l"/>
                      <a:endParaRPr lang="de-DE" sz="900" noProof="0" dirty="0">
                        <a:solidFill>
                          <a:schemeClr val="bg1"/>
                        </a:solidFill>
                      </a:endParaRPr>
                    </a:p>
                  </a:txBody>
                  <a:tcPr anchor="ctr">
                    <a:lnL w="6350" cap="flat" cmpd="sng" algn="ctr">
                      <a:solidFill>
                        <a:schemeClr val="tx1"/>
                      </a:solidFill>
                      <a:prstDash val="solid"/>
                      <a:round/>
                      <a:headEnd type="none" w="med" len="med"/>
                      <a:tailEnd type="none" w="med" len="med"/>
                    </a:lnL>
                    <a:lnT w="6350" cap="flat" cmpd="sng" algn="ctr">
                      <a:solidFill>
                        <a:schemeClr val="tx1"/>
                      </a:solidFill>
                      <a:prstDash val="solid"/>
                      <a:round/>
                      <a:headEnd type="none" w="med" len="med"/>
                      <a:tailEnd type="none" w="med" len="med"/>
                    </a:lnT>
                    <a:solidFill>
                      <a:schemeClr val="tx1"/>
                    </a:solidFill>
                  </a:tcPr>
                </a:tc>
                <a:tc>
                  <a:txBody>
                    <a:bodyPr/>
                    <a:lstStyle/>
                    <a:p>
                      <a:pPr algn="l"/>
                      <a:r>
                        <a:rPr lang="de-DE" sz="900" noProof="0" dirty="0">
                          <a:solidFill>
                            <a:schemeClr val="bg1"/>
                          </a:solidFill>
                        </a:rPr>
                        <a:t>Direktversorger</a:t>
                      </a:r>
                    </a:p>
                  </a:txBody>
                  <a:tcPr anchor="ctr">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solidFill>
                      <a:schemeClr val="tx1"/>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de-DE" sz="800" noProof="0" dirty="0">
                          <a:solidFill>
                            <a:schemeClr val="bg1"/>
                          </a:solidFill>
                        </a:rPr>
                        <a:t>(n = 195)</a:t>
                      </a:r>
                    </a:p>
                  </a:txBody>
                  <a:tcPr marL="0" marR="36000" anchor="ctr">
                    <a:lnL w="6350" cap="flat" cmpd="sng" algn="ctr">
                      <a:solidFill>
                        <a:schemeClr val="tx1"/>
                      </a:solidFill>
                      <a:prstDash val="solid"/>
                      <a:round/>
                      <a:headEnd type="none" w="med" len="med"/>
                      <a:tailEnd type="none" w="med" len="med"/>
                    </a:lnL>
                    <a:lnT w="6350" cap="flat" cmpd="sng" algn="ctr">
                      <a:solidFill>
                        <a:schemeClr val="tx1"/>
                      </a:solidFill>
                      <a:prstDash val="solid"/>
                      <a:round/>
                      <a:headEnd type="none" w="med" len="med"/>
                      <a:tailEnd type="none" w="med" len="med"/>
                    </a:lnT>
                    <a:solidFill>
                      <a:schemeClr val="tx1"/>
                    </a:solidFill>
                  </a:tcPr>
                </a:tc>
                <a:tc>
                  <a:txBody>
                    <a:bodyPr/>
                    <a:lstStyle/>
                    <a:p>
                      <a:pPr algn="l"/>
                      <a:r>
                        <a:rPr lang="de-DE" sz="900" noProof="0" dirty="0">
                          <a:solidFill>
                            <a:schemeClr val="bg1"/>
                          </a:solidFill>
                        </a:rPr>
                        <a:t>Fernversorger</a:t>
                      </a:r>
                    </a:p>
                  </a:txBody>
                  <a:tcPr anchor="ctr">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solidFill>
                      <a:schemeClr val="tx1"/>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de-DE" sz="800" noProof="0" dirty="0">
                          <a:solidFill>
                            <a:schemeClr val="bg1"/>
                          </a:solidFill>
                        </a:rPr>
                        <a:t>(n = 38)</a:t>
                      </a:r>
                    </a:p>
                  </a:txBody>
                  <a:tcPr marL="0" marR="3600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solidFill>
                      <a:schemeClr val="tx1"/>
                    </a:solidFill>
                  </a:tcPr>
                </a:tc>
                <a:extLst>
                  <a:ext uri="{0D108BD9-81ED-4DB2-BD59-A6C34878D82A}">
                    <a16:rowId xmlns:a16="http://schemas.microsoft.com/office/drawing/2014/main" val="3076728369"/>
                  </a:ext>
                </a:extLst>
              </a:tr>
              <a:tr h="491296">
                <a:tc>
                  <a:txBody>
                    <a:bodyPr/>
                    <a:lstStyle/>
                    <a:p>
                      <a:endParaRPr lang="de-DE" noProof="0" dirty="0"/>
                    </a:p>
                  </a:txBody>
                  <a:tcPr>
                    <a:lnL w="6350" cap="flat" cmpd="sng" algn="ctr">
                      <a:solidFill>
                        <a:schemeClr val="tx1"/>
                      </a:solidFill>
                      <a:prstDash val="solid"/>
                      <a:round/>
                      <a:headEnd type="none" w="med" len="med"/>
                      <a:tailEnd type="none" w="med" len="med"/>
                    </a:lnL>
                    <a:solidFill>
                      <a:schemeClr val="bg1">
                        <a:lumMod val="95000"/>
                      </a:schemeClr>
                    </a:solidFill>
                  </a:tcPr>
                </a:tc>
                <a:tc gridSpan="2">
                  <a:txBody>
                    <a:bodyPr/>
                    <a:lstStyle/>
                    <a:p>
                      <a:endParaRPr lang="de-DE" noProof="0" dirty="0"/>
                    </a:p>
                  </a:txBody>
                  <a:tcPr>
                    <a:solidFill>
                      <a:schemeClr val="bg1">
                        <a:lumMod val="95000"/>
                      </a:schemeClr>
                    </a:solidFill>
                  </a:tcPr>
                </a:tc>
                <a:tc hMerge="1">
                  <a:txBody>
                    <a:bodyPr/>
                    <a:lstStyle/>
                    <a:p>
                      <a:endParaRPr lang="de-DE"/>
                    </a:p>
                  </a:txBody>
                  <a:tcPr/>
                </a:tc>
                <a:tc gridSpan="2">
                  <a:txBody>
                    <a:bodyPr/>
                    <a:lstStyle/>
                    <a:p>
                      <a:endParaRPr lang="de-DE" noProof="0" dirty="0"/>
                    </a:p>
                  </a:txBody>
                  <a:tcPr>
                    <a:lnR w="6350" cap="flat" cmpd="sng" algn="ctr">
                      <a:solidFill>
                        <a:schemeClr val="tx1"/>
                      </a:solidFill>
                      <a:prstDash val="solid"/>
                      <a:round/>
                      <a:headEnd type="none" w="med" len="med"/>
                      <a:tailEnd type="none" w="med" len="med"/>
                    </a:lnR>
                    <a:solidFill>
                      <a:schemeClr val="bg1">
                        <a:lumMod val="95000"/>
                      </a:schemeClr>
                    </a:solidFill>
                  </a:tcPr>
                </a:tc>
                <a:tc hMerge="1">
                  <a:txBody>
                    <a:bodyPr/>
                    <a:lstStyle/>
                    <a:p>
                      <a:endParaRPr lang="de-DE"/>
                    </a:p>
                  </a:txBody>
                  <a:tcPr/>
                </a:tc>
                <a:extLst>
                  <a:ext uri="{0D108BD9-81ED-4DB2-BD59-A6C34878D82A}">
                    <a16:rowId xmlns:a16="http://schemas.microsoft.com/office/drawing/2014/main" val="1335749648"/>
                  </a:ext>
                </a:extLst>
              </a:tr>
              <a:tr h="1873067">
                <a:tc>
                  <a:txBody>
                    <a:bodyPr/>
                    <a:lstStyle/>
                    <a:p>
                      <a:endParaRPr lang="de-DE" noProof="0" dirty="0"/>
                    </a:p>
                  </a:txBody>
                  <a:tcPr>
                    <a:lnL w="6350" cap="flat" cmpd="sng" algn="ctr">
                      <a:solidFill>
                        <a:schemeClr val="tx1"/>
                      </a:solidFill>
                      <a:prstDash val="solid"/>
                      <a:round/>
                      <a:headEnd type="none" w="med" len="med"/>
                      <a:tailEnd type="none" w="med" len="med"/>
                    </a:lnL>
                    <a:lnB w="6350" cap="flat" cmpd="sng" algn="ctr">
                      <a:solidFill>
                        <a:schemeClr val="tx1"/>
                      </a:solidFill>
                      <a:prstDash val="solid"/>
                      <a:round/>
                      <a:headEnd type="none" w="med" len="med"/>
                      <a:tailEnd type="none" w="med" len="med"/>
                    </a:lnB>
                    <a:noFill/>
                  </a:tcPr>
                </a:tc>
                <a:tc gridSpan="2">
                  <a:txBody>
                    <a:bodyPr/>
                    <a:lstStyle/>
                    <a:p>
                      <a:endParaRPr lang="de-DE" noProof="0" dirty="0"/>
                    </a:p>
                  </a:txBody>
                  <a:tcPr>
                    <a:lnB w="6350" cap="flat" cmpd="sng" algn="ctr">
                      <a:solidFill>
                        <a:schemeClr val="tx1"/>
                      </a:solidFill>
                      <a:prstDash val="solid"/>
                      <a:round/>
                      <a:headEnd type="none" w="med" len="med"/>
                      <a:tailEnd type="none" w="med" len="med"/>
                    </a:lnB>
                    <a:noFill/>
                  </a:tcPr>
                </a:tc>
                <a:tc hMerge="1">
                  <a:txBody>
                    <a:bodyPr/>
                    <a:lstStyle/>
                    <a:p>
                      <a:endParaRPr lang="de-DE"/>
                    </a:p>
                  </a:txBody>
                  <a:tcPr/>
                </a:tc>
                <a:tc gridSpan="2">
                  <a:txBody>
                    <a:bodyPr/>
                    <a:lstStyle/>
                    <a:p>
                      <a:endParaRPr lang="de-DE" noProof="0" dirty="0"/>
                    </a:p>
                  </a:txBody>
                  <a:tcPr>
                    <a:lnR w="6350" cap="flat" cmpd="sng" algn="ctr">
                      <a:solidFill>
                        <a:schemeClr val="tx1"/>
                      </a:solidFill>
                      <a:prstDash val="solid"/>
                      <a:round/>
                      <a:headEnd type="none" w="med" len="med"/>
                      <a:tailEnd type="none" w="med" len="med"/>
                    </a:lnR>
                    <a:lnB w="6350" cap="flat" cmpd="sng" algn="ctr">
                      <a:solidFill>
                        <a:schemeClr val="tx1"/>
                      </a:solidFill>
                      <a:prstDash val="solid"/>
                      <a:round/>
                      <a:headEnd type="none" w="med" len="med"/>
                      <a:tailEnd type="none" w="med" len="med"/>
                    </a:lnB>
                    <a:noFill/>
                  </a:tcPr>
                </a:tc>
                <a:tc hMerge="1">
                  <a:txBody>
                    <a:bodyPr/>
                    <a:lstStyle/>
                    <a:p>
                      <a:endParaRPr lang="de-DE"/>
                    </a:p>
                  </a:txBody>
                  <a:tcPr/>
                </a:tc>
                <a:extLst>
                  <a:ext uri="{0D108BD9-81ED-4DB2-BD59-A6C34878D82A}">
                    <a16:rowId xmlns:a16="http://schemas.microsoft.com/office/drawing/2014/main" val="2993516842"/>
                  </a:ext>
                </a:extLst>
              </a:tr>
            </a:tbl>
          </a:graphicData>
        </a:graphic>
      </p:graphicFrame>
      <p:graphicFrame>
        <p:nvGraphicFramePr>
          <p:cNvPr id="27" name="Diagramm 26" descr="orlink:ORRange322@'Gesamtindex &amp; Teilindizes'!$AQ$8:$AQ$12€0€0€€0€0€0€0€€0€€0€0€0€12">
            <a:extLst>
              <a:ext uri="{FF2B5EF4-FFF2-40B4-BE49-F238E27FC236}">
                <a16:creationId xmlns:a16="http://schemas.microsoft.com/office/drawing/2014/main" id="{2D09BB64-CED5-9F51-F223-F5B62668B055}"/>
              </a:ext>
            </a:extLst>
          </p:cNvPr>
          <p:cNvGraphicFramePr/>
          <p:nvPr>
            <p:extLst>
              <p:ext uri="{D42A27DB-BD31-4B8C-83A1-F6EECF244321}">
                <p14:modId xmlns:p14="http://schemas.microsoft.com/office/powerpoint/2010/main" val="957123454"/>
              </p:ext>
            </p:extLst>
          </p:nvPr>
        </p:nvGraphicFramePr>
        <p:xfrm>
          <a:off x="1119180" y="2708278"/>
          <a:ext cx="3805245" cy="1848022"/>
        </p:xfrm>
        <a:graphic>
          <a:graphicData uri="http://schemas.openxmlformats.org/drawingml/2006/chart">
            <c:chart xmlns:c="http://schemas.openxmlformats.org/drawingml/2006/chart" xmlns:r="http://schemas.openxmlformats.org/officeDocument/2006/relationships" r:id="rId8"/>
          </a:graphicData>
        </a:graphic>
      </p:graphicFrame>
      <p:sp>
        <p:nvSpPr>
          <p:cNvPr id="38" name="Textfeld 37">
            <a:extLst>
              <a:ext uri="{FF2B5EF4-FFF2-40B4-BE49-F238E27FC236}">
                <a16:creationId xmlns:a16="http://schemas.microsoft.com/office/drawing/2014/main" id="{E3C8E2FA-631C-9797-BD4D-1C68910AB6FA}"/>
              </a:ext>
            </a:extLst>
          </p:cNvPr>
          <p:cNvSpPr txBox="1"/>
          <p:nvPr/>
        </p:nvSpPr>
        <p:spPr>
          <a:xfrm>
            <a:off x="1257295" y="2812043"/>
            <a:ext cx="1631553" cy="107722"/>
          </a:xfrm>
          <a:prstGeom prst="rect">
            <a:avLst/>
          </a:prstGeom>
          <a:noFill/>
        </p:spPr>
        <p:txBody>
          <a:bodyPr wrap="square" lIns="0" tIns="0" rIns="0" bIns="0" rtlCol="0">
            <a:spAutoFit/>
          </a:bodyPr>
          <a:lstStyle/>
          <a:p>
            <a:r>
              <a:rPr lang="de-DE" sz="700" noProof="0" dirty="0"/>
              <a:t>Robustheit der Unternehmen</a:t>
            </a:r>
          </a:p>
        </p:txBody>
      </p:sp>
      <p:sp>
        <p:nvSpPr>
          <p:cNvPr id="48" name="Textfeld 47">
            <a:extLst>
              <a:ext uri="{FF2B5EF4-FFF2-40B4-BE49-F238E27FC236}">
                <a16:creationId xmlns:a16="http://schemas.microsoft.com/office/drawing/2014/main" id="{CB0FE961-9ACD-11A9-53E7-FA3BF8E3928B}"/>
              </a:ext>
            </a:extLst>
          </p:cNvPr>
          <p:cNvSpPr txBox="1"/>
          <p:nvPr/>
        </p:nvSpPr>
        <p:spPr>
          <a:xfrm>
            <a:off x="1257295" y="3129270"/>
            <a:ext cx="1631553" cy="107722"/>
          </a:xfrm>
          <a:prstGeom prst="rect">
            <a:avLst/>
          </a:prstGeom>
          <a:noFill/>
        </p:spPr>
        <p:txBody>
          <a:bodyPr wrap="square" lIns="0" tIns="0" rIns="0" bIns="0" rtlCol="0">
            <a:spAutoFit/>
          </a:bodyPr>
          <a:lstStyle/>
          <a:p>
            <a:r>
              <a:rPr lang="de-DE" sz="700" noProof="0" dirty="0"/>
              <a:t>Anpassungsgrad</a:t>
            </a:r>
          </a:p>
        </p:txBody>
      </p:sp>
      <p:sp>
        <p:nvSpPr>
          <p:cNvPr id="49" name="Textfeld 48">
            <a:extLst>
              <a:ext uri="{FF2B5EF4-FFF2-40B4-BE49-F238E27FC236}">
                <a16:creationId xmlns:a16="http://schemas.microsoft.com/office/drawing/2014/main" id="{857D7DAF-1210-81C7-7703-1705F5A72468}"/>
              </a:ext>
            </a:extLst>
          </p:cNvPr>
          <p:cNvSpPr txBox="1"/>
          <p:nvPr/>
        </p:nvSpPr>
        <p:spPr>
          <a:xfrm>
            <a:off x="1257295" y="3432208"/>
            <a:ext cx="1631553" cy="107722"/>
          </a:xfrm>
          <a:prstGeom prst="rect">
            <a:avLst/>
          </a:prstGeom>
          <a:noFill/>
        </p:spPr>
        <p:txBody>
          <a:bodyPr wrap="square" lIns="0" tIns="0" rIns="0" bIns="0" rtlCol="0">
            <a:spAutoFit/>
          </a:bodyPr>
          <a:lstStyle/>
          <a:p>
            <a:r>
              <a:rPr lang="de-DE" sz="700" noProof="0" dirty="0"/>
              <a:t>Handlungsfähigkeit</a:t>
            </a:r>
          </a:p>
        </p:txBody>
      </p:sp>
      <p:sp>
        <p:nvSpPr>
          <p:cNvPr id="50" name="Textfeld 49">
            <a:extLst>
              <a:ext uri="{FF2B5EF4-FFF2-40B4-BE49-F238E27FC236}">
                <a16:creationId xmlns:a16="http://schemas.microsoft.com/office/drawing/2014/main" id="{787F7708-2495-37FC-EBA5-462B90BAB610}"/>
              </a:ext>
            </a:extLst>
          </p:cNvPr>
          <p:cNvSpPr txBox="1"/>
          <p:nvPr/>
        </p:nvSpPr>
        <p:spPr>
          <a:xfrm>
            <a:off x="1257295" y="3749435"/>
            <a:ext cx="1631553" cy="107722"/>
          </a:xfrm>
          <a:prstGeom prst="rect">
            <a:avLst/>
          </a:prstGeom>
          <a:noFill/>
        </p:spPr>
        <p:txBody>
          <a:bodyPr wrap="square" lIns="0" tIns="0" rIns="0" bIns="0" rtlCol="0">
            <a:spAutoFit/>
          </a:bodyPr>
          <a:lstStyle/>
          <a:p>
            <a:r>
              <a:rPr lang="de-DE" sz="700" noProof="0" dirty="0"/>
              <a:t>Rechtlicher Rahmen</a:t>
            </a:r>
          </a:p>
        </p:txBody>
      </p:sp>
      <p:sp>
        <p:nvSpPr>
          <p:cNvPr id="51" name="Textfeld 50">
            <a:extLst>
              <a:ext uri="{FF2B5EF4-FFF2-40B4-BE49-F238E27FC236}">
                <a16:creationId xmlns:a16="http://schemas.microsoft.com/office/drawing/2014/main" id="{1DAF0A20-E770-E185-94A6-D1D6974609A8}"/>
              </a:ext>
            </a:extLst>
          </p:cNvPr>
          <p:cNvSpPr txBox="1"/>
          <p:nvPr/>
        </p:nvSpPr>
        <p:spPr>
          <a:xfrm>
            <a:off x="1257295" y="4061899"/>
            <a:ext cx="1631553" cy="107722"/>
          </a:xfrm>
          <a:prstGeom prst="rect">
            <a:avLst/>
          </a:prstGeom>
          <a:noFill/>
        </p:spPr>
        <p:txBody>
          <a:bodyPr wrap="square" lIns="0" tIns="0" rIns="0" bIns="0" rtlCol="0">
            <a:spAutoFit/>
          </a:bodyPr>
          <a:lstStyle/>
          <a:p>
            <a:r>
              <a:rPr lang="de-DE" sz="700" dirty="0"/>
              <a:t>Zukunftsperspektive</a:t>
            </a:r>
            <a:endParaRPr lang="de-DE" sz="700" noProof="0" dirty="0"/>
          </a:p>
        </p:txBody>
      </p:sp>
      <p:grpSp>
        <p:nvGrpSpPr>
          <p:cNvPr id="60" name="Gruppieren 59">
            <a:extLst>
              <a:ext uri="{FF2B5EF4-FFF2-40B4-BE49-F238E27FC236}">
                <a16:creationId xmlns:a16="http://schemas.microsoft.com/office/drawing/2014/main" id="{1DB0CF66-9B12-473A-1F57-B52F3F7248E1}"/>
              </a:ext>
            </a:extLst>
          </p:cNvPr>
          <p:cNvGrpSpPr/>
          <p:nvPr/>
        </p:nvGrpSpPr>
        <p:grpSpPr>
          <a:xfrm>
            <a:off x="587767" y="2325565"/>
            <a:ext cx="303596" cy="287095"/>
            <a:chOff x="569588" y="2506884"/>
            <a:chExt cx="275996" cy="260995"/>
          </a:xfrm>
        </p:grpSpPr>
        <p:sp>
          <p:nvSpPr>
            <p:cNvPr id="58" name="Shape-13">
              <a:extLst>
                <a:ext uri="{FF2B5EF4-FFF2-40B4-BE49-F238E27FC236}">
                  <a16:creationId xmlns:a16="http://schemas.microsoft.com/office/drawing/2014/main" id="{25B9ADFD-C966-CE07-25D9-858725AD3ADC}"/>
                </a:ext>
              </a:extLst>
            </p:cNvPr>
            <p:cNvSpPr/>
            <p:nvPr/>
          </p:nvSpPr>
          <p:spPr>
            <a:xfrm rot="5400000">
              <a:off x="577088" y="2499384"/>
              <a:ext cx="260995" cy="275996"/>
            </a:xfrm>
            <a:prstGeom prst="ellipse">
              <a:avLst/>
            </a:prstGeom>
            <a:solidFill>
              <a:schemeClr val="tx2">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sz="1000" b="0" i="0" noProof="0" dirty="0">
                <a:solidFill>
                  <a:srgbClr val="000000"/>
                </a:solidFill>
                <a:latin typeface="Arial" panose="020B0604020202020204" pitchFamily="34" charset="0"/>
              </a:endParaRPr>
            </a:p>
            <a:p>
              <a:pPr algn="ctr"/>
              <a:endParaRPr lang="de-DE" sz="1000" b="0" i="0" noProof="0" dirty="0">
                <a:solidFill>
                  <a:srgbClr val="000000"/>
                </a:solidFill>
                <a:latin typeface="Arial" panose="020B0604020202020204" pitchFamily="34" charset="0"/>
              </a:endParaRPr>
            </a:p>
          </p:txBody>
        </p:sp>
        <p:pic>
          <p:nvPicPr>
            <p:cNvPr id="59" name="Grafik 58" descr="Wasser mit einfarbiger Füllung">
              <a:extLst>
                <a:ext uri="{FF2B5EF4-FFF2-40B4-BE49-F238E27FC236}">
                  <a16:creationId xmlns:a16="http://schemas.microsoft.com/office/drawing/2014/main" id="{7DDE0022-9C7E-F972-52AE-F8DEA90828DA}"/>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626507" y="2556304"/>
              <a:ext cx="162157" cy="162157"/>
            </a:xfrm>
            <a:prstGeom prst="rect">
              <a:avLst/>
            </a:prstGeom>
          </p:spPr>
        </p:pic>
      </p:grpSp>
      <p:graphicFrame>
        <p:nvGraphicFramePr>
          <p:cNvPr id="61" name="Diagramm 60" descr="orlink:ORRange320@'Gesamtindex &amp; Teilindizes'!$AQ$7€0€0€€0€0€0€0€€0€€0€0€0€12">
            <a:extLst>
              <a:ext uri="{FF2B5EF4-FFF2-40B4-BE49-F238E27FC236}">
                <a16:creationId xmlns:a16="http://schemas.microsoft.com/office/drawing/2014/main" id="{FD16B0B5-B87C-673A-073E-15CAC73865DC}"/>
              </a:ext>
            </a:extLst>
          </p:cNvPr>
          <p:cNvGraphicFramePr/>
          <p:nvPr>
            <p:extLst>
              <p:ext uri="{D42A27DB-BD31-4B8C-83A1-F6EECF244321}">
                <p14:modId xmlns:p14="http://schemas.microsoft.com/office/powerpoint/2010/main" val="3391855308"/>
              </p:ext>
            </p:extLst>
          </p:nvPr>
        </p:nvGraphicFramePr>
        <p:xfrm>
          <a:off x="1119180" y="2212981"/>
          <a:ext cx="3805245" cy="500165"/>
        </p:xfrm>
        <a:graphic>
          <a:graphicData uri="http://schemas.openxmlformats.org/drawingml/2006/chart">
            <c:chart xmlns:c="http://schemas.openxmlformats.org/drawingml/2006/chart" xmlns:r="http://schemas.openxmlformats.org/officeDocument/2006/relationships" r:id="rId10"/>
          </a:graphicData>
        </a:graphic>
      </p:graphicFrame>
      <p:sp>
        <p:nvSpPr>
          <p:cNvPr id="72" name="Textfeld 71">
            <a:extLst>
              <a:ext uri="{FF2B5EF4-FFF2-40B4-BE49-F238E27FC236}">
                <a16:creationId xmlns:a16="http://schemas.microsoft.com/office/drawing/2014/main" id="{7161CFAB-15A7-0DE5-E783-C794AF9157A4}"/>
              </a:ext>
            </a:extLst>
          </p:cNvPr>
          <p:cNvSpPr txBox="1"/>
          <p:nvPr/>
        </p:nvSpPr>
        <p:spPr>
          <a:xfrm>
            <a:off x="1257295" y="2260832"/>
            <a:ext cx="1631553" cy="107722"/>
          </a:xfrm>
          <a:prstGeom prst="rect">
            <a:avLst/>
          </a:prstGeom>
          <a:noFill/>
        </p:spPr>
        <p:txBody>
          <a:bodyPr wrap="square" lIns="0" tIns="0" rIns="0" bIns="0" rtlCol="0">
            <a:spAutoFit/>
          </a:bodyPr>
          <a:lstStyle/>
          <a:p>
            <a:r>
              <a:rPr lang="de-DE" sz="700" noProof="0" dirty="0"/>
              <a:t>Gesamt-Index</a:t>
            </a:r>
          </a:p>
        </p:txBody>
      </p:sp>
      <p:sp>
        <p:nvSpPr>
          <p:cNvPr id="73" name="Shape-5">
            <a:extLst>
              <a:ext uri="{FF2B5EF4-FFF2-40B4-BE49-F238E27FC236}">
                <a16:creationId xmlns:a16="http://schemas.microsoft.com/office/drawing/2014/main" id="{7FBBFFEC-A591-FF5D-78EE-642EC6881952}"/>
              </a:ext>
            </a:extLst>
          </p:cNvPr>
          <p:cNvSpPr txBox="1">
            <a:spLocks/>
          </p:cNvSpPr>
          <p:nvPr/>
        </p:nvSpPr>
        <p:spPr>
          <a:xfrm>
            <a:off x="3595794" y="2550192"/>
            <a:ext cx="1331836" cy="116035"/>
          </a:xfrm>
          <a:prstGeom prst="rect">
            <a:avLst/>
          </a:prstGeom>
          <a:noFill/>
        </p:spPr>
        <p:txBody>
          <a:bodyPr lIns="0" tIns="0" rIns="0" bIns="0">
            <a:noAutofit/>
          </a:bodyPr>
          <a:lstStyle>
            <a:lvl1pPr marL="216000" indent="-216000" algn="l" defTabSz="685800" rtl="0" eaLnBrk="1" latinLnBrk="0" hangingPunct="1">
              <a:lnSpc>
                <a:spcPct val="120000"/>
              </a:lnSpc>
              <a:spcBef>
                <a:spcPts val="750"/>
              </a:spcBef>
              <a:buFontTx/>
              <a:buBlip>
                <a:blip>
                  <a:extLst>
                    <a:ext uri="{96DAC541-7B7A-43D3-8B79-37D633B846F1}">
                      <asvg:svgBlip xmlns:asvg="http://schemas.microsoft.com/office/drawing/2016/SVG/main" r:embed="rId11"/>
                    </a:ext>
                  </a:extLst>
                </a:blip>
              </a:buBlip>
              <a:defRPr sz="1800" b="0" i="0" kern="1200">
                <a:solidFill>
                  <a:schemeClr val="tx1"/>
                </a:solidFill>
                <a:latin typeface="Arial" panose="020B0604020202020204" pitchFamily="34" charset="0"/>
                <a:ea typeface="+mn-ea"/>
                <a:cs typeface="+mn-cs"/>
              </a:defRPr>
            </a:lvl1pPr>
            <a:lvl2pPr marL="396000" indent="-216000" algn="l" defTabSz="685800" rtl="0" eaLnBrk="1" latinLnBrk="0" hangingPunct="1">
              <a:lnSpc>
                <a:spcPct val="120000"/>
              </a:lnSpc>
              <a:spcBef>
                <a:spcPts val="375"/>
              </a:spcBef>
              <a:buSzPct val="100000"/>
              <a:buFontTx/>
              <a:buBlip>
                <a:blip>
                  <a:extLst>
                    <a:ext uri="{96DAC541-7B7A-43D3-8B79-37D633B846F1}">
                      <asvg:svgBlip xmlns:asvg="http://schemas.microsoft.com/office/drawing/2016/SVG/main" r:embed="rId12"/>
                    </a:ext>
                  </a:extLst>
                </a:blip>
              </a:buBlip>
              <a:defRPr sz="1800" b="0" i="0" kern="1200">
                <a:solidFill>
                  <a:schemeClr val="tx1"/>
                </a:solidFill>
                <a:latin typeface="Arial" panose="020B0604020202020204" pitchFamily="34" charset="0"/>
                <a:ea typeface="+mn-ea"/>
                <a:cs typeface="+mn-cs"/>
              </a:defRPr>
            </a:lvl2pPr>
            <a:lvl3pPr marL="612000" indent="-216000" algn="l" defTabSz="685800" rtl="0" eaLnBrk="1" latinLnBrk="0" hangingPunct="1">
              <a:lnSpc>
                <a:spcPct val="120000"/>
              </a:lnSpc>
              <a:spcBef>
                <a:spcPts val="375"/>
              </a:spcBef>
              <a:buSzPct val="120000"/>
              <a:buFont typeface="Arial" panose="020B0604020202020204" pitchFamily="34" charset="0"/>
              <a:buChar char="•"/>
              <a:defRPr sz="1500" b="0" i="0" kern="1200">
                <a:solidFill>
                  <a:schemeClr val="tx1"/>
                </a:solidFill>
                <a:latin typeface="Arial" panose="020B0604020202020204" pitchFamily="34" charset="0"/>
                <a:ea typeface="+mn-ea"/>
                <a:cs typeface="+mn-cs"/>
              </a:defRPr>
            </a:lvl3pPr>
            <a:lvl4pPr marL="864000" indent="-216000" algn="l" defTabSz="685800" rtl="0" eaLnBrk="1" latinLnBrk="0" hangingPunct="1">
              <a:lnSpc>
                <a:spcPct val="120000"/>
              </a:lnSpc>
              <a:spcBef>
                <a:spcPts val="375"/>
              </a:spcBef>
              <a:buSzPct val="100000"/>
              <a:buFont typeface="Symbol" pitchFamily="2" charset="2"/>
              <a:buChar char="-"/>
              <a:defRPr sz="1500" b="0" i="0" kern="1200">
                <a:solidFill>
                  <a:schemeClr val="tx1"/>
                </a:solidFill>
                <a:latin typeface="Arial" panose="020B0604020202020204" pitchFamily="34" charset="0"/>
                <a:ea typeface="+mn-ea"/>
                <a:cs typeface="+mn-cs"/>
              </a:defRPr>
            </a:lvl4pPr>
            <a:lvl5pPr marL="1080000" indent="-216000" algn="l" defTabSz="685800" rtl="0" eaLnBrk="1" latinLnBrk="0" hangingPunct="1">
              <a:lnSpc>
                <a:spcPct val="120000"/>
              </a:lnSpc>
              <a:spcBef>
                <a:spcPts val="375"/>
              </a:spcBef>
              <a:buSzPct val="100000"/>
              <a:buFont typeface="Courier New" panose="02070309020205020404" pitchFamily="49" charset="0"/>
              <a:buChar char="o"/>
              <a:defRPr sz="1500" b="0" i="0" kern="1200">
                <a:solidFill>
                  <a:schemeClr val="tx1"/>
                </a:solidFill>
                <a:latin typeface="Arial" panose="020B0604020202020204" pitchFamily="34"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buNone/>
            </a:pPr>
            <a:r>
              <a:rPr lang="de-DE" sz="700" noProof="0" dirty="0"/>
              <a:t>Ø</a:t>
            </a:r>
            <a:r>
              <a:rPr lang="de-DE" sz="700" i="1" noProof="0" dirty="0"/>
              <a:t> abgefragter Themenfelder</a:t>
            </a:r>
            <a:endParaRPr lang="de-DE" sz="300" i="1" noProof="0" dirty="0"/>
          </a:p>
        </p:txBody>
      </p:sp>
      <p:graphicFrame>
        <p:nvGraphicFramePr>
          <p:cNvPr id="2" name="Diagramm 1" descr="orlink:ORRange323@'Gesamtindex &amp; Teilindizes'!$AO$8:$AO$12€0€0€€0€0€0€0€€0€€0€0€0€12">
            <a:extLst>
              <a:ext uri="{FF2B5EF4-FFF2-40B4-BE49-F238E27FC236}">
                <a16:creationId xmlns:a16="http://schemas.microsoft.com/office/drawing/2014/main" id="{71AEFE25-DCE0-5212-129E-33CD73A35D37}"/>
              </a:ext>
            </a:extLst>
          </p:cNvPr>
          <p:cNvGraphicFramePr/>
          <p:nvPr>
            <p:extLst>
              <p:ext uri="{D42A27DB-BD31-4B8C-83A1-F6EECF244321}">
                <p14:modId xmlns:p14="http://schemas.microsoft.com/office/powerpoint/2010/main" val="602154013"/>
              </p:ext>
            </p:extLst>
          </p:nvPr>
        </p:nvGraphicFramePr>
        <p:xfrm>
          <a:off x="4924425" y="2708278"/>
          <a:ext cx="3805245" cy="1848022"/>
        </p:xfrm>
        <a:graphic>
          <a:graphicData uri="http://schemas.openxmlformats.org/drawingml/2006/chart">
            <c:chart xmlns:c="http://schemas.openxmlformats.org/drawingml/2006/chart" xmlns:r="http://schemas.openxmlformats.org/officeDocument/2006/relationships" r:id="rId13"/>
          </a:graphicData>
        </a:graphic>
      </p:graphicFrame>
      <p:graphicFrame>
        <p:nvGraphicFramePr>
          <p:cNvPr id="3" name="Diagramm 2" descr="orlink:ORRange321@'Gesamtindex &amp; Teilindizes'!$AO$7€0€0€€0€0€0€0€€0€€0€0€0€12">
            <a:extLst>
              <a:ext uri="{FF2B5EF4-FFF2-40B4-BE49-F238E27FC236}">
                <a16:creationId xmlns:a16="http://schemas.microsoft.com/office/drawing/2014/main" id="{772576BD-46E4-13B0-08EC-BAF06DD2839F}"/>
              </a:ext>
            </a:extLst>
          </p:cNvPr>
          <p:cNvGraphicFramePr/>
          <p:nvPr>
            <p:extLst>
              <p:ext uri="{D42A27DB-BD31-4B8C-83A1-F6EECF244321}">
                <p14:modId xmlns:p14="http://schemas.microsoft.com/office/powerpoint/2010/main" val="4233719009"/>
              </p:ext>
            </p:extLst>
          </p:nvPr>
        </p:nvGraphicFramePr>
        <p:xfrm>
          <a:off x="4924425" y="2212981"/>
          <a:ext cx="3805245" cy="500165"/>
        </p:xfrm>
        <a:graphic>
          <a:graphicData uri="http://schemas.openxmlformats.org/drawingml/2006/chart">
            <c:chart xmlns:c="http://schemas.openxmlformats.org/drawingml/2006/chart" xmlns:r="http://schemas.openxmlformats.org/officeDocument/2006/relationships" r:id="rId14"/>
          </a:graphicData>
        </a:graphic>
      </p:graphicFrame>
      <p:grpSp>
        <p:nvGrpSpPr>
          <p:cNvPr id="17" name="Gruppieren 16">
            <a:extLst>
              <a:ext uri="{FF2B5EF4-FFF2-40B4-BE49-F238E27FC236}">
                <a16:creationId xmlns:a16="http://schemas.microsoft.com/office/drawing/2014/main" id="{EB7DA296-C297-1401-4B39-1176BB49A7FD}"/>
              </a:ext>
            </a:extLst>
          </p:cNvPr>
          <p:cNvGrpSpPr/>
          <p:nvPr/>
        </p:nvGrpSpPr>
        <p:grpSpPr>
          <a:xfrm>
            <a:off x="608440" y="4132938"/>
            <a:ext cx="262249" cy="247995"/>
            <a:chOff x="450239" y="4737823"/>
            <a:chExt cx="238408" cy="225450"/>
          </a:xfrm>
        </p:grpSpPr>
        <p:sp>
          <p:nvSpPr>
            <p:cNvPr id="18" name="Shape-13">
              <a:extLst>
                <a:ext uri="{FF2B5EF4-FFF2-40B4-BE49-F238E27FC236}">
                  <a16:creationId xmlns:a16="http://schemas.microsoft.com/office/drawing/2014/main" id="{3C9300B9-EAB0-6FC3-030D-DE8E7249A28B}"/>
                </a:ext>
              </a:extLst>
            </p:cNvPr>
            <p:cNvSpPr/>
            <p:nvPr/>
          </p:nvSpPr>
          <p:spPr>
            <a:xfrm rot="5400000">
              <a:off x="456718" y="4731344"/>
              <a:ext cx="225450" cy="238408"/>
            </a:xfrm>
            <a:prstGeom prst="ellipse">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sz="1000" b="0" i="0" noProof="0" dirty="0">
                <a:solidFill>
                  <a:srgbClr val="000000"/>
                </a:solidFill>
                <a:latin typeface="Arial" panose="020B0604020202020204" pitchFamily="34" charset="0"/>
              </a:endParaRPr>
            </a:p>
            <a:p>
              <a:pPr algn="ctr"/>
              <a:endParaRPr lang="de-DE" sz="1000" b="0" i="0" noProof="0" dirty="0">
                <a:solidFill>
                  <a:srgbClr val="000000"/>
                </a:solidFill>
                <a:latin typeface="Arial" panose="020B0604020202020204" pitchFamily="34" charset="0"/>
              </a:endParaRPr>
            </a:p>
          </p:txBody>
        </p:sp>
        <p:pic>
          <p:nvPicPr>
            <p:cNvPr id="19" name="Grafik 18">
              <a:extLst>
                <a:ext uri="{FF2B5EF4-FFF2-40B4-BE49-F238E27FC236}">
                  <a16:creationId xmlns:a16="http://schemas.microsoft.com/office/drawing/2014/main" id="{31B3843A-0A9F-26DB-590A-A716B505952E}"/>
                </a:ext>
              </a:extLst>
            </p:cNvPr>
            <p:cNvPicPr>
              <a:picLocks noChangeAspect="1"/>
            </p:cNvPicPr>
            <p:nvPr/>
          </p:nvPicPr>
          <p:blipFill>
            <a:blip>
              <a:extLst>
                <a:ext uri="{96DAC541-7B7A-43D3-8B79-37D633B846F1}">
                  <asvg:svgBlip xmlns:asvg="http://schemas.microsoft.com/office/drawing/2016/SVG/main" r:embed="rId15"/>
                </a:ext>
              </a:extLst>
            </a:blip>
            <a:srcRect/>
            <a:stretch/>
          </p:blipFill>
          <p:spPr>
            <a:xfrm>
              <a:off x="483768" y="4764873"/>
              <a:ext cx="171350" cy="171350"/>
            </a:xfrm>
            <a:prstGeom prst="rect">
              <a:avLst/>
            </a:prstGeom>
          </p:spPr>
        </p:pic>
      </p:grpSp>
      <p:grpSp>
        <p:nvGrpSpPr>
          <p:cNvPr id="20" name="Gruppieren 19">
            <a:extLst>
              <a:ext uri="{FF2B5EF4-FFF2-40B4-BE49-F238E27FC236}">
                <a16:creationId xmlns:a16="http://schemas.microsoft.com/office/drawing/2014/main" id="{47BB337B-A23A-9E7F-CBA6-DD362AE31075}"/>
              </a:ext>
            </a:extLst>
          </p:cNvPr>
          <p:cNvGrpSpPr/>
          <p:nvPr/>
        </p:nvGrpSpPr>
        <p:grpSpPr>
          <a:xfrm>
            <a:off x="608441" y="3501440"/>
            <a:ext cx="262249" cy="247995"/>
            <a:chOff x="483768" y="3227384"/>
            <a:chExt cx="238408" cy="225450"/>
          </a:xfrm>
        </p:grpSpPr>
        <p:sp>
          <p:nvSpPr>
            <p:cNvPr id="21" name="Shape-13">
              <a:extLst>
                <a:ext uri="{FF2B5EF4-FFF2-40B4-BE49-F238E27FC236}">
                  <a16:creationId xmlns:a16="http://schemas.microsoft.com/office/drawing/2014/main" id="{FDD172AC-B8DD-A00F-85D8-4AC07387EC01}"/>
                </a:ext>
              </a:extLst>
            </p:cNvPr>
            <p:cNvSpPr/>
            <p:nvPr/>
          </p:nvSpPr>
          <p:spPr>
            <a:xfrm rot="5400000">
              <a:off x="490247" y="3220905"/>
              <a:ext cx="225450" cy="238408"/>
            </a:xfrm>
            <a:prstGeom prst="ellipse">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sz="1000" b="0" i="0" noProof="0" dirty="0">
                <a:solidFill>
                  <a:srgbClr val="000000"/>
                </a:solidFill>
                <a:latin typeface="Arial" panose="020B0604020202020204" pitchFamily="34" charset="0"/>
              </a:endParaRPr>
            </a:p>
            <a:p>
              <a:pPr algn="ctr"/>
              <a:endParaRPr lang="de-DE" sz="1000" b="0" i="0" noProof="0" dirty="0">
                <a:solidFill>
                  <a:srgbClr val="000000"/>
                </a:solidFill>
                <a:latin typeface="Arial" panose="020B0604020202020204" pitchFamily="34" charset="0"/>
              </a:endParaRPr>
            </a:p>
          </p:txBody>
        </p:sp>
        <p:pic>
          <p:nvPicPr>
            <p:cNvPr id="23" name="Grafik 22">
              <a:extLst>
                <a:ext uri="{FF2B5EF4-FFF2-40B4-BE49-F238E27FC236}">
                  <a16:creationId xmlns:a16="http://schemas.microsoft.com/office/drawing/2014/main" id="{F1D0FB16-A69F-6550-6380-B9CA529CB632}"/>
                </a:ext>
              </a:extLst>
            </p:cNvPr>
            <p:cNvPicPr>
              <a:picLocks noChangeAspect="1"/>
            </p:cNvPicPr>
            <p:nvPr/>
          </p:nvPicPr>
          <p:blipFill>
            <a:blip>
              <a:extLst>
                <a:ext uri="{96DAC541-7B7A-43D3-8B79-37D633B846F1}">
                  <asvg:svgBlip xmlns:asvg="http://schemas.microsoft.com/office/drawing/2016/SVG/main" r:embed="rId16"/>
                </a:ext>
              </a:extLst>
            </a:blip>
            <a:srcRect/>
            <a:stretch/>
          </p:blipFill>
          <p:spPr>
            <a:xfrm>
              <a:off x="510985" y="3248122"/>
              <a:ext cx="183975" cy="183975"/>
            </a:xfrm>
            <a:prstGeom prst="rect">
              <a:avLst/>
            </a:prstGeom>
          </p:spPr>
        </p:pic>
      </p:grpSp>
      <p:grpSp>
        <p:nvGrpSpPr>
          <p:cNvPr id="40" name="Gruppieren 39">
            <a:extLst>
              <a:ext uri="{FF2B5EF4-FFF2-40B4-BE49-F238E27FC236}">
                <a16:creationId xmlns:a16="http://schemas.microsoft.com/office/drawing/2014/main" id="{04FD7363-5927-1736-10CE-D3E3626F8103}"/>
              </a:ext>
            </a:extLst>
          </p:cNvPr>
          <p:cNvGrpSpPr/>
          <p:nvPr/>
        </p:nvGrpSpPr>
        <p:grpSpPr>
          <a:xfrm>
            <a:off x="608441" y="3823724"/>
            <a:ext cx="262249" cy="247995"/>
            <a:chOff x="483768" y="4012342"/>
            <a:chExt cx="238408" cy="225450"/>
          </a:xfrm>
        </p:grpSpPr>
        <p:sp>
          <p:nvSpPr>
            <p:cNvPr id="31" name="Shape-13">
              <a:extLst>
                <a:ext uri="{FF2B5EF4-FFF2-40B4-BE49-F238E27FC236}">
                  <a16:creationId xmlns:a16="http://schemas.microsoft.com/office/drawing/2014/main" id="{669B2C75-FFB2-57B8-AF5D-97AE0546EABD}"/>
                </a:ext>
              </a:extLst>
            </p:cNvPr>
            <p:cNvSpPr/>
            <p:nvPr/>
          </p:nvSpPr>
          <p:spPr>
            <a:xfrm rot="5400000">
              <a:off x="490247" y="4005863"/>
              <a:ext cx="225450" cy="238408"/>
            </a:xfrm>
            <a:prstGeom prst="ellipse">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sz="1000" b="0" i="0" noProof="0" dirty="0">
                <a:solidFill>
                  <a:srgbClr val="000000"/>
                </a:solidFill>
                <a:latin typeface="Arial" panose="020B0604020202020204" pitchFamily="34" charset="0"/>
              </a:endParaRPr>
            </a:p>
            <a:p>
              <a:pPr algn="ctr"/>
              <a:endParaRPr lang="de-DE" sz="1000" b="0" i="0" noProof="0" dirty="0">
                <a:solidFill>
                  <a:srgbClr val="000000"/>
                </a:solidFill>
                <a:latin typeface="Arial" panose="020B0604020202020204" pitchFamily="34" charset="0"/>
              </a:endParaRPr>
            </a:p>
          </p:txBody>
        </p:sp>
        <p:pic>
          <p:nvPicPr>
            <p:cNvPr id="37" name="Grafik 36" descr="Auktionshammer mit einfarbiger Füllung">
              <a:extLst>
                <a:ext uri="{FF2B5EF4-FFF2-40B4-BE49-F238E27FC236}">
                  <a16:creationId xmlns:a16="http://schemas.microsoft.com/office/drawing/2014/main" id="{B0BA7CDD-FB6C-E59E-C89E-CFAD4E3631A8}"/>
                </a:ext>
              </a:extLst>
            </p:cNvPr>
            <p:cNvPicPr>
              <a:picLocks noChangeAspect="1"/>
            </p:cNvPicPr>
            <p:nvPr/>
          </p:nvPicPr>
          <p:blipFill>
            <a:blip>
              <a:extLst>
                <a:ext uri="{96DAC541-7B7A-43D3-8B79-37D633B846F1}">
                  <asvg:svgBlip xmlns:asvg="http://schemas.microsoft.com/office/drawing/2016/SVG/main" r:embed="rId17"/>
                </a:ext>
              </a:extLst>
            </a:blip>
            <a:stretch>
              <a:fillRect/>
            </a:stretch>
          </p:blipFill>
          <p:spPr>
            <a:xfrm>
              <a:off x="517297" y="4039392"/>
              <a:ext cx="171350" cy="171350"/>
            </a:xfrm>
            <a:prstGeom prst="rect">
              <a:avLst/>
            </a:prstGeom>
          </p:spPr>
        </p:pic>
      </p:grpSp>
      <p:grpSp>
        <p:nvGrpSpPr>
          <p:cNvPr id="6" name="Gruppieren 5">
            <a:extLst>
              <a:ext uri="{FF2B5EF4-FFF2-40B4-BE49-F238E27FC236}">
                <a16:creationId xmlns:a16="http://schemas.microsoft.com/office/drawing/2014/main" id="{80DDAAE0-1CB9-5E6B-B836-0B5DB754CA2F}"/>
              </a:ext>
            </a:extLst>
          </p:cNvPr>
          <p:cNvGrpSpPr/>
          <p:nvPr/>
        </p:nvGrpSpPr>
        <p:grpSpPr>
          <a:xfrm>
            <a:off x="608441" y="3197250"/>
            <a:ext cx="262249" cy="247995"/>
            <a:chOff x="483768" y="3710903"/>
            <a:chExt cx="238408" cy="225450"/>
          </a:xfrm>
        </p:grpSpPr>
        <p:sp>
          <p:nvSpPr>
            <p:cNvPr id="7" name="Shape-13">
              <a:extLst>
                <a:ext uri="{FF2B5EF4-FFF2-40B4-BE49-F238E27FC236}">
                  <a16:creationId xmlns:a16="http://schemas.microsoft.com/office/drawing/2014/main" id="{B4109D68-1EB3-6A28-056A-39F1ACA793F8}"/>
                </a:ext>
              </a:extLst>
            </p:cNvPr>
            <p:cNvSpPr/>
            <p:nvPr/>
          </p:nvSpPr>
          <p:spPr>
            <a:xfrm rot="5400000">
              <a:off x="490247" y="3704424"/>
              <a:ext cx="225450" cy="238408"/>
            </a:xfrm>
            <a:prstGeom prst="ellipse">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sz="1000" b="0" i="0" noProof="0" dirty="0">
                <a:solidFill>
                  <a:srgbClr val="000000"/>
                </a:solidFill>
                <a:latin typeface="Arial" panose="020B0604020202020204" pitchFamily="34" charset="0"/>
              </a:endParaRPr>
            </a:p>
            <a:p>
              <a:pPr algn="ctr"/>
              <a:endParaRPr lang="de-DE" sz="1000" b="0" i="0" noProof="0" dirty="0">
                <a:solidFill>
                  <a:srgbClr val="000000"/>
                </a:solidFill>
                <a:latin typeface="Arial" panose="020B0604020202020204" pitchFamily="34" charset="0"/>
              </a:endParaRPr>
            </a:p>
          </p:txBody>
        </p:sp>
        <p:pic>
          <p:nvPicPr>
            <p:cNvPr id="8" name="Grafik 7" descr="Schraubenschlüssel mit einfarbiger Füllung">
              <a:extLst>
                <a:ext uri="{FF2B5EF4-FFF2-40B4-BE49-F238E27FC236}">
                  <a16:creationId xmlns:a16="http://schemas.microsoft.com/office/drawing/2014/main" id="{80DCAB24-0765-5BEA-7374-010D629512C9}"/>
                </a:ext>
              </a:extLst>
            </p:cNvPr>
            <p:cNvPicPr>
              <a:picLocks noChangeAspect="1"/>
            </p:cNvPicPr>
            <p:nvPr/>
          </p:nvPicPr>
          <p:blipFill>
            <a:blip>
              <a:extLst>
                <a:ext uri="{96DAC541-7B7A-43D3-8B79-37D633B846F1}">
                  <asvg:svgBlip xmlns:asvg="http://schemas.microsoft.com/office/drawing/2016/SVG/main" r:embed="rId18"/>
                </a:ext>
              </a:extLst>
            </a:blip>
            <a:stretch>
              <a:fillRect/>
            </a:stretch>
          </p:blipFill>
          <p:spPr>
            <a:xfrm>
              <a:off x="517297" y="3737953"/>
              <a:ext cx="171350" cy="171350"/>
            </a:xfrm>
            <a:prstGeom prst="rect">
              <a:avLst/>
            </a:prstGeom>
          </p:spPr>
        </p:pic>
      </p:grpSp>
      <p:grpSp>
        <p:nvGrpSpPr>
          <p:cNvPr id="24" name="Gruppieren 23">
            <a:extLst>
              <a:ext uri="{FF2B5EF4-FFF2-40B4-BE49-F238E27FC236}">
                <a16:creationId xmlns:a16="http://schemas.microsoft.com/office/drawing/2014/main" id="{A93ABFA1-6C71-78E8-5D0B-49E4DCFB22CA}"/>
              </a:ext>
            </a:extLst>
          </p:cNvPr>
          <p:cNvGrpSpPr/>
          <p:nvPr/>
        </p:nvGrpSpPr>
        <p:grpSpPr>
          <a:xfrm>
            <a:off x="608440" y="2884012"/>
            <a:ext cx="262250" cy="247996"/>
            <a:chOff x="2337239" y="3950025"/>
            <a:chExt cx="262250" cy="247996"/>
          </a:xfrm>
        </p:grpSpPr>
        <p:sp>
          <p:nvSpPr>
            <p:cNvPr id="25" name="Shape-13">
              <a:extLst>
                <a:ext uri="{FF2B5EF4-FFF2-40B4-BE49-F238E27FC236}">
                  <a16:creationId xmlns:a16="http://schemas.microsoft.com/office/drawing/2014/main" id="{41139447-0FB8-FB86-3E2E-7901CC6F5439}"/>
                </a:ext>
              </a:extLst>
            </p:cNvPr>
            <p:cNvSpPr/>
            <p:nvPr/>
          </p:nvSpPr>
          <p:spPr>
            <a:xfrm rot="5400000">
              <a:off x="2344366" y="3942898"/>
              <a:ext cx="247996" cy="262250"/>
            </a:xfrm>
            <a:prstGeom prst="ellipse">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sz="1000" b="0" i="0" noProof="0" dirty="0">
                <a:solidFill>
                  <a:srgbClr val="000000"/>
                </a:solidFill>
                <a:latin typeface="Arial" panose="020B0604020202020204" pitchFamily="34" charset="0"/>
              </a:endParaRPr>
            </a:p>
            <a:p>
              <a:pPr algn="ctr"/>
              <a:endParaRPr lang="de-DE" sz="1000" b="0" i="0" noProof="0" dirty="0">
                <a:solidFill>
                  <a:srgbClr val="000000"/>
                </a:solidFill>
                <a:latin typeface="Arial" panose="020B0604020202020204" pitchFamily="34" charset="0"/>
              </a:endParaRPr>
            </a:p>
          </p:txBody>
        </p:sp>
        <p:pic>
          <p:nvPicPr>
            <p:cNvPr id="26" name="Grafik 25">
              <a:extLst>
                <a:ext uri="{FF2B5EF4-FFF2-40B4-BE49-F238E27FC236}">
                  <a16:creationId xmlns:a16="http://schemas.microsoft.com/office/drawing/2014/main" id="{4CA128D9-9C12-6E30-64CD-9700C0F7D14A}"/>
                </a:ext>
              </a:extLst>
            </p:cNvPr>
            <p:cNvPicPr>
              <a:picLocks noChangeAspect="1"/>
            </p:cNvPicPr>
            <p:nvPr/>
          </p:nvPicPr>
          <p:blipFill>
            <a:blip>
              <a:extLst>
                <a:ext uri="{96DAC541-7B7A-43D3-8B79-37D633B846F1}">
                  <asvg:svgBlip xmlns:asvg="http://schemas.microsoft.com/office/drawing/2016/SVG/main" r:embed="rId19"/>
                </a:ext>
              </a:extLst>
            </a:blip>
            <a:srcRect/>
            <a:stretch/>
          </p:blipFill>
          <p:spPr>
            <a:xfrm>
              <a:off x="2366993" y="3972652"/>
              <a:ext cx="202742" cy="202742"/>
            </a:xfrm>
            <a:prstGeom prst="rect">
              <a:avLst/>
            </a:prstGeom>
          </p:spPr>
        </p:pic>
      </p:grpSp>
      <p:graphicFrame>
        <p:nvGraphicFramePr>
          <p:cNvPr id="12" name="Tabelle 11" descr="orlink:ORRange327@'Gesamtindex &amp; Teilindizes'!$AQ$18:$AQ$22¤1,0,0€256€0€€0€0€0€0€€0€€0€0€0€12">
            <a:extLst>
              <a:ext uri="{FF2B5EF4-FFF2-40B4-BE49-F238E27FC236}">
                <a16:creationId xmlns:a16="http://schemas.microsoft.com/office/drawing/2014/main" id="{53BB9AC6-237B-5584-9894-53E683B8ADAC}"/>
              </a:ext>
            </a:extLst>
          </p:cNvPr>
          <p:cNvGraphicFramePr>
            <a:graphicFrameLocks noGrp="1"/>
          </p:cNvGraphicFramePr>
          <p:nvPr>
            <p:custDataLst>
              <p:custData r:id="rId1"/>
            </p:custDataLst>
            <p:extLst>
              <p:ext uri="{D42A27DB-BD31-4B8C-83A1-F6EECF244321}">
                <p14:modId xmlns:p14="http://schemas.microsoft.com/office/powerpoint/2010/main" val="1918070733"/>
              </p:ext>
            </p:extLst>
          </p:nvPr>
        </p:nvGraphicFramePr>
        <p:xfrm>
          <a:off x="4468011" y="2741607"/>
          <a:ext cx="439291" cy="1672680"/>
        </p:xfrm>
        <a:graphic>
          <a:graphicData uri="http://schemas.openxmlformats.org/drawingml/2006/table">
            <a:tbl>
              <a:tblPr firstRow="1" bandRow="1">
                <a:tableStyleId>{5C22544A-7EE6-4342-B048-85BDC9FD1C3A}</a:tableStyleId>
              </a:tblPr>
              <a:tblGrid>
                <a:gridCol w="439291">
                  <a:extLst>
                    <a:ext uri="{9D8B030D-6E8A-4147-A177-3AD203B41FA5}">
                      <a16:colId xmlns:a16="http://schemas.microsoft.com/office/drawing/2014/main" val="1944484219"/>
                    </a:ext>
                  </a:extLst>
                </a:gridCol>
              </a:tblGrid>
              <a:tr h="72000">
                <a:tc>
                  <a:txBody>
                    <a:bodyPr/>
                    <a:lstStyle/>
                    <a:p>
                      <a:pPr algn="ctr"/>
                      <a:endParaRPr lang="de-DE" sz="700" b="1" u="sng" dirty="0">
                        <a:solidFill>
                          <a:schemeClr val="tx1"/>
                        </a:solidFill>
                      </a:endParaRPr>
                    </a:p>
                  </a:txBody>
                  <a:tcPr marL="0" marR="0" marT="0" marB="0" anchor="b">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4053339831"/>
                  </a:ext>
                </a:extLst>
              </a:tr>
              <a:tr h="313200">
                <a:tc>
                  <a:txBody>
                    <a:bodyPr/>
                    <a:lstStyle/>
                    <a:p>
                      <a:pPr algn="r"/>
                      <a:r>
                        <a:rPr lang="de-DE" sz="700" b="0" baseline="0">
                          <a:solidFill>
                            <a:srgbClr val="F00000"/>
                          </a:solidFill>
                        </a:rPr>
                        <a:t>-3</a:t>
                      </a:r>
                      <a:endParaRPr lang="de-DE" sz="700" b="0" baseline="0" dirty="0">
                        <a:solidFill>
                          <a:srgbClr val="F00000"/>
                        </a:solidFill>
                      </a:endParaRPr>
                    </a:p>
                  </a:txBody>
                  <a:tcPr marL="0" marR="172120" marT="0" marB="0"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438903161"/>
                  </a:ext>
                </a:extLst>
              </a:tr>
              <a:tr h="313200">
                <a:tc>
                  <a:txBody>
                    <a:bodyPr/>
                    <a:lstStyle/>
                    <a:p>
                      <a:pPr algn="r"/>
                      <a:r>
                        <a:rPr lang="de-DE" sz="700" b="0" baseline="0">
                          <a:solidFill>
                            <a:srgbClr val="F00000"/>
                          </a:solidFill>
                        </a:rPr>
                        <a:t>-2</a:t>
                      </a:r>
                      <a:endParaRPr lang="de-DE" sz="700" b="0" baseline="0" dirty="0">
                        <a:solidFill>
                          <a:srgbClr val="F00000"/>
                        </a:solidFill>
                      </a:endParaRPr>
                    </a:p>
                  </a:txBody>
                  <a:tcPr marL="0" marR="17212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81693552"/>
                  </a:ext>
                </a:extLst>
              </a:tr>
              <a:tr h="313200">
                <a:tc>
                  <a:txBody>
                    <a:bodyPr/>
                    <a:lstStyle/>
                    <a:p>
                      <a:pPr algn="r"/>
                      <a:r>
                        <a:rPr lang="de-DE" sz="700" b="0" baseline="0">
                          <a:solidFill>
                            <a:srgbClr val="F00000"/>
                          </a:solidFill>
                        </a:rPr>
                        <a:t>-2</a:t>
                      </a:r>
                      <a:endParaRPr lang="de-DE" sz="700" b="0" baseline="0" dirty="0">
                        <a:solidFill>
                          <a:srgbClr val="F00000"/>
                        </a:solidFill>
                      </a:endParaRPr>
                    </a:p>
                  </a:txBody>
                  <a:tcPr marL="0" marR="17212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4025146535"/>
                  </a:ext>
                </a:extLst>
              </a:tr>
              <a:tr h="313200">
                <a:tc>
                  <a:txBody>
                    <a:bodyPr/>
                    <a:lstStyle/>
                    <a:p>
                      <a:pPr algn="r"/>
                      <a:r>
                        <a:rPr lang="de-DE" sz="700" b="0" baseline="0">
                          <a:solidFill>
                            <a:srgbClr val="00B050"/>
                          </a:solidFill>
                        </a:rPr>
                        <a:t>+2</a:t>
                      </a:r>
                      <a:endParaRPr lang="de-DE" sz="700" b="0" baseline="0" dirty="0">
                        <a:solidFill>
                          <a:srgbClr val="00B050"/>
                        </a:solidFill>
                      </a:endParaRPr>
                    </a:p>
                  </a:txBody>
                  <a:tcPr marL="0" marR="17212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48929630"/>
                  </a:ext>
                </a:extLst>
              </a:tr>
              <a:tr h="313200">
                <a:tc>
                  <a:txBody>
                    <a:bodyPr/>
                    <a:lstStyle/>
                    <a:p>
                      <a:pPr algn="r"/>
                      <a:r>
                        <a:rPr lang="de-DE" sz="700" b="0" baseline="0">
                          <a:solidFill>
                            <a:srgbClr val="F00000"/>
                          </a:solidFill>
                        </a:rPr>
                        <a:t>-1</a:t>
                      </a:r>
                      <a:endParaRPr lang="de-DE" sz="700" b="0" baseline="0" dirty="0">
                        <a:solidFill>
                          <a:srgbClr val="F00000"/>
                        </a:solidFill>
                      </a:endParaRPr>
                    </a:p>
                  </a:txBody>
                  <a:tcPr marL="0" marR="17212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540037074"/>
                  </a:ext>
                </a:extLst>
              </a:tr>
            </a:tbl>
          </a:graphicData>
        </a:graphic>
      </p:graphicFrame>
      <p:graphicFrame>
        <p:nvGraphicFramePr>
          <p:cNvPr id="13" name="Tabelle 12" descr="orlink:ORRange325@'Gesamtindex &amp; Teilindizes'!$AQ$17¤1,0,0€268435712€0€€0€0€0€0€€0€€0€0€0€12">
            <a:extLst>
              <a:ext uri="{FF2B5EF4-FFF2-40B4-BE49-F238E27FC236}">
                <a16:creationId xmlns:a16="http://schemas.microsoft.com/office/drawing/2014/main" id="{0DD596D1-C57A-0D0E-980A-F10247AAE1A7}"/>
              </a:ext>
            </a:extLst>
          </p:cNvPr>
          <p:cNvGraphicFramePr>
            <a:graphicFrameLocks noGrp="1"/>
          </p:cNvGraphicFramePr>
          <p:nvPr>
            <p:custDataLst>
              <p:custData r:id="rId2"/>
              <p:custData r:id="rId3"/>
            </p:custDataLst>
            <p:extLst>
              <p:ext uri="{D42A27DB-BD31-4B8C-83A1-F6EECF244321}">
                <p14:modId xmlns:p14="http://schemas.microsoft.com/office/powerpoint/2010/main" val="14437007"/>
              </p:ext>
            </p:extLst>
          </p:nvPr>
        </p:nvGraphicFramePr>
        <p:xfrm>
          <a:off x="4468011" y="2245862"/>
          <a:ext cx="439291" cy="322680"/>
        </p:xfrm>
        <a:graphic>
          <a:graphicData uri="http://schemas.openxmlformats.org/drawingml/2006/table">
            <a:tbl>
              <a:tblPr firstRow="1" bandRow="1">
                <a:tableStyleId>{5C22544A-7EE6-4342-B048-85BDC9FD1C3A}</a:tableStyleId>
              </a:tblPr>
              <a:tblGrid>
                <a:gridCol w="439291">
                  <a:extLst>
                    <a:ext uri="{9D8B030D-6E8A-4147-A177-3AD203B41FA5}">
                      <a16:colId xmlns:a16="http://schemas.microsoft.com/office/drawing/2014/main" val="1944484219"/>
                    </a:ext>
                  </a:extLst>
                </a:gridCol>
              </a:tblGrid>
              <a:tr h="72000">
                <a:tc>
                  <a:txBody>
                    <a:bodyPr/>
                    <a:lstStyle/>
                    <a:p>
                      <a:pPr algn="ctr"/>
                      <a:r>
                        <a:rPr lang="de-DE" sz="700" b="1" u="sng" dirty="0">
                          <a:solidFill>
                            <a:schemeClr val="tx1"/>
                          </a:solidFill>
                        </a:rPr>
                        <a:t>Vgl. 2025</a:t>
                      </a:r>
                      <a:r>
                        <a:rPr lang="de-DE" sz="700" b="1" u="sng" baseline="30000" dirty="0">
                          <a:solidFill>
                            <a:schemeClr val="tx1"/>
                          </a:solidFill>
                        </a:rPr>
                        <a:t>1</a:t>
                      </a:r>
                      <a:endParaRPr lang="de-DE" sz="700" b="1" u="sng" dirty="0">
                        <a:solidFill>
                          <a:schemeClr val="tx1"/>
                        </a:solidFill>
                      </a:endParaRPr>
                    </a:p>
                  </a:txBody>
                  <a:tcPr marL="0" marR="0" marT="0" marB="0" anchor="b">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4053339831"/>
                  </a:ext>
                </a:extLst>
              </a:tr>
              <a:tr h="216000">
                <a:tc>
                  <a:txBody>
                    <a:bodyPr/>
                    <a:lstStyle/>
                    <a:p>
                      <a:pPr algn="r"/>
                      <a:r>
                        <a:rPr lang="de-DE" sz="700" b="0" baseline="0" dirty="0">
                          <a:solidFill>
                            <a:srgbClr val="F00000"/>
                          </a:solidFill>
                        </a:rPr>
                        <a:t>-1</a:t>
                      </a:r>
                    </a:p>
                  </a:txBody>
                  <a:tcPr marL="0" marR="172120" marT="0" marB="0"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438903161"/>
                  </a:ext>
                </a:extLst>
              </a:tr>
            </a:tbl>
          </a:graphicData>
        </a:graphic>
      </p:graphicFrame>
      <p:graphicFrame>
        <p:nvGraphicFramePr>
          <p:cNvPr id="15" name="Tabelle 14" descr="orlink:ORRange331@'Gesamtindex &amp; Teilindizes'!$AO$18:$AO$22¤1,0,0€256€0€€0€0€0€0€€0€€0€0€0€12">
            <a:extLst>
              <a:ext uri="{FF2B5EF4-FFF2-40B4-BE49-F238E27FC236}">
                <a16:creationId xmlns:a16="http://schemas.microsoft.com/office/drawing/2014/main" id="{27D12D4F-5A8F-1390-EF6C-2765A34BD454}"/>
              </a:ext>
            </a:extLst>
          </p:cNvPr>
          <p:cNvGraphicFramePr>
            <a:graphicFrameLocks noGrp="1"/>
          </p:cNvGraphicFramePr>
          <p:nvPr>
            <p:custDataLst>
              <p:custData r:id="rId4"/>
            </p:custDataLst>
            <p:extLst>
              <p:ext uri="{D42A27DB-BD31-4B8C-83A1-F6EECF244321}">
                <p14:modId xmlns:p14="http://schemas.microsoft.com/office/powerpoint/2010/main" val="2558347711"/>
              </p:ext>
            </p:extLst>
          </p:nvPr>
        </p:nvGraphicFramePr>
        <p:xfrm>
          <a:off x="8283858" y="2755197"/>
          <a:ext cx="439291" cy="1672680"/>
        </p:xfrm>
        <a:graphic>
          <a:graphicData uri="http://schemas.openxmlformats.org/drawingml/2006/table">
            <a:tbl>
              <a:tblPr firstRow="1" bandRow="1">
                <a:tableStyleId>{5C22544A-7EE6-4342-B048-85BDC9FD1C3A}</a:tableStyleId>
              </a:tblPr>
              <a:tblGrid>
                <a:gridCol w="439291">
                  <a:extLst>
                    <a:ext uri="{9D8B030D-6E8A-4147-A177-3AD203B41FA5}">
                      <a16:colId xmlns:a16="http://schemas.microsoft.com/office/drawing/2014/main" val="1944484219"/>
                    </a:ext>
                  </a:extLst>
                </a:gridCol>
              </a:tblGrid>
              <a:tr h="72000">
                <a:tc>
                  <a:txBody>
                    <a:bodyPr/>
                    <a:lstStyle/>
                    <a:p>
                      <a:pPr algn="ctr"/>
                      <a:endParaRPr lang="de-DE" sz="700" b="1" u="sng" dirty="0">
                        <a:solidFill>
                          <a:schemeClr val="tx1"/>
                        </a:solidFill>
                      </a:endParaRPr>
                    </a:p>
                  </a:txBody>
                  <a:tcPr marL="0" marR="0" marT="0" marB="0" anchor="b">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4053339831"/>
                  </a:ext>
                </a:extLst>
              </a:tr>
              <a:tr h="313200">
                <a:tc>
                  <a:txBody>
                    <a:bodyPr/>
                    <a:lstStyle/>
                    <a:p>
                      <a:pPr algn="r"/>
                      <a:r>
                        <a:rPr lang="de-DE" sz="700" b="0" baseline="0">
                          <a:solidFill>
                            <a:srgbClr val="000000"/>
                          </a:solidFill>
                        </a:rPr>
                        <a:t>0</a:t>
                      </a:r>
                      <a:endParaRPr lang="de-DE" sz="700" b="0" baseline="0" dirty="0">
                        <a:solidFill>
                          <a:srgbClr val="000000"/>
                        </a:solidFill>
                      </a:endParaRPr>
                    </a:p>
                  </a:txBody>
                  <a:tcPr marL="0" marR="172120" marT="0" marB="0"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438903161"/>
                  </a:ext>
                </a:extLst>
              </a:tr>
              <a:tr h="313200">
                <a:tc>
                  <a:txBody>
                    <a:bodyPr/>
                    <a:lstStyle/>
                    <a:p>
                      <a:pPr algn="r"/>
                      <a:r>
                        <a:rPr lang="de-DE" sz="700" b="0" baseline="0">
                          <a:solidFill>
                            <a:srgbClr val="F00000"/>
                          </a:solidFill>
                        </a:rPr>
                        <a:t>-3</a:t>
                      </a:r>
                      <a:endParaRPr lang="de-DE" sz="700" b="0" baseline="0" dirty="0">
                        <a:solidFill>
                          <a:srgbClr val="F00000"/>
                        </a:solidFill>
                      </a:endParaRPr>
                    </a:p>
                  </a:txBody>
                  <a:tcPr marL="0" marR="17212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81693552"/>
                  </a:ext>
                </a:extLst>
              </a:tr>
              <a:tr h="313200">
                <a:tc>
                  <a:txBody>
                    <a:bodyPr/>
                    <a:lstStyle/>
                    <a:p>
                      <a:pPr algn="r"/>
                      <a:r>
                        <a:rPr lang="de-DE" sz="700" b="0" baseline="0">
                          <a:solidFill>
                            <a:srgbClr val="000000"/>
                          </a:solidFill>
                        </a:rPr>
                        <a:t>0</a:t>
                      </a:r>
                      <a:endParaRPr lang="de-DE" sz="700" b="0" baseline="0" dirty="0">
                        <a:solidFill>
                          <a:srgbClr val="000000"/>
                        </a:solidFill>
                      </a:endParaRPr>
                    </a:p>
                  </a:txBody>
                  <a:tcPr marL="0" marR="17212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4025146535"/>
                  </a:ext>
                </a:extLst>
              </a:tr>
              <a:tr h="313200">
                <a:tc>
                  <a:txBody>
                    <a:bodyPr/>
                    <a:lstStyle/>
                    <a:p>
                      <a:pPr algn="r"/>
                      <a:r>
                        <a:rPr lang="de-DE" sz="700" b="0" baseline="0">
                          <a:solidFill>
                            <a:srgbClr val="00B050"/>
                          </a:solidFill>
                        </a:rPr>
                        <a:t>+2</a:t>
                      </a:r>
                      <a:endParaRPr lang="de-DE" sz="700" b="0" baseline="0" dirty="0">
                        <a:solidFill>
                          <a:srgbClr val="00B050"/>
                        </a:solidFill>
                      </a:endParaRPr>
                    </a:p>
                  </a:txBody>
                  <a:tcPr marL="0" marR="17212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48929630"/>
                  </a:ext>
                </a:extLst>
              </a:tr>
              <a:tr h="313200">
                <a:tc>
                  <a:txBody>
                    <a:bodyPr/>
                    <a:lstStyle/>
                    <a:p>
                      <a:pPr algn="r"/>
                      <a:r>
                        <a:rPr lang="de-DE" sz="700" b="0" baseline="0">
                          <a:solidFill>
                            <a:srgbClr val="000000"/>
                          </a:solidFill>
                        </a:rPr>
                        <a:t>0</a:t>
                      </a:r>
                      <a:endParaRPr lang="de-DE" sz="700" b="0" baseline="0" dirty="0">
                        <a:solidFill>
                          <a:srgbClr val="000000"/>
                        </a:solidFill>
                      </a:endParaRPr>
                    </a:p>
                  </a:txBody>
                  <a:tcPr marL="0" marR="17212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540037074"/>
                  </a:ext>
                </a:extLst>
              </a:tr>
            </a:tbl>
          </a:graphicData>
        </a:graphic>
      </p:graphicFrame>
      <p:graphicFrame>
        <p:nvGraphicFramePr>
          <p:cNvPr id="28" name="Tabelle 27" descr="orlink:ORRange329@'Gesamtindex &amp; Teilindizes'!$AO$17¤1,0,0€268435712€0€€0€0€0€0€€0€€0€0€0€12">
            <a:extLst>
              <a:ext uri="{FF2B5EF4-FFF2-40B4-BE49-F238E27FC236}">
                <a16:creationId xmlns:a16="http://schemas.microsoft.com/office/drawing/2014/main" id="{8918DDF3-0AB4-E7F5-2DA5-7F2A1322A8CD}"/>
              </a:ext>
            </a:extLst>
          </p:cNvPr>
          <p:cNvGraphicFramePr>
            <a:graphicFrameLocks noGrp="1"/>
          </p:cNvGraphicFramePr>
          <p:nvPr>
            <p:custDataLst>
              <p:custData r:id="rId5"/>
              <p:custData r:id="rId6"/>
            </p:custDataLst>
            <p:extLst>
              <p:ext uri="{D42A27DB-BD31-4B8C-83A1-F6EECF244321}">
                <p14:modId xmlns:p14="http://schemas.microsoft.com/office/powerpoint/2010/main" val="1047875110"/>
              </p:ext>
            </p:extLst>
          </p:nvPr>
        </p:nvGraphicFramePr>
        <p:xfrm>
          <a:off x="8283858" y="2259452"/>
          <a:ext cx="439291" cy="322680"/>
        </p:xfrm>
        <a:graphic>
          <a:graphicData uri="http://schemas.openxmlformats.org/drawingml/2006/table">
            <a:tbl>
              <a:tblPr firstRow="1" bandRow="1">
                <a:tableStyleId>{5C22544A-7EE6-4342-B048-85BDC9FD1C3A}</a:tableStyleId>
              </a:tblPr>
              <a:tblGrid>
                <a:gridCol w="439291">
                  <a:extLst>
                    <a:ext uri="{9D8B030D-6E8A-4147-A177-3AD203B41FA5}">
                      <a16:colId xmlns:a16="http://schemas.microsoft.com/office/drawing/2014/main" val="1944484219"/>
                    </a:ext>
                  </a:extLst>
                </a:gridCol>
              </a:tblGrid>
              <a:tr h="72000">
                <a:tc>
                  <a:txBody>
                    <a:bodyPr/>
                    <a:lstStyle/>
                    <a:p>
                      <a:pPr algn="ctr"/>
                      <a:r>
                        <a:rPr lang="de-DE" sz="700" b="1" u="sng" dirty="0">
                          <a:solidFill>
                            <a:schemeClr val="tx1"/>
                          </a:solidFill>
                        </a:rPr>
                        <a:t>Vgl. 2025</a:t>
                      </a:r>
                    </a:p>
                  </a:txBody>
                  <a:tcPr marL="0" marR="0" marT="0" marB="0" anchor="b">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4053339831"/>
                  </a:ext>
                </a:extLst>
              </a:tr>
              <a:tr h="216000">
                <a:tc>
                  <a:txBody>
                    <a:bodyPr/>
                    <a:lstStyle/>
                    <a:p>
                      <a:pPr algn="r"/>
                      <a:r>
                        <a:rPr lang="de-DE" sz="700" b="0" baseline="0">
                          <a:solidFill>
                            <a:srgbClr val="000000"/>
                          </a:solidFill>
                        </a:rPr>
                        <a:t>0</a:t>
                      </a:r>
                      <a:endParaRPr lang="de-DE" sz="700" b="0" baseline="0" dirty="0">
                        <a:solidFill>
                          <a:srgbClr val="000000"/>
                        </a:solidFill>
                      </a:endParaRPr>
                    </a:p>
                  </a:txBody>
                  <a:tcPr marL="0" marR="172120" marT="0" marB="0"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438903161"/>
                  </a:ext>
                </a:extLst>
              </a:tr>
            </a:tbl>
          </a:graphicData>
        </a:graphic>
      </p:graphicFrame>
      <p:sp>
        <p:nvSpPr>
          <p:cNvPr id="29" name="Textfeld 28">
            <a:extLst>
              <a:ext uri="{FF2B5EF4-FFF2-40B4-BE49-F238E27FC236}">
                <a16:creationId xmlns:a16="http://schemas.microsoft.com/office/drawing/2014/main" id="{D30589AB-0771-998A-BFA2-2AB4FC65DADA}"/>
              </a:ext>
            </a:extLst>
          </p:cNvPr>
          <p:cNvSpPr txBox="1"/>
          <p:nvPr/>
        </p:nvSpPr>
        <p:spPr>
          <a:xfrm>
            <a:off x="3763840" y="4559542"/>
            <a:ext cx="4987055" cy="323165"/>
          </a:xfrm>
          <a:prstGeom prst="rect">
            <a:avLst/>
          </a:prstGeom>
          <a:noFill/>
        </p:spPr>
        <p:txBody>
          <a:bodyPr wrap="square" lIns="0" rIns="0" rtlCol="0">
            <a:spAutoFit/>
          </a:bodyPr>
          <a:lstStyle/>
          <a:p>
            <a:pPr algn="r"/>
            <a:r>
              <a:rPr lang="de-DE" sz="800" noProof="0" dirty="0">
                <a:latin typeface="Arial" panose="020B0604020202020204" pitchFamily="34" charset="0"/>
                <a:cs typeface="Arial" panose="020B0604020202020204" pitchFamily="34" charset="0"/>
              </a:rPr>
              <a:t> * Statistisch signifikante Unterschiede im Vergleich zu 2025</a:t>
            </a:r>
            <a:br>
              <a:rPr lang="de-DE" sz="800" noProof="0" dirty="0">
                <a:latin typeface="Arial" panose="020B0604020202020204" pitchFamily="34" charset="0"/>
                <a:cs typeface="Arial" panose="020B0604020202020204" pitchFamily="34" charset="0"/>
              </a:rPr>
            </a:br>
            <a:r>
              <a:rPr lang="de-DE" sz="700" i="1" noProof="0" dirty="0">
                <a:latin typeface="Arial" panose="020B0604020202020204" pitchFamily="34" charset="0"/>
                <a:cs typeface="Arial" panose="020B0604020202020204" pitchFamily="34" charset="0"/>
              </a:rPr>
              <a:t>(t-test ab einer Basis von n </a:t>
            </a:r>
            <a:r>
              <a:rPr lang="de-DE" sz="700" i="1" u="sng" noProof="0" dirty="0">
                <a:latin typeface="Arial" panose="020B0604020202020204" pitchFamily="34" charset="0"/>
                <a:cs typeface="Arial" panose="020B0604020202020204" pitchFamily="34" charset="0"/>
              </a:rPr>
              <a:t>&gt;</a:t>
            </a:r>
            <a:r>
              <a:rPr lang="de-DE" sz="700" i="1" noProof="0" dirty="0">
                <a:latin typeface="Arial" panose="020B0604020202020204" pitchFamily="34" charset="0"/>
                <a:cs typeface="Arial" panose="020B0604020202020204" pitchFamily="34" charset="0"/>
              </a:rPr>
              <a:t> 20).</a:t>
            </a:r>
            <a:endParaRPr lang="de-DE" sz="800" i="1" noProof="0" dirty="0"/>
          </a:p>
        </p:txBody>
      </p:sp>
      <p:sp>
        <p:nvSpPr>
          <p:cNvPr id="30" name="Shape-5">
            <a:extLst>
              <a:ext uri="{FF2B5EF4-FFF2-40B4-BE49-F238E27FC236}">
                <a16:creationId xmlns:a16="http://schemas.microsoft.com/office/drawing/2014/main" id="{D229BE98-FF79-1478-BC32-3BBC744C3FAA}"/>
              </a:ext>
            </a:extLst>
          </p:cNvPr>
          <p:cNvSpPr txBox="1">
            <a:spLocks/>
          </p:cNvSpPr>
          <p:nvPr/>
        </p:nvSpPr>
        <p:spPr>
          <a:xfrm>
            <a:off x="381078" y="4593382"/>
            <a:ext cx="5501562" cy="360093"/>
          </a:xfrm>
          <a:prstGeom prst="rect">
            <a:avLst/>
          </a:prstGeom>
          <a:noFill/>
        </p:spPr>
        <p:txBody>
          <a:bodyPr lIns="0" tIns="0" rIns="0">
            <a:normAutofit/>
          </a:bodyPr>
          <a:lstStyle>
            <a:lvl1pPr marL="216000" indent="-216000" algn="l" defTabSz="685800" rtl="0" eaLnBrk="1" latinLnBrk="0" hangingPunct="1">
              <a:lnSpc>
                <a:spcPct val="120000"/>
              </a:lnSpc>
              <a:spcBef>
                <a:spcPts val="750"/>
              </a:spcBef>
              <a:buFontTx/>
              <a:buBlip>
                <a:blip>
                  <a:extLst>
                    <a:ext uri="{96DAC541-7B7A-43D3-8B79-37D633B846F1}">
                      <asvg:svgBlip xmlns:asvg="http://schemas.microsoft.com/office/drawing/2016/SVG/main" r:embed="rId11"/>
                    </a:ext>
                  </a:extLst>
                </a:blip>
              </a:buBlip>
              <a:defRPr sz="1800" b="0" i="0" kern="1200">
                <a:solidFill>
                  <a:schemeClr val="tx1"/>
                </a:solidFill>
                <a:latin typeface="Arial" panose="020B0604020202020204" pitchFamily="34" charset="0"/>
                <a:ea typeface="+mn-ea"/>
                <a:cs typeface="+mn-cs"/>
              </a:defRPr>
            </a:lvl1pPr>
            <a:lvl2pPr marL="396000" indent="-216000" algn="l" defTabSz="685800" rtl="0" eaLnBrk="1" latinLnBrk="0" hangingPunct="1">
              <a:lnSpc>
                <a:spcPct val="120000"/>
              </a:lnSpc>
              <a:spcBef>
                <a:spcPts val="375"/>
              </a:spcBef>
              <a:buSzPct val="100000"/>
              <a:buFontTx/>
              <a:buBlip>
                <a:blip>
                  <a:extLst>
                    <a:ext uri="{96DAC541-7B7A-43D3-8B79-37D633B846F1}">
                      <asvg:svgBlip xmlns:asvg="http://schemas.microsoft.com/office/drawing/2016/SVG/main" r:embed="rId12"/>
                    </a:ext>
                  </a:extLst>
                </a:blip>
              </a:buBlip>
              <a:defRPr sz="1800" b="0" i="0" kern="1200">
                <a:solidFill>
                  <a:schemeClr val="tx1"/>
                </a:solidFill>
                <a:latin typeface="Arial" panose="020B0604020202020204" pitchFamily="34" charset="0"/>
                <a:ea typeface="+mn-ea"/>
                <a:cs typeface="+mn-cs"/>
              </a:defRPr>
            </a:lvl2pPr>
            <a:lvl3pPr marL="612000" indent="-216000" algn="l" defTabSz="685800" rtl="0" eaLnBrk="1" latinLnBrk="0" hangingPunct="1">
              <a:lnSpc>
                <a:spcPct val="120000"/>
              </a:lnSpc>
              <a:spcBef>
                <a:spcPts val="375"/>
              </a:spcBef>
              <a:buSzPct val="120000"/>
              <a:buFont typeface="Arial" panose="020B0604020202020204" pitchFamily="34" charset="0"/>
              <a:buChar char="•"/>
              <a:defRPr sz="1500" b="0" i="0" kern="1200">
                <a:solidFill>
                  <a:schemeClr val="tx1"/>
                </a:solidFill>
                <a:latin typeface="Arial" panose="020B0604020202020204" pitchFamily="34" charset="0"/>
                <a:ea typeface="+mn-ea"/>
                <a:cs typeface="+mn-cs"/>
              </a:defRPr>
            </a:lvl3pPr>
            <a:lvl4pPr marL="864000" indent="-216000" algn="l" defTabSz="685800" rtl="0" eaLnBrk="1" latinLnBrk="0" hangingPunct="1">
              <a:lnSpc>
                <a:spcPct val="120000"/>
              </a:lnSpc>
              <a:spcBef>
                <a:spcPts val="375"/>
              </a:spcBef>
              <a:buSzPct val="100000"/>
              <a:buFont typeface="Symbol" pitchFamily="2" charset="2"/>
              <a:buChar char="-"/>
              <a:defRPr sz="1500" b="0" i="0" kern="1200">
                <a:solidFill>
                  <a:schemeClr val="tx1"/>
                </a:solidFill>
                <a:latin typeface="Arial" panose="020B0604020202020204" pitchFamily="34" charset="0"/>
                <a:ea typeface="+mn-ea"/>
                <a:cs typeface="+mn-cs"/>
              </a:defRPr>
            </a:lvl4pPr>
            <a:lvl5pPr marL="1080000" indent="-216000" algn="l" defTabSz="685800" rtl="0" eaLnBrk="1" latinLnBrk="0" hangingPunct="1">
              <a:lnSpc>
                <a:spcPct val="120000"/>
              </a:lnSpc>
              <a:spcBef>
                <a:spcPts val="375"/>
              </a:spcBef>
              <a:buSzPct val="100000"/>
              <a:buFont typeface="Courier New" panose="02070309020205020404" pitchFamily="49" charset="0"/>
              <a:buChar char="o"/>
              <a:defRPr sz="1500" b="0" i="0" kern="1200">
                <a:solidFill>
                  <a:schemeClr val="tx1"/>
                </a:solidFill>
                <a:latin typeface="Arial" panose="020B0604020202020204" pitchFamily="34"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spcBef>
                <a:spcPts val="200"/>
              </a:spcBef>
              <a:buNone/>
            </a:pPr>
            <a:r>
              <a:rPr lang="de-DE" sz="700" i="1" noProof="0" dirty="0"/>
              <a:t>Hinweis: Die ausgewiesenen Basen (n) sind nicht gewichtet. </a:t>
            </a:r>
            <a:br>
              <a:rPr lang="de-DE" sz="700" i="1" noProof="0" dirty="0"/>
            </a:br>
            <a:r>
              <a:rPr lang="de-DE" sz="700" b="1" baseline="30000" dirty="0"/>
              <a:t>1 </a:t>
            </a:r>
            <a:r>
              <a:rPr lang="de-DE" sz="700" dirty="0"/>
              <a:t>Differenzen in Indexpunkten.</a:t>
            </a:r>
            <a:endParaRPr lang="de-DE" sz="700" noProof="0" dirty="0"/>
          </a:p>
        </p:txBody>
      </p:sp>
    </p:spTree>
    <p:extLst>
      <p:ext uri="{BB962C8B-B14F-4D97-AF65-F5344CB8AC3E}">
        <p14:creationId xmlns:p14="http://schemas.microsoft.com/office/powerpoint/2010/main" val="374133765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C97720-6CE9-4A4C-474C-43485884D85E}"/>
            </a:ext>
          </a:extLst>
        </p:cNvPr>
        <p:cNvGrpSpPr/>
        <p:nvPr/>
      </p:nvGrpSpPr>
      <p:grpSpPr>
        <a:xfrm>
          <a:off x="0" y="0"/>
          <a:ext cx="0" cy="0"/>
          <a:chOff x="0" y="0"/>
          <a:chExt cx="0" cy="0"/>
        </a:xfrm>
      </p:grpSpPr>
      <p:sp>
        <p:nvSpPr>
          <p:cNvPr id="2" name="Shape-1">
            <a:extLst>
              <a:ext uri="{FF2B5EF4-FFF2-40B4-BE49-F238E27FC236}">
                <a16:creationId xmlns:a16="http://schemas.microsoft.com/office/drawing/2014/main" id="{22E99AE0-FC95-ED88-F173-C0F997D9A275}"/>
              </a:ext>
            </a:extLst>
          </p:cNvPr>
          <p:cNvSpPr>
            <a:spLocks noGrp="1"/>
          </p:cNvSpPr>
          <p:nvPr>
            <p:ph type="title"/>
          </p:nvPr>
        </p:nvSpPr>
        <p:spPr/>
        <p:txBody>
          <a:bodyPr>
            <a:normAutofit fontScale="90000"/>
          </a:bodyPr>
          <a:lstStyle/>
          <a:p>
            <a:r>
              <a:rPr lang="de-DE" noProof="0" dirty="0"/>
              <a:t>Ergebnisse der </a:t>
            </a:r>
            <a:r>
              <a:rPr lang="de-DE" dirty="0"/>
              <a:t>Indikatorbewertungen in den fünf Themenfeldern</a:t>
            </a:r>
            <a:endParaRPr lang="de-DE" noProof="0" dirty="0"/>
          </a:p>
        </p:txBody>
      </p:sp>
      <p:sp>
        <p:nvSpPr>
          <p:cNvPr id="3" name="Shape-2">
            <a:extLst>
              <a:ext uri="{FF2B5EF4-FFF2-40B4-BE49-F238E27FC236}">
                <a16:creationId xmlns:a16="http://schemas.microsoft.com/office/drawing/2014/main" id="{5C1FDF7B-2167-59CA-A893-85EA06EF36FE}"/>
              </a:ext>
            </a:extLst>
          </p:cNvPr>
          <p:cNvSpPr>
            <a:spLocks noGrp="1"/>
          </p:cNvSpPr>
          <p:nvPr>
            <p:ph type="ftr" sz="quarter" idx="3"/>
          </p:nvPr>
        </p:nvSpPr>
        <p:spPr/>
        <p:txBody>
          <a:bodyPr/>
          <a:lstStyle/>
          <a:p>
            <a:r>
              <a:rPr lang="de-DE" noProof="0" dirty="0"/>
              <a:t>Juli 2026</a:t>
            </a:r>
          </a:p>
        </p:txBody>
      </p:sp>
      <p:sp>
        <p:nvSpPr>
          <p:cNvPr id="4" name="Shape-3">
            <a:extLst>
              <a:ext uri="{FF2B5EF4-FFF2-40B4-BE49-F238E27FC236}">
                <a16:creationId xmlns:a16="http://schemas.microsoft.com/office/drawing/2014/main" id="{DFE2196E-A1F6-51FD-DC13-AFCF8C1DA666}"/>
              </a:ext>
            </a:extLst>
          </p:cNvPr>
          <p:cNvSpPr>
            <a:spLocks noGrp="1"/>
          </p:cNvSpPr>
          <p:nvPr>
            <p:ph type="sldNum" sz="quarter" idx="4"/>
          </p:nvPr>
        </p:nvSpPr>
        <p:spPr/>
        <p:txBody>
          <a:bodyPr/>
          <a:lstStyle/>
          <a:p>
            <a:fld id="{DB2B21CB-63E8-C249-B8AC-5FF3FD754265}" type="slidenum">
              <a:rPr lang="de-DE" noProof="0" smtClean="0"/>
              <a:pPr/>
              <a:t>15</a:t>
            </a:fld>
            <a:endParaRPr lang="de-DE" noProof="0" dirty="0"/>
          </a:p>
        </p:txBody>
      </p:sp>
    </p:spTree>
    <p:extLst>
      <p:ext uri="{BB962C8B-B14F-4D97-AF65-F5344CB8AC3E}">
        <p14:creationId xmlns:p14="http://schemas.microsoft.com/office/powerpoint/2010/main" val="244232494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7BD075-84F7-2876-0CCB-3C8D5FB43202}"/>
            </a:ext>
          </a:extLst>
        </p:cNvPr>
        <p:cNvGrpSpPr/>
        <p:nvPr/>
      </p:nvGrpSpPr>
      <p:grpSpPr>
        <a:xfrm>
          <a:off x="0" y="0"/>
          <a:ext cx="0" cy="0"/>
          <a:chOff x="0" y="0"/>
          <a:chExt cx="0" cy="0"/>
        </a:xfrm>
      </p:grpSpPr>
      <p:sp>
        <p:nvSpPr>
          <p:cNvPr id="2" name="Fußzeilenplatzhalter 1">
            <a:extLst>
              <a:ext uri="{FF2B5EF4-FFF2-40B4-BE49-F238E27FC236}">
                <a16:creationId xmlns:a16="http://schemas.microsoft.com/office/drawing/2014/main" id="{845D927E-C385-B77C-1DEF-B6B5FC650541}"/>
              </a:ext>
            </a:extLst>
          </p:cNvPr>
          <p:cNvSpPr>
            <a:spLocks noGrp="1"/>
          </p:cNvSpPr>
          <p:nvPr>
            <p:ph type="ftr" sz="quarter" idx="3"/>
          </p:nvPr>
        </p:nvSpPr>
        <p:spPr/>
        <p:txBody>
          <a:bodyPr/>
          <a:lstStyle/>
          <a:p>
            <a:r>
              <a:rPr lang="de-DE" noProof="0" dirty="0"/>
              <a:t>Juli 2026</a:t>
            </a:r>
          </a:p>
        </p:txBody>
      </p:sp>
      <p:sp>
        <p:nvSpPr>
          <p:cNvPr id="3" name="Foliennummernplatzhalter 2">
            <a:extLst>
              <a:ext uri="{FF2B5EF4-FFF2-40B4-BE49-F238E27FC236}">
                <a16:creationId xmlns:a16="http://schemas.microsoft.com/office/drawing/2014/main" id="{7B190D5C-B0A7-6A50-D3A2-A7B1C31E8CBA}"/>
              </a:ext>
            </a:extLst>
          </p:cNvPr>
          <p:cNvSpPr>
            <a:spLocks noGrp="1"/>
          </p:cNvSpPr>
          <p:nvPr>
            <p:ph type="sldNum" sz="quarter" idx="4"/>
          </p:nvPr>
        </p:nvSpPr>
        <p:spPr/>
        <p:txBody>
          <a:bodyPr/>
          <a:lstStyle/>
          <a:p>
            <a:fld id="{DB2B21CB-63E8-C249-B8AC-5FF3FD754265}" type="slidenum">
              <a:rPr lang="de-DE" noProof="0" smtClean="0"/>
              <a:pPr/>
              <a:t>16</a:t>
            </a:fld>
            <a:endParaRPr lang="de-DE" noProof="0" dirty="0"/>
          </a:p>
        </p:txBody>
      </p:sp>
      <p:sp>
        <p:nvSpPr>
          <p:cNvPr id="4" name="Titel 3">
            <a:extLst>
              <a:ext uri="{FF2B5EF4-FFF2-40B4-BE49-F238E27FC236}">
                <a16:creationId xmlns:a16="http://schemas.microsoft.com/office/drawing/2014/main" id="{3CF0C075-7FE4-5634-019E-1B397A341BEC}"/>
              </a:ext>
            </a:extLst>
          </p:cNvPr>
          <p:cNvSpPr>
            <a:spLocks noGrp="1"/>
          </p:cNvSpPr>
          <p:nvPr>
            <p:ph type="title"/>
          </p:nvPr>
        </p:nvSpPr>
        <p:spPr/>
        <p:txBody>
          <a:bodyPr/>
          <a:lstStyle/>
          <a:p>
            <a:r>
              <a:rPr lang="de-DE" noProof="0" dirty="0"/>
              <a:t>Robustheit der Unternehmen</a:t>
            </a:r>
          </a:p>
        </p:txBody>
      </p:sp>
      <p:sp>
        <p:nvSpPr>
          <p:cNvPr id="5" name="Textplatzhalter 4">
            <a:extLst>
              <a:ext uri="{FF2B5EF4-FFF2-40B4-BE49-F238E27FC236}">
                <a16:creationId xmlns:a16="http://schemas.microsoft.com/office/drawing/2014/main" id="{DB4A9DED-B67E-ACB3-DF73-07EC688752F8}"/>
              </a:ext>
            </a:extLst>
          </p:cNvPr>
          <p:cNvSpPr>
            <a:spLocks noGrp="1"/>
          </p:cNvSpPr>
          <p:nvPr>
            <p:ph type="body" sz="quarter" idx="13"/>
          </p:nvPr>
        </p:nvSpPr>
        <p:spPr>
          <a:xfrm>
            <a:off x="360000" y="1990284"/>
            <a:ext cx="2764246" cy="2151671"/>
          </a:xfrm>
        </p:spPr>
        <p:txBody>
          <a:bodyPr>
            <a:normAutofit/>
          </a:bodyPr>
          <a:lstStyle/>
          <a:p>
            <a:endParaRPr lang="de-DE" sz="900" noProof="0" dirty="0"/>
          </a:p>
          <a:p>
            <a:r>
              <a:rPr lang="de-DE" sz="900" noProof="0" dirty="0"/>
              <a:t>Der Teilindex </a:t>
            </a:r>
            <a:r>
              <a:rPr lang="de-DE" sz="900" i="1" noProof="0" dirty="0"/>
              <a:t>Robustheit</a:t>
            </a:r>
            <a:r>
              <a:rPr lang="de-DE" sz="900" noProof="0" dirty="0"/>
              <a:t> (gegenüber Folgen des Klimawandels) wird durch Fragen zur aktuellen Ausprägung negativer Folgen des Klimawandels erhoben. </a:t>
            </a:r>
          </a:p>
          <a:p>
            <a:r>
              <a:rPr lang="de-DE" sz="900" noProof="0" dirty="0"/>
              <a:t>Je weniger sich WVU von den Folgen betroffen sehen, desto höher wird ihre Robustheit und infolgedessen auch ihre Resilienz eingeordnet.</a:t>
            </a:r>
          </a:p>
        </p:txBody>
      </p:sp>
      <p:graphicFrame>
        <p:nvGraphicFramePr>
          <p:cNvPr id="18" name="Tabelle 17" descr="orlink:ORRange237@Robustheit!$B$25:$D$38¤1,1,0&amp;ORRange240@Robustheit!$B$25:$D$38¤1,0,0€256€0€€0€0€0€0€€0€€0€0€0€12">
            <a:extLst>
              <a:ext uri="{FF2B5EF4-FFF2-40B4-BE49-F238E27FC236}">
                <a16:creationId xmlns:a16="http://schemas.microsoft.com/office/drawing/2014/main" id="{605F5BF9-AF74-7FC9-6E2F-DA4E75714CBA}"/>
              </a:ext>
            </a:extLst>
          </p:cNvPr>
          <p:cNvGraphicFramePr>
            <a:graphicFrameLocks noGrp="1"/>
          </p:cNvGraphicFramePr>
          <p:nvPr>
            <p:custDataLst>
              <p:custData r:id="rId1"/>
            </p:custDataLst>
            <p:extLst>
              <p:ext uri="{D42A27DB-BD31-4B8C-83A1-F6EECF244321}">
                <p14:modId xmlns:p14="http://schemas.microsoft.com/office/powerpoint/2010/main" val="1943360221"/>
              </p:ext>
            </p:extLst>
          </p:nvPr>
        </p:nvGraphicFramePr>
        <p:xfrm>
          <a:off x="3771480" y="973137"/>
          <a:ext cx="4989600" cy="3771840"/>
        </p:xfrm>
        <a:graphic>
          <a:graphicData uri="http://schemas.openxmlformats.org/drawingml/2006/table">
            <a:tbl>
              <a:tblPr firstRow="1" bandRow="1">
                <a:tableStyleId>{5C22544A-7EE6-4342-B048-85BDC9FD1C3A}</a:tableStyleId>
              </a:tblPr>
              <a:tblGrid>
                <a:gridCol w="3756159">
                  <a:extLst>
                    <a:ext uri="{9D8B030D-6E8A-4147-A177-3AD203B41FA5}">
                      <a16:colId xmlns:a16="http://schemas.microsoft.com/office/drawing/2014/main" val="3352510460"/>
                    </a:ext>
                  </a:extLst>
                </a:gridCol>
                <a:gridCol w="527179">
                  <a:extLst>
                    <a:ext uri="{9D8B030D-6E8A-4147-A177-3AD203B41FA5}">
                      <a16:colId xmlns:a16="http://schemas.microsoft.com/office/drawing/2014/main" val="143538614"/>
                    </a:ext>
                  </a:extLst>
                </a:gridCol>
                <a:gridCol w="706262">
                  <a:extLst>
                    <a:ext uri="{9D8B030D-6E8A-4147-A177-3AD203B41FA5}">
                      <a16:colId xmlns:a16="http://schemas.microsoft.com/office/drawing/2014/main" val="1342771542"/>
                    </a:ext>
                  </a:extLst>
                </a:gridCol>
              </a:tblGrid>
              <a:tr h="192435">
                <a:tc>
                  <a:txBody>
                    <a:bodyPr/>
                    <a:lstStyle/>
                    <a:p>
                      <a:pPr algn="ctr"/>
                      <a:r>
                        <a:rPr lang="de-DE" sz="800" baseline="0" noProof="0" dirty="0"/>
                        <a:t>Indikatorfragen zur Robustheit </a:t>
                      </a:r>
                    </a:p>
                    <a:p>
                      <a:pPr algn="ctr"/>
                      <a:r>
                        <a:rPr lang="de-DE" sz="800" baseline="0" noProof="0" dirty="0"/>
                        <a:t>gegenüber negativen Folgen des Klimawandels</a:t>
                      </a:r>
                    </a:p>
                  </a:txBody>
                  <a:tcPr marL="0" marR="0" marT="18000" marB="18000" anchor="ctr">
                    <a:lnL w="6350" cap="flat" cmpd="sng" algn="ctr">
                      <a:noFill/>
                      <a:prstDash val="solid"/>
                      <a:round/>
                      <a:headEnd type="none" w="med" len="med"/>
                      <a:tailEnd type="none" w="med" len="med"/>
                    </a:lnL>
                    <a:lnT w="12700" cap="flat" cmpd="sng" algn="ctr">
                      <a:solidFill>
                        <a:schemeClr val="tx1"/>
                      </a:solidFill>
                      <a:prstDash val="solid"/>
                      <a:round/>
                      <a:headEnd type="none" w="med" len="med"/>
                      <a:tailEnd type="none" w="med" len="med"/>
                    </a:lnT>
                    <a:lnB w="38100" cmpd="sng">
                      <a:noFill/>
                    </a:lnB>
                    <a:solidFill>
                      <a:schemeClr val="tx1"/>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de-DE" sz="800" baseline="0" noProof="0" dirty="0"/>
                        <a:t>Resilienz </a:t>
                      </a:r>
                      <a:r>
                        <a:rPr lang="de-DE" sz="700" baseline="0" noProof="0" dirty="0"/>
                        <a:t>(Ø Punkte)</a:t>
                      </a:r>
                      <a:endParaRPr lang="de-DE" sz="800" baseline="0" noProof="0" dirty="0"/>
                    </a:p>
                  </a:txBody>
                  <a:tcPr marL="0" marR="0" marT="18000" marB="18000">
                    <a:lnT w="6350" cap="flat" cmpd="sng" algn="ctr">
                      <a:solidFill>
                        <a:schemeClr val="tx1"/>
                      </a:solidFill>
                      <a:prstDash val="solid"/>
                      <a:round/>
                      <a:headEnd type="none" w="med" len="med"/>
                      <a:tailEnd type="none" w="med" len="med"/>
                    </a:lnT>
                    <a:lnB w="38100" cmpd="sng">
                      <a:noFill/>
                    </a:lnB>
                    <a:solidFill>
                      <a:schemeClr val="tx1"/>
                    </a:solidFill>
                  </a:tcPr>
                </a:tc>
                <a:tc>
                  <a:txBody>
                    <a:bodyPr/>
                    <a:lstStyle/>
                    <a:p>
                      <a:pPr algn="ctr"/>
                      <a:r>
                        <a:rPr lang="de-DE" sz="800" baseline="0" noProof="0" dirty="0"/>
                        <a:t>Entwicklung seit 2025</a:t>
                      </a:r>
                    </a:p>
                  </a:txBody>
                  <a:tcPr marL="0" marR="0" marT="18000" marB="18000">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38100" cmpd="sng">
                      <a:noFill/>
                    </a:lnB>
                    <a:solidFill>
                      <a:schemeClr val="tx1"/>
                    </a:solidFill>
                  </a:tcPr>
                </a:tc>
                <a:extLst>
                  <a:ext uri="{0D108BD9-81ED-4DB2-BD59-A6C34878D82A}">
                    <a16:rowId xmlns:a16="http://schemas.microsoft.com/office/drawing/2014/main" val="4035509867"/>
                  </a:ext>
                </a:extLst>
              </a:tr>
              <a:tr h="252000">
                <a:tc>
                  <a:txBody>
                    <a:bodyPr/>
                    <a:lstStyle/>
                    <a:p>
                      <a:pPr algn="l" rtl="0" fontAlgn="ctr"/>
                      <a:r>
                        <a:rPr lang="de-DE" sz="700" b="0" i="0" u="none" strike="noStrike" baseline="0" noProof="0" dirty="0">
                          <a:solidFill>
                            <a:srgbClr val="054F73"/>
                          </a:solidFill>
                          <a:effectLst/>
                          <a:latin typeface="Arial" panose="020B0604020202020204" pitchFamily="34" charset="0"/>
                        </a:rPr>
                        <a:t>Klimawandelbedingte Notwendigkeit zusätzlicher Verfahrensstufen zur Aufbereitung des Rohwassers (z.B. Zunahme von Stoffeinträgen durch Starkregenereignisse). (n = 212)</a:t>
                      </a:r>
                    </a:p>
                  </a:txBody>
                  <a:tcPr marL="72000" marR="36000" marT="0" marB="0" anchor="ctr">
                    <a:lnL w="6350" cap="flat" cmpd="sng" algn="ctr">
                      <a:noFill/>
                      <a:prstDash val="solid"/>
                      <a:round/>
                      <a:headEnd type="none" w="med" len="med"/>
                      <a:tailEnd type="none" w="med" len="med"/>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l" rtl="0" fontAlgn="ctr"/>
                      <a:r>
                        <a:rPr lang="de-DE" sz="900" b="1" i="0" u="none" strike="noStrike" baseline="0" noProof="0" dirty="0">
                          <a:solidFill>
                            <a:srgbClr val="054F73"/>
                          </a:solidFill>
                          <a:effectLst/>
                          <a:latin typeface="Arial" panose="020B0604020202020204" pitchFamily="34" charset="0"/>
                        </a:rPr>
                        <a:t>75</a:t>
                      </a:r>
                    </a:p>
                  </a:txBody>
                  <a:tcPr marL="180000" marR="7620" marT="7620" marB="0"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marL="0" marR="0" lvl="0" indent="0" algn="ctr" defTabSz="685800" rtl="0" eaLnBrk="1" fontAlgn="ctr" latinLnBrk="0" hangingPunct="1">
                        <a:lnSpc>
                          <a:spcPct val="100000"/>
                        </a:lnSpc>
                        <a:spcBef>
                          <a:spcPts val="0"/>
                        </a:spcBef>
                        <a:spcAft>
                          <a:spcPts val="0"/>
                        </a:spcAft>
                        <a:buClrTx/>
                        <a:buSzTx/>
                        <a:buFontTx/>
                        <a:buNone/>
                        <a:tabLst/>
                        <a:defRPr/>
                      </a:pPr>
                      <a:r>
                        <a:rPr kumimoji="0" lang="de-DE" sz="900" b="0" i="0" u="none" strike="noStrike" kern="1200" cap="none" spc="0" normalizeH="0" baseline="0" noProof="0" dirty="0">
                          <a:ln>
                            <a:noFill/>
                          </a:ln>
                          <a:solidFill>
                            <a:srgbClr val="F00000"/>
                          </a:solidFill>
                          <a:effectLst/>
                          <a:uLnTx/>
                          <a:uFillTx/>
                          <a:latin typeface="Arial" panose="020B0604020202020204" pitchFamily="34" charset="0"/>
                          <a:ea typeface="+mn-ea"/>
                          <a:cs typeface="+mn-cs"/>
                        </a:rPr>
                        <a:t>-4</a:t>
                      </a:r>
                    </a:p>
                  </a:txBody>
                  <a:tcPr marL="7620" marR="7620" marT="7620" marB="0" anchor="ctr">
                    <a:lnL w="12700" cmpd="sng">
                      <a:noFill/>
                    </a:lnL>
                    <a:lnR w="635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62838552"/>
                  </a:ext>
                </a:extLst>
              </a:tr>
              <a:tr h="180000">
                <a:tc>
                  <a:txBody>
                    <a:bodyPr/>
                    <a:lstStyle/>
                    <a:p>
                      <a:pPr algn="l" rtl="0" fontAlgn="ctr"/>
                      <a:r>
                        <a:rPr lang="de-DE" sz="700" b="0" i="0" u="none" strike="noStrike" baseline="0" noProof="0" dirty="0">
                          <a:solidFill>
                            <a:srgbClr val="054F73"/>
                          </a:solidFill>
                          <a:effectLst/>
                          <a:latin typeface="Arial" panose="020B0604020202020204" pitchFamily="34" charset="0"/>
                        </a:rPr>
                        <a:t>Zunahme von Stoffeinträgen durch klimawandelbedingte Starkregenereignisse. (n = 212)</a:t>
                      </a:r>
                    </a:p>
                  </a:txBody>
                  <a:tcPr marL="72000" marR="36000" marT="0" marB="0" anchor="ctr">
                    <a:lnL w="6350"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bg1">
                        <a:lumMod val="95000"/>
                      </a:schemeClr>
                    </a:solidFill>
                  </a:tcPr>
                </a:tc>
                <a:tc>
                  <a:txBody>
                    <a:bodyPr/>
                    <a:lstStyle/>
                    <a:p>
                      <a:pPr algn="l" rtl="0" fontAlgn="ctr"/>
                      <a:r>
                        <a:rPr lang="de-DE" sz="900" b="1" i="0" u="none" strike="noStrike" baseline="0" noProof="0" dirty="0">
                          <a:solidFill>
                            <a:srgbClr val="054F73"/>
                          </a:solidFill>
                          <a:effectLst/>
                          <a:latin typeface="Arial" panose="020B0604020202020204" pitchFamily="34" charset="0"/>
                        </a:rPr>
                        <a:t>73</a:t>
                      </a:r>
                      <a:r>
                        <a:rPr lang="de-DE" sz="900" baseline="30000" noProof="0" dirty="0">
                          <a:solidFill>
                            <a:srgbClr val="054F73"/>
                          </a:solidFill>
                        </a:rPr>
                        <a:t>1</a:t>
                      </a:r>
                      <a:endParaRPr lang="de-DE" sz="900" b="1" i="0" u="none" strike="noStrike" baseline="0" noProof="0" dirty="0">
                        <a:solidFill>
                          <a:srgbClr val="054F73"/>
                        </a:solidFill>
                        <a:effectLst/>
                        <a:latin typeface="Arial" panose="020B0604020202020204" pitchFamily="34" charset="0"/>
                      </a:endParaRPr>
                    </a:p>
                  </a:txBody>
                  <a:tcPr marL="180000" marR="7620" marT="762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95000"/>
                      </a:schemeClr>
                    </a:solidFill>
                  </a:tcPr>
                </a:tc>
                <a:tc>
                  <a:txBody>
                    <a:bodyPr/>
                    <a:lstStyle/>
                    <a:p>
                      <a:pPr marL="0" marR="0" lvl="0" indent="0" algn="ctr" defTabSz="685800" rtl="0" eaLnBrk="1" fontAlgn="ctr" latinLnBrk="0" hangingPunct="1">
                        <a:lnSpc>
                          <a:spcPct val="100000"/>
                        </a:lnSpc>
                        <a:spcBef>
                          <a:spcPts val="0"/>
                        </a:spcBef>
                        <a:spcAft>
                          <a:spcPts val="0"/>
                        </a:spcAft>
                        <a:buClrTx/>
                        <a:buSzTx/>
                        <a:buFontTx/>
                        <a:buNone/>
                        <a:tabLst/>
                        <a:defRPr/>
                      </a:pPr>
                      <a:r>
                        <a:rPr kumimoji="0" lang="de-DE" sz="900" b="0" i="0" u="none" strike="noStrike" kern="1200" cap="none" spc="0" normalizeH="0" baseline="0" noProof="0">
                          <a:ln>
                            <a:noFill/>
                          </a:ln>
                          <a:solidFill>
                            <a:srgbClr val="F00000"/>
                          </a:solidFill>
                          <a:effectLst/>
                          <a:uLnTx/>
                          <a:uFillTx/>
                          <a:latin typeface="Arial" panose="020B0604020202020204" pitchFamily="34" charset="0"/>
                          <a:ea typeface="+mn-ea"/>
                          <a:cs typeface="+mn-cs"/>
                        </a:rPr>
                        <a:t>-2</a:t>
                      </a:r>
                      <a:endParaRPr kumimoji="0" lang="de-DE" sz="900" b="0" i="0" u="none" strike="noStrike" kern="1200" cap="none" spc="0" normalizeH="0" baseline="0" noProof="0" dirty="0">
                        <a:ln>
                          <a:noFill/>
                        </a:ln>
                        <a:solidFill>
                          <a:srgbClr val="F00000"/>
                        </a:solidFill>
                        <a:effectLst/>
                        <a:uLnTx/>
                        <a:uFillTx/>
                        <a:latin typeface="Arial" panose="020B0604020202020204" pitchFamily="34" charset="0"/>
                        <a:ea typeface="+mn-ea"/>
                        <a:cs typeface="+mn-cs"/>
                      </a:endParaRPr>
                    </a:p>
                  </a:txBody>
                  <a:tcPr marL="7620" marR="7620" marT="7620" marB="0" anchor="ctr">
                    <a:lnL w="12700" cmpd="sng">
                      <a:noFill/>
                    </a:lnL>
                    <a:lnR w="635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740118172"/>
                  </a:ext>
                </a:extLst>
              </a:tr>
              <a:tr h="360000">
                <a:tc>
                  <a:txBody>
                    <a:bodyPr/>
                    <a:lstStyle/>
                    <a:p>
                      <a:pPr algn="l" rtl="0" fontAlgn="ctr"/>
                      <a:r>
                        <a:rPr lang="de-DE" sz="700" b="0" i="0" u="none" strike="noStrike" baseline="0" noProof="0" dirty="0">
                          <a:solidFill>
                            <a:srgbClr val="054F73"/>
                          </a:solidFill>
                          <a:effectLst/>
                          <a:latin typeface="Arial" panose="020B0604020202020204" pitchFamily="34" charset="0"/>
                        </a:rPr>
                        <a:t>Zunahme der Häufigkeit, dass im Wasserverteilungssystem oder Teilen davon über einen längeren Zeitraum eine Trinkwassertemperatur von über 25 °C erreicht wird, z.B. aufgrund anhaltend hoher Temperaturen in den Sommermonaten. (n = 209)</a:t>
                      </a:r>
                    </a:p>
                  </a:txBody>
                  <a:tcPr marL="72000" marR="36000" marT="0" marB="0" anchor="ctr">
                    <a:lnL w="6350"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rtl="0" fontAlgn="ctr"/>
                      <a:r>
                        <a:rPr lang="de-DE" sz="900" b="1" i="0" u="none" strike="noStrike" baseline="0" noProof="0" dirty="0">
                          <a:solidFill>
                            <a:srgbClr val="054F73"/>
                          </a:solidFill>
                          <a:effectLst/>
                          <a:latin typeface="Arial" panose="020B0604020202020204" pitchFamily="34" charset="0"/>
                        </a:rPr>
                        <a:t>72</a:t>
                      </a:r>
                      <a:r>
                        <a:rPr lang="de-DE" sz="900" baseline="30000" noProof="0" dirty="0">
                          <a:solidFill>
                            <a:srgbClr val="054F73"/>
                          </a:solidFill>
                        </a:rPr>
                        <a:t>2</a:t>
                      </a:r>
                      <a:endParaRPr lang="de-DE" sz="900" b="0" i="0" u="none" strike="noStrike" baseline="0" noProof="0" dirty="0">
                        <a:solidFill>
                          <a:srgbClr val="054F73"/>
                        </a:solidFill>
                        <a:effectLst/>
                        <a:latin typeface="Arial" panose="020B0604020202020204" pitchFamily="34" charset="0"/>
                      </a:endParaRPr>
                    </a:p>
                  </a:txBody>
                  <a:tcPr marL="180000" marR="7620" marT="762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ctr" defTabSz="685800" rtl="0" eaLnBrk="1" fontAlgn="ctr" latinLnBrk="0" hangingPunct="1">
                        <a:lnSpc>
                          <a:spcPct val="100000"/>
                        </a:lnSpc>
                        <a:spcBef>
                          <a:spcPts val="0"/>
                        </a:spcBef>
                        <a:spcAft>
                          <a:spcPts val="0"/>
                        </a:spcAft>
                        <a:buClrTx/>
                        <a:buSzTx/>
                        <a:buFontTx/>
                        <a:buNone/>
                        <a:tabLst/>
                        <a:defRPr/>
                      </a:pPr>
                      <a:r>
                        <a:rPr kumimoji="0" lang="de-DE" sz="900" b="0" i="0" u="none" strike="noStrike" kern="1200" cap="none" spc="0" normalizeH="0" baseline="0" noProof="0" dirty="0">
                          <a:ln>
                            <a:noFill/>
                          </a:ln>
                          <a:solidFill>
                            <a:srgbClr val="00B050"/>
                          </a:solidFill>
                          <a:effectLst/>
                          <a:uLnTx/>
                          <a:uFillTx/>
                          <a:latin typeface="Arial" panose="020B0604020202020204" pitchFamily="34" charset="0"/>
                          <a:ea typeface="+mn-ea"/>
                          <a:cs typeface="+mn-cs"/>
                        </a:rPr>
                        <a:t>+2</a:t>
                      </a:r>
                    </a:p>
                  </a:txBody>
                  <a:tcPr marL="7620" marR="7620" marT="7620" marB="0" anchor="ctr">
                    <a:lnL w="12700" cmpd="sng">
                      <a:noFill/>
                    </a:lnL>
                    <a:lnR w="635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527931965"/>
                  </a:ext>
                </a:extLst>
              </a:tr>
              <a:tr h="252000">
                <a:tc>
                  <a:txBody>
                    <a:bodyPr/>
                    <a:lstStyle/>
                    <a:p>
                      <a:pPr algn="l" rtl="0" fontAlgn="ctr"/>
                      <a:r>
                        <a:rPr lang="de-DE" sz="700" b="0" i="0" u="none" strike="noStrike" baseline="0" noProof="0" dirty="0">
                          <a:solidFill>
                            <a:srgbClr val="054F73"/>
                          </a:solidFill>
                          <a:effectLst/>
                          <a:latin typeface="Arial" panose="020B0604020202020204" pitchFamily="34" charset="0"/>
                        </a:rPr>
                        <a:t>Zunahme der Limitierung der Wasserbereitstellung durch Mängel in der technischen Infrastruktur (fehlende Redundanz und/oder Reserven).  (n = 217)</a:t>
                      </a:r>
                    </a:p>
                  </a:txBody>
                  <a:tcPr marL="72000" marR="36000" marT="0" marB="0" anchor="ctr">
                    <a:lnL w="6350"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bg1">
                        <a:lumMod val="95000"/>
                      </a:schemeClr>
                    </a:solidFill>
                  </a:tcPr>
                </a:tc>
                <a:tc>
                  <a:txBody>
                    <a:bodyPr/>
                    <a:lstStyle/>
                    <a:p>
                      <a:pPr algn="l" rtl="0" fontAlgn="ctr"/>
                      <a:r>
                        <a:rPr lang="de-DE" sz="900" b="1" i="0" u="none" strike="noStrike" baseline="0" noProof="0" dirty="0">
                          <a:solidFill>
                            <a:srgbClr val="054F73"/>
                          </a:solidFill>
                          <a:effectLst/>
                          <a:latin typeface="Arial" panose="020B0604020202020204" pitchFamily="34" charset="0"/>
                        </a:rPr>
                        <a:t>64</a:t>
                      </a:r>
                      <a:r>
                        <a:rPr lang="de-DE" sz="900" baseline="30000" noProof="0" dirty="0">
                          <a:solidFill>
                            <a:srgbClr val="054F73"/>
                          </a:solidFill>
                        </a:rPr>
                        <a:t>3</a:t>
                      </a:r>
                      <a:endParaRPr lang="de-DE" sz="900" b="0" i="0" u="none" strike="noStrike" baseline="0" noProof="0" dirty="0">
                        <a:solidFill>
                          <a:srgbClr val="054F73"/>
                        </a:solidFill>
                        <a:effectLst/>
                        <a:latin typeface="Arial" panose="020B0604020202020204" pitchFamily="34" charset="0"/>
                      </a:endParaRPr>
                    </a:p>
                  </a:txBody>
                  <a:tcPr marL="180000" marR="7620" marT="762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95000"/>
                      </a:schemeClr>
                    </a:solidFill>
                  </a:tcPr>
                </a:tc>
                <a:tc>
                  <a:txBody>
                    <a:bodyPr/>
                    <a:lstStyle/>
                    <a:p>
                      <a:pPr marL="0" marR="0" lvl="0" indent="0" algn="ctr" defTabSz="685800" rtl="0" eaLnBrk="1" fontAlgn="ctr" latinLnBrk="0" hangingPunct="1">
                        <a:lnSpc>
                          <a:spcPct val="100000"/>
                        </a:lnSpc>
                        <a:spcBef>
                          <a:spcPts val="0"/>
                        </a:spcBef>
                        <a:spcAft>
                          <a:spcPts val="0"/>
                        </a:spcAft>
                        <a:buClrTx/>
                        <a:buSzTx/>
                        <a:buFontTx/>
                        <a:buNone/>
                        <a:tabLst/>
                        <a:defRPr/>
                      </a:pPr>
                      <a:r>
                        <a:rPr kumimoji="0" lang="de-DE" sz="900" b="0" i="0" u="none" strike="noStrike" kern="1200" cap="none" spc="0" normalizeH="0" baseline="0" noProof="0" dirty="0">
                          <a:ln>
                            <a:noFill/>
                          </a:ln>
                          <a:solidFill>
                            <a:srgbClr val="F00000"/>
                          </a:solidFill>
                          <a:effectLst/>
                          <a:uLnTx/>
                          <a:uFillTx/>
                          <a:latin typeface="Arial" panose="020B0604020202020204" pitchFamily="34" charset="0"/>
                          <a:ea typeface="+mn-ea"/>
                          <a:cs typeface="+mn-cs"/>
                        </a:rPr>
                        <a:t>-7</a:t>
                      </a:r>
                      <a:r>
                        <a:rPr kumimoji="0" lang="de-DE" sz="900" b="0" i="0" u="none" strike="noStrike" kern="1200" cap="none" spc="0" normalizeH="0" baseline="0" noProof="0" dirty="0">
                          <a:ln>
                            <a:noFill/>
                          </a:ln>
                          <a:solidFill>
                            <a:schemeClr val="tx1"/>
                          </a:solidFill>
                          <a:effectLst/>
                          <a:uLnTx/>
                          <a:uFillTx/>
                          <a:latin typeface="Arial" panose="020B0604020202020204" pitchFamily="34" charset="0"/>
                          <a:ea typeface="+mn-ea"/>
                          <a:cs typeface="+mn-cs"/>
                        </a:rPr>
                        <a:t>*</a:t>
                      </a:r>
                      <a:endParaRPr kumimoji="0" lang="de-DE" sz="900" b="1" i="0" u="none" strike="noStrike" kern="1200" cap="none" spc="0" normalizeH="0" baseline="0" noProof="0" dirty="0">
                        <a:ln>
                          <a:noFill/>
                        </a:ln>
                        <a:solidFill>
                          <a:schemeClr val="tx1"/>
                        </a:solidFill>
                        <a:effectLst/>
                        <a:uLnTx/>
                        <a:uFillTx/>
                        <a:latin typeface="Arial" panose="020B0604020202020204" pitchFamily="34" charset="0"/>
                        <a:ea typeface="+mn-ea"/>
                        <a:cs typeface="+mn-cs"/>
                      </a:endParaRPr>
                    </a:p>
                  </a:txBody>
                  <a:tcPr marL="7620" marR="7620" marT="7620" marB="0" anchor="ctr">
                    <a:lnL w="12700" cmpd="sng">
                      <a:noFill/>
                    </a:lnL>
                    <a:lnR w="635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12976869"/>
                  </a:ext>
                </a:extLst>
              </a:tr>
              <a:tr h="252000">
                <a:tc>
                  <a:txBody>
                    <a:bodyPr/>
                    <a:lstStyle/>
                    <a:p>
                      <a:pPr algn="l" rtl="0" fontAlgn="ctr"/>
                      <a:r>
                        <a:rPr lang="de-DE" sz="700" b="0" i="0" u="none" strike="noStrike" baseline="0" noProof="0" dirty="0">
                          <a:solidFill>
                            <a:srgbClr val="054F73"/>
                          </a:solidFill>
                          <a:effectLst/>
                          <a:latin typeface="Arial" panose="020B0604020202020204" pitchFamily="34" charset="0"/>
                        </a:rPr>
                        <a:t>Zunahme von Engpässen hinsichtlich der maximalen Tagesaufbereitungskapazität von Rohwasser an Spitzentagen. (n = 211)</a:t>
                      </a:r>
                    </a:p>
                  </a:txBody>
                  <a:tcPr marL="72000" marR="36000" marT="0" marB="0" anchor="ctr">
                    <a:lnL w="6350"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rtl="0" fontAlgn="ctr"/>
                      <a:r>
                        <a:rPr lang="de-DE" sz="900" b="1" i="0" u="none" strike="noStrike" baseline="0" noProof="0" dirty="0">
                          <a:solidFill>
                            <a:srgbClr val="054F73"/>
                          </a:solidFill>
                          <a:effectLst/>
                          <a:latin typeface="Arial" panose="020B0604020202020204" pitchFamily="34" charset="0"/>
                        </a:rPr>
                        <a:t>61</a:t>
                      </a:r>
                      <a:r>
                        <a:rPr lang="de-DE" sz="900" b="1" i="0" u="none" strike="noStrike" baseline="30000" noProof="0" dirty="0">
                          <a:solidFill>
                            <a:srgbClr val="054F73"/>
                          </a:solidFill>
                          <a:effectLst/>
                          <a:latin typeface="Arial" panose="020B0604020202020204" pitchFamily="34" charset="0"/>
                        </a:rPr>
                        <a:t>4</a:t>
                      </a:r>
                      <a:endParaRPr lang="de-DE" sz="900" b="0" i="0" u="none" strike="noStrike" baseline="0" noProof="0" dirty="0">
                        <a:solidFill>
                          <a:srgbClr val="054F73"/>
                        </a:solidFill>
                        <a:effectLst/>
                        <a:latin typeface="Arial" panose="020B0604020202020204" pitchFamily="34" charset="0"/>
                      </a:endParaRPr>
                    </a:p>
                  </a:txBody>
                  <a:tcPr marL="180000" marR="7620" marT="762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ctr" defTabSz="685800" rtl="0" eaLnBrk="1" fontAlgn="ctr" latinLnBrk="0" hangingPunct="1">
                        <a:lnSpc>
                          <a:spcPct val="100000"/>
                        </a:lnSpc>
                        <a:spcBef>
                          <a:spcPts val="0"/>
                        </a:spcBef>
                        <a:spcAft>
                          <a:spcPts val="0"/>
                        </a:spcAft>
                        <a:buClrTx/>
                        <a:buSzTx/>
                        <a:buFontTx/>
                        <a:buNone/>
                        <a:tabLst/>
                        <a:defRPr/>
                      </a:pPr>
                      <a:r>
                        <a:rPr kumimoji="0" lang="de-DE" sz="900" b="0" i="0" u="none" strike="noStrike" kern="1200" cap="none" spc="0" normalizeH="0" baseline="0" noProof="0" dirty="0">
                          <a:ln>
                            <a:noFill/>
                          </a:ln>
                          <a:solidFill>
                            <a:srgbClr val="F00000"/>
                          </a:solidFill>
                          <a:effectLst/>
                          <a:uLnTx/>
                          <a:uFillTx/>
                          <a:latin typeface="Arial" panose="020B0604020202020204" pitchFamily="34" charset="0"/>
                          <a:ea typeface="+mn-ea"/>
                          <a:cs typeface="+mn-cs"/>
                        </a:rPr>
                        <a:t>-7</a:t>
                      </a:r>
                      <a:r>
                        <a:rPr kumimoji="0" lang="de-DE" sz="900" b="0" i="0" u="none" strike="noStrike" kern="1200" cap="none" spc="0" normalizeH="0" baseline="0" noProof="0" dirty="0">
                          <a:ln>
                            <a:noFill/>
                          </a:ln>
                          <a:solidFill>
                            <a:schemeClr val="tx1"/>
                          </a:solidFill>
                          <a:effectLst/>
                          <a:uLnTx/>
                          <a:uFillTx/>
                          <a:latin typeface="Arial" panose="020B0604020202020204" pitchFamily="34" charset="0"/>
                          <a:ea typeface="+mn-ea"/>
                          <a:cs typeface="+mn-cs"/>
                        </a:rPr>
                        <a:t>*</a:t>
                      </a:r>
                      <a:endParaRPr kumimoji="0" lang="de-DE" sz="900" b="0" i="0" u="none" strike="noStrike" kern="1200" cap="none" spc="0" normalizeH="0" baseline="0" noProof="0" dirty="0">
                        <a:ln>
                          <a:noFill/>
                        </a:ln>
                        <a:solidFill>
                          <a:srgbClr val="F00000"/>
                        </a:solidFill>
                        <a:effectLst/>
                        <a:uLnTx/>
                        <a:uFillTx/>
                        <a:latin typeface="Arial" panose="020B0604020202020204" pitchFamily="34" charset="0"/>
                        <a:ea typeface="+mn-ea"/>
                        <a:cs typeface="+mn-cs"/>
                      </a:endParaRPr>
                    </a:p>
                  </a:txBody>
                  <a:tcPr marL="7620" marR="7620" marT="7620" marB="0" anchor="ctr">
                    <a:lnL w="12700" cmpd="sng">
                      <a:noFill/>
                    </a:lnL>
                    <a:lnR w="635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306298940"/>
                  </a:ext>
                </a:extLst>
              </a:tr>
              <a:tr h="252000">
                <a:tc>
                  <a:txBody>
                    <a:bodyPr/>
                    <a:lstStyle/>
                    <a:p>
                      <a:pPr algn="l" rtl="0" fontAlgn="ctr"/>
                      <a:r>
                        <a:rPr lang="de-DE" sz="700" b="0" i="0" u="none" strike="noStrike" baseline="0" noProof="0" dirty="0">
                          <a:solidFill>
                            <a:srgbClr val="054F73"/>
                          </a:solidFill>
                          <a:effectLst/>
                          <a:latin typeface="Arial" panose="020B0604020202020204" pitchFamily="34" charset="0"/>
                        </a:rPr>
                        <a:t>Zunahme von Engpässen hinsichtlich der maximalen Förderkapazität von Trinkwasser </a:t>
                      </a:r>
                      <a:br>
                        <a:rPr lang="de-DE" sz="700" b="0" i="0" u="none" strike="noStrike" baseline="0" noProof="0" dirty="0">
                          <a:solidFill>
                            <a:srgbClr val="054F73"/>
                          </a:solidFill>
                          <a:effectLst/>
                          <a:latin typeface="Arial" panose="020B0604020202020204" pitchFamily="34" charset="0"/>
                        </a:rPr>
                      </a:br>
                      <a:r>
                        <a:rPr lang="de-DE" sz="700" b="0" i="0" u="none" strike="noStrike" baseline="0" noProof="0" dirty="0">
                          <a:solidFill>
                            <a:srgbClr val="054F73"/>
                          </a:solidFill>
                          <a:effectLst/>
                          <a:latin typeface="Arial" panose="020B0604020202020204" pitchFamily="34" charset="0"/>
                        </a:rPr>
                        <a:t>(= maximale Fördermenge/maximale Pumpenförderkapazität) an Spitzentagen. (n = 216)</a:t>
                      </a:r>
                    </a:p>
                  </a:txBody>
                  <a:tcPr marL="72000" marR="36000" marT="0" marB="0" anchor="ctr">
                    <a:lnL w="6350"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bg1">
                        <a:lumMod val="95000"/>
                      </a:schemeClr>
                    </a:solidFill>
                  </a:tcPr>
                </a:tc>
                <a:tc>
                  <a:txBody>
                    <a:bodyPr/>
                    <a:lstStyle/>
                    <a:p>
                      <a:pPr algn="l" rtl="0" fontAlgn="ctr"/>
                      <a:r>
                        <a:rPr lang="de-DE" sz="900" b="1" i="0" u="none" strike="noStrike" baseline="0" noProof="0" dirty="0">
                          <a:solidFill>
                            <a:srgbClr val="054F73"/>
                          </a:solidFill>
                          <a:effectLst/>
                          <a:latin typeface="Arial" panose="020B0604020202020204" pitchFamily="34" charset="0"/>
                        </a:rPr>
                        <a:t>59</a:t>
                      </a:r>
                      <a:r>
                        <a:rPr lang="de-DE" sz="900" b="1" i="0" u="none" strike="noStrike" baseline="30000" noProof="0" dirty="0">
                          <a:solidFill>
                            <a:srgbClr val="054F73"/>
                          </a:solidFill>
                          <a:effectLst/>
                          <a:latin typeface="Arial" panose="020B0604020202020204" pitchFamily="34" charset="0"/>
                        </a:rPr>
                        <a:t>5</a:t>
                      </a:r>
                      <a:endParaRPr lang="de-DE" sz="900" b="0" i="0" u="none" strike="noStrike" baseline="0" noProof="0" dirty="0">
                        <a:solidFill>
                          <a:srgbClr val="054F73"/>
                        </a:solidFill>
                        <a:effectLst/>
                        <a:latin typeface="Arial" panose="020B0604020202020204" pitchFamily="34" charset="0"/>
                      </a:endParaRPr>
                    </a:p>
                  </a:txBody>
                  <a:tcPr marL="180000" marR="7620" marT="762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95000"/>
                      </a:schemeClr>
                    </a:solidFill>
                  </a:tcPr>
                </a:tc>
                <a:tc>
                  <a:txBody>
                    <a:bodyPr/>
                    <a:lstStyle/>
                    <a:p>
                      <a:pPr marL="0" marR="0" lvl="0" indent="0" algn="ctr" defTabSz="685800" rtl="0" eaLnBrk="1" fontAlgn="ctr" latinLnBrk="0" hangingPunct="1">
                        <a:lnSpc>
                          <a:spcPct val="100000"/>
                        </a:lnSpc>
                        <a:spcBef>
                          <a:spcPts val="0"/>
                        </a:spcBef>
                        <a:spcAft>
                          <a:spcPts val="0"/>
                        </a:spcAft>
                        <a:buClrTx/>
                        <a:buSzTx/>
                        <a:buFontTx/>
                        <a:buNone/>
                        <a:tabLst/>
                        <a:defRPr/>
                      </a:pPr>
                      <a:r>
                        <a:rPr kumimoji="0" lang="de-DE" sz="900" b="0" i="0" u="none" strike="noStrike" kern="1200" cap="none" spc="0" normalizeH="0" baseline="0" noProof="0" dirty="0">
                          <a:ln>
                            <a:noFill/>
                          </a:ln>
                          <a:solidFill>
                            <a:srgbClr val="F00000"/>
                          </a:solidFill>
                          <a:effectLst/>
                          <a:uLnTx/>
                          <a:uFillTx/>
                          <a:latin typeface="Arial" panose="020B0604020202020204" pitchFamily="34" charset="0"/>
                          <a:ea typeface="+mn-ea"/>
                          <a:cs typeface="+mn-cs"/>
                        </a:rPr>
                        <a:t>-5</a:t>
                      </a:r>
                    </a:p>
                  </a:txBody>
                  <a:tcPr marL="7620" marR="7620" marT="7620" marB="0" anchor="ctr">
                    <a:lnL w="12700" cmpd="sng">
                      <a:noFill/>
                    </a:lnL>
                    <a:lnR w="635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798263632"/>
                  </a:ext>
                </a:extLst>
              </a:tr>
              <a:tr h="252000">
                <a:tc>
                  <a:txBody>
                    <a:bodyPr/>
                    <a:lstStyle/>
                    <a:p>
                      <a:pPr algn="l" rtl="0" fontAlgn="ctr"/>
                      <a:r>
                        <a:rPr lang="de-DE" sz="700" b="0" i="0" u="none" strike="noStrike" baseline="0" noProof="0" dirty="0">
                          <a:solidFill>
                            <a:srgbClr val="054F73"/>
                          </a:solidFill>
                          <a:effectLst/>
                          <a:latin typeface="Arial" panose="020B0604020202020204" pitchFamily="34" charset="0"/>
                        </a:rPr>
                        <a:t>Zunehmende Herausforderungen, die Versorgung mit Trinkwasser über das gesamte Jahr uneingeschränkt zu gewährleisten. (n = 220)</a:t>
                      </a:r>
                    </a:p>
                  </a:txBody>
                  <a:tcPr marL="72000" marR="36000" marT="0" marB="0" anchor="ctr">
                    <a:lnL w="6350"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rtl="0" fontAlgn="ctr"/>
                      <a:r>
                        <a:rPr lang="de-DE" sz="900" b="1" i="0" u="none" strike="noStrike" baseline="0" noProof="0" dirty="0">
                          <a:solidFill>
                            <a:srgbClr val="054F73"/>
                          </a:solidFill>
                          <a:effectLst/>
                          <a:latin typeface="Arial" panose="020B0604020202020204" pitchFamily="34" charset="0"/>
                        </a:rPr>
                        <a:t>59</a:t>
                      </a:r>
                      <a:r>
                        <a:rPr lang="de-DE" sz="900" b="1" i="0" u="none" strike="noStrike" baseline="30000" noProof="0" dirty="0">
                          <a:solidFill>
                            <a:srgbClr val="054F73"/>
                          </a:solidFill>
                          <a:effectLst/>
                          <a:latin typeface="Arial" panose="020B0604020202020204" pitchFamily="34" charset="0"/>
                        </a:rPr>
                        <a:t>6</a:t>
                      </a:r>
                      <a:endParaRPr lang="de-DE" sz="900" b="0" i="0" u="none" strike="noStrike" baseline="0" noProof="0" dirty="0">
                        <a:solidFill>
                          <a:srgbClr val="054F73"/>
                        </a:solidFill>
                        <a:effectLst/>
                        <a:latin typeface="Arial" panose="020B0604020202020204" pitchFamily="34" charset="0"/>
                      </a:endParaRPr>
                    </a:p>
                  </a:txBody>
                  <a:tcPr marL="180000" marR="7620" marT="762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ctr" defTabSz="685800" rtl="0" eaLnBrk="1" fontAlgn="ctr" latinLnBrk="0" hangingPunct="1">
                        <a:lnSpc>
                          <a:spcPct val="100000"/>
                        </a:lnSpc>
                        <a:spcBef>
                          <a:spcPts val="0"/>
                        </a:spcBef>
                        <a:spcAft>
                          <a:spcPts val="0"/>
                        </a:spcAft>
                        <a:buClrTx/>
                        <a:buSzTx/>
                        <a:buFontTx/>
                        <a:buNone/>
                        <a:tabLst/>
                        <a:defRPr/>
                      </a:pPr>
                      <a:r>
                        <a:rPr kumimoji="0" lang="de-DE" sz="900" b="0" i="0" u="none" strike="noStrike" kern="1200" cap="none" spc="0" normalizeH="0" baseline="0" noProof="0" dirty="0">
                          <a:ln>
                            <a:noFill/>
                          </a:ln>
                          <a:solidFill>
                            <a:srgbClr val="F00000"/>
                          </a:solidFill>
                          <a:effectLst/>
                          <a:uLnTx/>
                          <a:uFillTx/>
                          <a:latin typeface="Arial" panose="020B0604020202020204" pitchFamily="34" charset="0"/>
                          <a:ea typeface="+mn-ea"/>
                          <a:cs typeface="+mn-cs"/>
                        </a:rPr>
                        <a:t>-5</a:t>
                      </a:r>
                      <a:r>
                        <a:rPr kumimoji="0" lang="de-DE" sz="900" b="0" i="0" u="none" strike="noStrike" kern="1200" cap="none" spc="0" normalizeH="0" baseline="0" noProof="0" dirty="0">
                          <a:ln>
                            <a:noFill/>
                          </a:ln>
                          <a:solidFill>
                            <a:schemeClr val="tx1"/>
                          </a:solidFill>
                          <a:effectLst/>
                          <a:uLnTx/>
                          <a:uFillTx/>
                          <a:latin typeface="Arial" panose="020B0604020202020204" pitchFamily="34" charset="0"/>
                          <a:ea typeface="+mn-ea"/>
                          <a:cs typeface="+mn-cs"/>
                        </a:rPr>
                        <a:t>*</a:t>
                      </a:r>
                      <a:endParaRPr kumimoji="0" lang="de-DE" sz="900" b="0" i="0" u="none" strike="noStrike" kern="1200" cap="none" spc="0" normalizeH="0" baseline="0" noProof="0" dirty="0">
                        <a:ln>
                          <a:noFill/>
                        </a:ln>
                        <a:solidFill>
                          <a:srgbClr val="F00000"/>
                        </a:solidFill>
                        <a:effectLst/>
                        <a:uLnTx/>
                        <a:uFillTx/>
                        <a:latin typeface="Arial" panose="020B0604020202020204" pitchFamily="34" charset="0"/>
                        <a:ea typeface="+mn-ea"/>
                        <a:cs typeface="+mn-cs"/>
                      </a:endParaRPr>
                    </a:p>
                  </a:txBody>
                  <a:tcPr marL="7620" marR="7620" marT="7620" marB="0" anchor="ctr">
                    <a:lnL w="12700" cmpd="sng">
                      <a:noFill/>
                    </a:lnL>
                    <a:lnR w="635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317483941"/>
                  </a:ext>
                </a:extLst>
              </a:tr>
              <a:tr h="252000">
                <a:tc>
                  <a:txBody>
                    <a:bodyPr/>
                    <a:lstStyle/>
                    <a:p>
                      <a:pPr algn="l" rtl="0" fontAlgn="ctr"/>
                      <a:r>
                        <a:rPr lang="de-DE" sz="700" b="0" i="0" u="none" strike="noStrike" baseline="0" noProof="0" dirty="0">
                          <a:solidFill>
                            <a:srgbClr val="054F73"/>
                          </a:solidFill>
                          <a:effectLst/>
                          <a:latin typeface="Arial" panose="020B0604020202020204" pitchFamily="34" charset="0"/>
                        </a:rPr>
                        <a:t>Erhöhung der Jahreswasserabgabe innerhalb Ihres Zuständigkeitsbereichs (z.B. zunehmender Wasserbedarf in einzelnen Sektoren oder für einzelne Nutzungen). (n = 221)</a:t>
                      </a:r>
                    </a:p>
                  </a:txBody>
                  <a:tcPr marL="72000" marR="36000" marT="0" marB="0" anchor="ctr">
                    <a:lnL w="6350"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bg1">
                        <a:lumMod val="95000"/>
                      </a:schemeClr>
                    </a:solidFill>
                  </a:tcPr>
                </a:tc>
                <a:tc>
                  <a:txBody>
                    <a:bodyPr/>
                    <a:lstStyle/>
                    <a:p>
                      <a:pPr algn="l" rtl="0" fontAlgn="ctr"/>
                      <a:r>
                        <a:rPr lang="de-DE" sz="900" b="1" i="0" u="none" strike="noStrike" baseline="0" noProof="0" dirty="0">
                          <a:solidFill>
                            <a:srgbClr val="054F73"/>
                          </a:solidFill>
                          <a:effectLst/>
                          <a:latin typeface="Arial" panose="020B0604020202020204" pitchFamily="34" charset="0"/>
                        </a:rPr>
                        <a:t>58</a:t>
                      </a:r>
                    </a:p>
                  </a:txBody>
                  <a:tcPr marL="180000" marR="7620" marT="762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95000"/>
                      </a:schemeClr>
                    </a:solidFill>
                  </a:tcPr>
                </a:tc>
                <a:tc>
                  <a:txBody>
                    <a:bodyPr/>
                    <a:lstStyle/>
                    <a:p>
                      <a:pPr marL="0" marR="0" lvl="0" indent="0" algn="ctr" defTabSz="685800" rtl="0" eaLnBrk="1" fontAlgn="ctr" latinLnBrk="0" hangingPunct="1">
                        <a:lnSpc>
                          <a:spcPct val="100000"/>
                        </a:lnSpc>
                        <a:spcBef>
                          <a:spcPts val="0"/>
                        </a:spcBef>
                        <a:spcAft>
                          <a:spcPts val="0"/>
                        </a:spcAft>
                        <a:buClrTx/>
                        <a:buSzTx/>
                        <a:buFontTx/>
                        <a:buNone/>
                        <a:tabLst/>
                        <a:defRPr/>
                      </a:pPr>
                      <a:r>
                        <a:rPr kumimoji="0" lang="de-DE" sz="900" b="0" i="0" u="none" strike="noStrike" kern="1200" cap="none" spc="0" normalizeH="0" baseline="0" noProof="0">
                          <a:ln>
                            <a:noFill/>
                          </a:ln>
                          <a:solidFill>
                            <a:srgbClr val="00B050"/>
                          </a:solidFill>
                          <a:effectLst/>
                          <a:uLnTx/>
                          <a:uFillTx/>
                          <a:latin typeface="Arial" panose="020B0604020202020204" pitchFamily="34" charset="0"/>
                          <a:ea typeface="+mn-ea"/>
                          <a:cs typeface="+mn-cs"/>
                        </a:rPr>
                        <a:t>+1</a:t>
                      </a:r>
                      <a:endParaRPr kumimoji="0" lang="de-DE" sz="900" b="0" i="0" u="none" strike="noStrike" kern="1200" cap="none" spc="0" normalizeH="0" baseline="0" noProof="0" dirty="0">
                        <a:ln>
                          <a:noFill/>
                        </a:ln>
                        <a:solidFill>
                          <a:srgbClr val="00B050"/>
                        </a:solidFill>
                        <a:effectLst/>
                        <a:uLnTx/>
                        <a:uFillTx/>
                        <a:latin typeface="Arial" panose="020B0604020202020204" pitchFamily="34" charset="0"/>
                        <a:ea typeface="+mn-ea"/>
                        <a:cs typeface="+mn-cs"/>
                      </a:endParaRPr>
                    </a:p>
                  </a:txBody>
                  <a:tcPr marL="7620" marR="7620" marT="7620" marB="0" anchor="ctr">
                    <a:lnL w="12700" cmpd="sng">
                      <a:noFill/>
                    </a:lnL>
                    <a:lnR w="635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4246934624"/>
                  </a:ext>
                </a:extLst>
              </a:tr>
              <a:tr h="252000">
                <a:tc>
                  <a:txBody>
                    <a:bodyPr/>
                    <a:lstStyle/>
                    <a:p>
                      <a:pPr algn="l" rtl="0" fontAlgn="ctr"/>
                      <a:r>
                        <a:rPr lang="de-DE" sz="700" b="0" i="0" u="none" strike="noStrike" baseline="0" noProof="0" dirty="0">
                          <a:solidFill>
                            <a:srgbClr val="054F73"/>
                          </a:solidFill>
                          <a:effectLst/>
                          <a:latin typeface="Arial" panose="020B0604020202020204" pitchFamily="34" charset="0"/>
                        </a:rPr>
                        <a:t>Anstieg der Auslastung Ihrer rechtlich oder vertraglich gesicherten Wasserressourcen (Roh- und Reinwasser) in Bezug auf die verfügbaren Jahresmengen. (n = 219)</a:t>
                      </a:r>
                    </a:p>
                  </a:txBody>
                  <a:tcPr marL="72000" marR="36000" marT="0" marB="0" anchor="ctr">
                    <a:lnL w="6350"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rtl="0" fontAlgn="ctr"/>
                      <a:r>
                        <a:rPr lang="de-DE" sz="900" b="1" i="0" u="none" strike="noStrike" baseline="0" noProof="0" dirty="0">
                          <a:solidFill>
                            <a:srgbClr val="054F73"/>
                          </a:solidFill>
                          <a:effectLst/>
                          <a:latin typeface="Arial" panose="020B0604020202020204" pitchFamily="34" charset="0"/>
                        </a:rPr>
                        <a:t>56</a:t>
                      </a:r>
                    </a:p>
                  </a:txBody>
                  <a:tcPr marL="180000" marR="7620" marT="762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ctr" defTabSz="685800" rtl="0" eaLnBrk="1" fontAlgn="ctr" latinLnBrk="0" hangingPunct="1">
                        <a:lnSpc>
                          <a:spcPct val="100000"/>
                        </a:lnSpc>
                        <a:spcBef>
                          <a:spcPts val="0"/>
                        </a:spcBef>
                        <a:spcAft>
                          <a:spcPts val="0"/>
                        </a:spcAft>
                        <a:buClrTx/>
                        <a:buSzTx/>
                        <a:buFontTx/>
                        <a:buNone/>
                        <a:tabLst/>
                        <a:defRPr/>
                      </a:pPr>
                      <a:r>
                        <a:rPr kumimoji="0" lang="de-DE" sz="900" b="0" i="0" u="none" strike="noStrike" kern="1200" cap="none" spc="0" normalizeH="0" baseline="0" noProof="0">
                          <a:ln>
                            <a:noFill/>
                          </a:ln>
                          <a:solidFill>
                            <a:srgbClr val="F00000"/>
                          </a:solidFill>
                          <a:effectLst/>
                          <a:uLnTx/>
                          <a:uFillTx/>
                          <a:latin typeface="Arial" panose="020B0604020202020204" pitchFamily="34" charset="0"/>
                          <a:ea typeface="+mn-ea"/>
                          <a:cs typeface="+mn-cs"/>
                        </a:rPr>
                        <a:t>-1</a:t>
                      </a:r>
                      <a:endParaRPr kumimoji="0" lang="de-DE" sz="900" b="0" i="0" u="none" strike="noStrike" kern="1200" cap="none" spc="0" normalizeH="0" baseline="0" noProof="0" dirty="0">
                        <a:ln>
                          <a:noFill/>
                        </a:ln>
                        <a:solidFill>
                          <a:srgbClr val="F00000"/>
                        </a:solidFill>
                        <a:effectLst/>
                        <a:uLnTx/>
                        <a:uFillTx/>
                        <a:latin typeface="Arial" panose="020B0604020202020204" pitchFamily="34" charset="0"/>
                        <a:ea typeface="+mn-ea"/>
                        <a:cs typeface="+mn-cs"/>
                      </a:endParaRPr>
                    </a:p>
                  </a:txBody>
                  <a:tcPr marL="7620" marR="7620" marT="7620" marB="0" anchor="ctr">
                    <a:lnL w="12700" cmpd="sng">
                      <a:noFill/>
                    </a:lnL>
                    <a:lnR w="635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96373695"/>
                  </a:ext>
                </a:extLst>
              </a:tr>
              <a:tr h="180000">
                <a:tc>
                  <a:txBody>
                    <a:bodyPr/>
                    <a:lstStyle/>
                    <a:p>
                      <a:pPr algn="l" rtl="0" fontAlgn="ctr"/>
                      <a:r>
                        <a:rPr lang="de-DE" sz="700" b="0" i="0" u="none" strike="noStrike" baseline="0" noProof="0" dirty="0">
                          <a:solidFill>
                            <a:srgbClr val="054F73"/>
                          </a:solidFill>
                          <a:effectLst/>
                          <a:latin typeface="Arial" panose="020B0604020202020204" pitchFamily="34" charset="0"/>
                        </a:rPr>
                        <a:t>Abnahme des Wasserdargebots. (n = 217)</a:t>
                      </a:r>
                    </a:p>
                  </a:txBody>
                  <a:tcPr marL="72000" marR="36000" marT="0" marB="0" anchor="ctr">
                    <a:lnL w="6350"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bg1">
                        <a:lumMod val="95000"/>
                      </a:schemeClr>
                    </a:solidFill>
                  </a:tcPr>
                </a:tc>
                <a:tc>
                  <a:txBody>
                    <a:bodyPr/>
                    <a:lstStyle/>
                    <a:p>
                      <a:pPr algn="l" rtl="0" fontAlgn="ctr"/>
                      <a:r>
                        <a:rPr lang="de-DE" sz="900" b="1" i="0" u="none" strike="noStrike" baseline="0" noProof="0" dirty="0">
                          <a:solidFill>
                            <a:srgbClr val="054F73"/>
                          </a:solidFill>
                          <a:effectLst/>
                          <a:latin typeface="Arial" panose="020B0604020202020204" pitchFamily="34" charset="0"/>
                        </a:rPr>
                        <a:t>55</a:t>
                      </a:r>
                      <a:r>
                        <a:rPr lang="de-DE" sz="900" b="1" i="0" u="none" strike="noStrike" baseline="30000" noProof="0" dirty="0">
                          <a:solidFill>
                            <a:srgbClr val="054F73"/>
                          </a:solidFill>
                          <a:effectLst/>
                          <a:latin typeface="Arial" panose="020B0604020202020204" pitchFamily="34" charset="0"/>
                        </a:rPr>
                        <a:t>7</a:t>
                      </a:r>
                      <a:endParaRPr lang="de-DE" sz="900" b="1" i="0" u="none" strike="noStrike" baseline="0" noProof="0" dirty="0">
                        <a:solidFill>
                          <a:srgbClr val="054F73"/>
                        </a:solidFill>
                        <a:effectLst/>
                        <a:latin typeface="Arial" panose="020B0604020202020204" pitchFamily="34" charset="0"/>
                      </a:endParaRPr>
                    </a:p>
                  </a:txBody>
                  <a:tcPr marL="180000" marR="7620" marT="762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95000"/>
                      </a:schemeClr>
                    </a:solidFill>
                  </a:tcPr>
                </a:tc>
                <a:tc>
                  <a:txBody>
                    <a:bodyPr/>
                    <a:lstStyle/>
                    <a:p>
                      <a:pPr marL="0" marR="0" lvl="0" indent="0" algn="ctr" defTabSz="685800" rtl="0" eaLnBrk="1" fontAlgn="ctr" latinLnBrk="0" hangingPunct="1">
                        <a:lnSpc>
                          <a:spcPct val="100000"/>
                        </a:lnSpc>
                        <a:spcBef>
                          <a:spcPts val="0"/>
                        </a:spcBef>
                        <a:spcAft>
                          <a:spcPts val="0"/>
                        </a:spcAft>
                        <a:buClrTx/>
                        <a:buSzTx/>
                        <a:buFontTx/>
                        <a:buNone/>
                        <a:tabLst/>
                        <a:defRPr/>
                      </a:pPr>
                      <a:r>
                        <a:rPr kumimoji="0" lang="de-DE" sz="900" b="0" i="0" u="none" strike="noStrike" kern="1200" cap="none" spc="0" normalizeH="0" baseline="0" noProof="0">
                          <a:ln>
                            <a:noFill/>
                          </a:ln>
                          <a:solidFill>
                            <a:srgbClr val="F00000"/>
                          </a:solidFill>
                          <a:effectLst/>
                          <a:uLnTx/>
                          <a:uFillTx/>
                          <a:latin typeface="Arial" panose="020B0604020202020204" pitchFamily="34" charset="0"/>
                          <a:ea typeface="+mn-ea"/>
                          <a:cs typeface="+mn-cs"/>
                        </a:rPr>
                        <a:t>-2</a:t>
                      </a:r>
                      <a:endParaRPr kumimoji="0" lang="de-DE" sz="900" b="0" i="0" u="none" strike="noStrike" kern="1200" cap="none" spc="0" normalizeH="0" baseline="0" noProof="0" dirty="0">
                        <a:ln>
                          <a:noFill/>
                        </a:ln>
                        <a:solidFill>
                          <a:srgbClr val="F00000"/>
                        </a:solidFill>
                        <a:effectLst/>
                        <a:uLnTx/>
                        <a:uFillTx/>
                        <a:latin typeface="Arial" panose="020B0604020202020204" pitchFamily="34" charset="0"/>
                        <a:ea typeface="+mn-ea"/>
                        <a:cs typeface="+mn-cs"/>
                      </a:endParaRPr>
                    </a:p>
                  </a:txBody>
                  <a:tcPr marL="7620" marR="7620" marT="7620" marB="0" anchor="ctr">
                    <a:lnL w="12700" cmpd="sng">
                      <a:noFill/>
                    </a:lnL>
                    <a:lnR w="635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2411119483"/>
                  </a:ext>
                </a:extLst>
              </a:tr>
              <a:tr h="252000">
                <a:tc>
                  <a:txBody>
                    <a:bodyPr/>
                    <a:lstStyle/>
                    <a:p>
                      <a:pPr algn="l" rtl="0" fontAlgn="ctr"/>
                      <a:r>
                        <a:rPr lang="de-DE" sz="700" b="0" i="0" u="none" strike="noStrike" baseline="0" noProof="0" dirty="0">
                          <a:solidFill>
                            <a:srgbClr val="054F73"/>
                          </a:solidFill>
                          <a:effectLst/>
                          <a:latin typeface="Arial" panose="020B0604020202020204" pitchFamily="34" charset="0"/>
                        </a:rPr>
                        <a:t>Anstieg der Variabilität (Menge, Qualität) im Dargebot innerhalb Ihres Zuständigkeitsbereichs. (n = 215)</a:t>
                      </a:r>
                    </a:p>
                  </a:txBody>
                  <a:tcPr marL="72000" marR="36000" marT="0" marB="0" anchor="ctr">
                    <a:lnL w="6350"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rtl="0" fontAlgn="ctr"/>
                      <a:r>
                        <a:rPr lang="de-DE" sz="900" b="1" i="0" u="none" strike="noStrike" baseline="0" noProof="0" dirty="0">
                          <a:solidFill>
                            <a:srgbClr val="054F73"/>
                          </a:solidFill>
                          <a:effectLst/>
                          <a:latin typeface="Arial" panose="020B0604020202020204" pitchFamily="34" charset="0"/>
                        </a:rPr>
                        <a:t>53</a:t>
                      </a:r>
                    </a:p>
                  </a:txBody>
                  <a:tcPr marL="180000" marR="7620" marT="762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ctr" defTabSz="685800" rtl="0" eaLnBrk="1" fontAlgn="ctr" latinLnBrk="0" hangingPunct="1">
                        <a:lnSpc>
                          <a:spcPct val="100000"/>
                        </a:lnSpc>
                        <a:spcBef>
                          <a:spcPts val="0"/>
                        </a:spcBef>
                        <a:spcAft>
                          <a:spcPts val="0"/>
                        </a:spcAft>
                        <a:buClrTx/>
                        <a:buSzTx/>
                        <a:buFontTx/>
                        <a:buNone/>
                        <a:tabLst/>
                        <a:defRPr/>
                      </a:pPr>
                      <a:r>
                        <a:rPr kumimoji="0" lang="de-DE" sz="900" b="0" i="0" u="none" strike="noStrike" kern="1200" cap="none" spc="0" normalizeH="0" baseline="0" noProof="0" dirty="0">
                          <a:ln>
                            <a:noFill/>
                          </a:ln>
                          <a:solidFill>
                            <a:srgbClr val="F00000"/>
                          </a:solidFill>
                          <a:effectLst/>
                          <a:uLnTx/>
                          <a:uFillTx/>
                          <a:latin typeface="Arial" panose="020B0604020202020204" pitchFamily="34" charset="0"/>
                          <a:ea typeface="+mn-ea"/>
                          <a:cs typeface="+mn-cs"/>
                        </a:rPr>
                        <a:t>-2</a:t>
                      </a:r>
                    </a:p>
                  </a:txBody>
                  <a:tcPr marL="7620" marR="7620" marT="7620" marB="0" anchor="ctr">
                    <a:lnL w="12700" cmpd="sng">
                      <a:noFill/>
                    </a:lnL>
                    <a:lnR w="635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304228464"/>
                  </a:ext>
                </a:extLst>
              </a:tr>
              <a:tr h="252000">
                <a:tc>
                  <a:txBody>
                    <a:bodyPr/>
                    <a:lstStyle/>
                    <a:p>
                      <a:pPr algn="l" rtl="0" fontAlgn="ctr"/>
                      <a:r>
                        <a:rPr lang="de-DE" sz="700" b="0" i="0" u="none" strike="noStrike" baseline="0" noProof="0" dirty="0">
                          <a:solidFill>
                            <a:srgbClr val="054F73"/>
                          </a:solidFill>
                          <a:effectLst/>
                          <a:latin typeface="Arial" panose="020B0604020202020204" pitchFamily="34" charset="0"/>
                        </a:rPr>
                        <a:t>Anstieg der Auslastung Ihrer rechtlich oder vertraglich gesicherten Wasserressourcen </a:t>
                      </a:r>
                      <a:br>
                        <a:rPr lang="de-DE" sz="700" b="0" i="0" u="none" strike="noStrike" baseline="0" noProof="0" dirty="0">
                          <a:solidFill>
                            <a:srgbClr val="054F73"/>
                          </a:solidFill>
                          <a:effectLst/>
                          <a:latin typeface="Arial" panose="020B0604020202020204" pitchFamily="34" charset="0"/>
                        </a:rPr>
                      </a:br>
                      <a:r>
                        <a:rPr lang="de-DE" sz="700" b="0" i="0" u="none" strike="noStrike" baseline="0" noProof="0" dirty="0">
                          <a:solidFill>
                            <a:srgbClr val="054F73"/>
                          </a:solidFill>
                          <a:effectLst/>
                          <a:latin typeface="Arial" panose="020B0604020202020204" pitchFamily="34" charset="0"/>
                        </a:rPr>
                        <a:t>(Roh- und Reinwasser) in Bezug auf die verfügbaren Tagesmengen. (n = 216)</a:t>
                      </a:r>
                    </a:p>
                  </a:txBody>
                  <a:tcPr marL="72000" marR="36000" marT="0" marB="0" anchor="ctr">
                    <a:lnL w="6350"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bg1">
                        <a:lumMod val="95000"/>
                      </a:schemeClr>
                    </a:solidFill>
                  </a:tcPr>
                </a:tc>
                <a:tc>
                  <a:txBody>
                    <a:bodyPr/>
                    <a:lstStyle/>
                    <a:p>
                      <a:pPr algn="l" rtl="0" fontAlgn="ctr"/>
                      <a:r>
                        <a:rPr lang="de-DE" sz="900" b="1" i="0" u="none" strike="noStrike" baseline="0" noProof="0" dirty="0">
                          <a:solidFill>
                            <a:srgbClr val="054F73"/>
                          </a:solidFill>
                          <a:effectLst/>
                          <a:latin typeface="Arial" panose="020B0604020202020204" pitchFamily="34" charset="0"/>
                        </a:rPr>
                        <a:t>48</a:t>
                      </a:r>
                      <a:endParaRPr lang="de-DE" sz="900" b="0" i="0" u="none" strike="noStrike" baseline="0" noProof="0" dirty="0">
                        <a:solidFill>
                          <a:srgbClr val="054F73"/>
                        </a:solidFill>
                        <a:effectLst/>
                        <a:latin typeface="Arial" panose="020B0604020202020204" pitchFamily="34" charset="0"/>
                      </a:endParaRPr>
                    </a:p>
                  </a:txBody>
                  <a:tcPr marL="180000" marR="7620" marT="762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95000"/>
                      </a:schemeClr>
                    </a:solidFill>
                  </a:tcPr>
                </a:tc>
                <a:tc>
                  <a:txBody>
                    <a:bodyPr/>
                    <a:lstStyle/>
                    <a:p>
                      <a:pPr marL="0" marR="0" lvl="0" indent="0" algn="ctr" defTabSz="685800" rtl="0" eaLnBrk="1" fontAlgn="ctr" latinLnBrk="0" hangingPunct="1">
                        <a:lnSpc>
                          <a:spcPct val="100000"/>
                        </a:lnSpc>
                        <a:spcBef>
                          <a:spcPts val="0"/>
                        </a:spcBef>
                        <a:spcAft>
                          <a:spcPts val="0"/>
                        </a:spcAft>
                        <a:buClrTx/>
                        <a:buSzTx/>
                        <a:buFontTx/>
                        <a:buNone/>
                        <a:tabLst/>
                        <a:defRPr/>
                      </a:pPr>
                      <a:r>
                        <a:rPr kumimoji="0" lang="de-DE" sz="9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0</a:t>
                      </a:r>
                    </a:p>
                  </a:txBody>
                  <a:tcPr marL="7620" marR="7620" marT="7620" marB="0" anchor="ctr">
                    <a:lnL w="12700" cmpd="sng">
                      <a:noFill/>
                    </a:lnL>
                    <a:lnR w="635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812811648"/>
                  </a:ext>
                </a:extLst>
              </a:tr>
              <a:tr h="252000">
                <a:tc>
                  <a:txBody>
                    <a:bodyPr/>
                    <a:lstStyle/>
                    <a:p>
                      <a:pPr algn="l" rtl="0" fontAlgn="ctr"/>
                      <a:r>
                        <a:rPr lang="de-DE" sz="700" b="0" i="0" u="none" strike="noStrike" baseline="0" noProof="0" dirty="0">
                          <a:solidFill>
                            <a:srgbClr val="054F73"/>
                          </a:solidFill>
                          <a:effectLst/>
                          <a:latin typeface="Arial" panose="020B0604020202020204" pitchFamily="34" charset="0"/>
                        </a:rPr>
                        <a:t>Zunahme des Investitionsbedarfs, um eine Anpassung an die Folgen des Klimawandels zu gewährleisten. (n = 219)</a:t>
                      </a:r>
                    </a:p>
                  </a:txBody>
                  <a:tcPr marL="72000" marR="36000" marT="0" marB="0" anchor="ctr">
                    <a:lnL w="6350"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rtl="0" fontAlgn="ctr"/>
                      <a:r>
                        <a:rPr lang="de-DE" sz="900" b="1" i="0" u="none" strike="noStrike" baseline="0" noProof="0" dirty="0">
                          <a:solidFill>
                            <a:srgbClr val="054F73"/>
                          </a:solidFill>
                          <a:effectLst/>
                          <a:latin typeface="Arial" panose="020B0604020202020204" pitchFamily="34" charset="0"/>
                        </a:rPr>
                        <a:t>47</a:t>
                      </a:r>
                      <a:r>
                        <a:rPr lang="de-DE" sz="900" b="1" i="0" u="none" strike="noStrike" baseline="30000" noProof="0" dirty="0">
                          <a:solidFill>
                            <a:srgbClr val="054F73"/>
                          </a:solidFill>
                          <a:effectLst/>
                          <a:latin typeface="Arial" panose="020B0604020202020204" pitchFamily="34" charset="0"/>
                        </a:rPr>
                        <a:t>8</a:t>
                      </a:r>
                      <a:endParaRPr lang="de-DE" sz="900" b="1" i="0" u="none" strike="noStrike" baseline="0" noProof="0" dirty="0">
                        <a:solidFill>
                          <a:srgbClr val="054F73"/>
                        </a:solidFill>
                        <a:effectLst/>
                        <a:latin typeface="Arial" panose="020B0604020202020204" pitchFamily="34" charset="0"/>
                      </a:endParaRPr>
                    </a:p>
                  </a:txBody>
                  <a:tcPr marL="180000" marR="7620" marT="762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ctr" defTabSz="685800" rtl="0" eaLnBrk="1" fontAlgn="ctr" latinLnBrk="0" hangingPunct="1">
                        <a:lnSpc>
                          <a:spcPct val="100000"/>
                        </a:lnSpc>
                        <a:spcBef>
                          <a:spcPts val="0"/>
                        </a:spcBef>
                        <a:spcAft>
                          <a:spcPts val="0"/>
                        </a:spcAft>
                        <a:buClrTx/>
                        <a:buSzTx/>
                        <a:buFontTx/>
                        <a:buNone/>
                        <a:tabLst/>
                        <a:defRPr/>
                      </a:pPr>
                      <a:r>
                        <a:rPr kumimoji="0" lang="de-DE" sz="900" b="0" i="0" u="none" strike="noStrike" kern="1200" cap="none" spc="0" normalizeH="0" baseline="0" noProof="0">
                          <a:ln>
                            <a:noFill/>
                          </a:ln>
                          <a:solidFill>
                            <a:srgbClr val="F00000"/>
                          </a:solidFill>
                          <a:effectLst/>
                          <a:uLnTx/>
                          <a:uFillTx/>
                          <a:latin typeface="Arial" panose="020B0604020202020204" pitchFamily="34" charset="0"/>
                          <a:ea typeface="+mn-ea"/>
                          <a:cs typeface="+mn-cs"/>
                        </a:rPr>
                        <a:t>-2</a:t>
                      </a:r>
                      <a:endParaRPr kumimoji="0" lang="de-DE" sz="900" b="0" i="0" u="none" strike="noStrike" kern="1200" cap="none" spc="0" normalizeH="0" baseline="0" noProof="0" dirty="0">
                        <a:ln>
                          <a:noFill/>
                        </a:ln>
                        <a:solidFill>
                          <a:srgbClr val="F00000"/>
                        </a:solidFill>
                        <a:effectLst/>
                        <a:uLnTx/>
                        <a:uFillTx/>
                        <a:latin typeface="Arial" panose="020B0604020202020204" pitchFamily="34" charset="0"/>
                        <a:ea typeface="+mn-ea"/>
                        <a:cs typeface="+mn-cs"/>
                      </a:endParaRPr>
                    </a:p>
                  </a:txBody>
                  <a:tcPr marL="7620" marR="7620" marT="7620" marB="0" anchor="ctr">
                    <a:lnL w="12700" cmpd="sng">
                      <a:noFill/>
                    </a:lnL>
                    <a:lnR w="635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748683718"/>
                  </a:ext>
                </a:extLst>
              </a:tr>
              <a:tr h="252000">
                <a:tc>
                  <a:txBody>
                    <a:bodyPr/>
                    <a:lstStyle/>
                    <a:p>
                      <a:pPr algn="l" rtl="0" fontAlgn="ctr"/>
                      <a:r>
                        <a:rPr lang="de-DE" sz="700" b="0" i="0" u="none" strike="noStrike" baseline="0" noProof="0" dirty="0">
                          <a:solidFill>
                            <a:srgbClr val="054F73"/>
                          </a:solidFill>
                          <a:effectLst/>
                          <a:latin typeface="Arial" panose="020B0604020202020204" pitchFamily="34" charset="0"/>
                        </a:rPr>
                        <a:t>Zunahme der Spitzenlast beim Wasserbedarf (Anzahl Spitzenlasttage, Erhöhung der Spitzenlasten, länger andauernde / sich kumulierende Spitzenlasten). (n = 220)</a:t>
                      </a:r>
                    </a:p>
                  </a:txBody>
                  <a:tcPr marL="72000" marR="36000" marT="0" marB="0" anchor="ctr">
                    <a:lnL w="6350" cap="flat" cmpd="sng" algn="ctr">
                      <a:noFill/>
                      <a:prstDash val="solid"/>
                      <a:round/>
                      <a:headEnd type="none" w="med" len="med"/>
                      <a:tailEnd type="none" w="med" len="med"/>
                    </a:lnL>
                    <a:lnR w="12700" cmpd="sng">
                      <a:noFill/>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l" rtl="0" fontAlgn="ctr"/>
                      <a:r>
                        <a:rPr lang="de-DE" sz="900" b="1" i="0" u="none" strike="noStrike" baseline="0" noProof="0" dirty="0">
                          <a:solidFill>
                            <a:srgbClr val="054F73"/>
                          </a:solidFill>
                          <a:effectLst/>
                          <a:latin typeface="Arial" panose="020B0604020202020204" pitchFamily="34" charset="0"/>
                        </a:rPr>
                        <a:t>40</a:t>
                      </a:r>
                      <a:r>
                        <a:rPr lang="de-DE" sz="900" b="1" i="0" u="none" strike="noStrike" baseline="30000" noProof="0" dirty="0">
                          <a:solidFill>
                            <a:srgbClr val="054F73"/>
                          </a:solidFill>
                          <a:effectLst/>
                          <a:latin typeface="Arial" panose="020B0604020202020204" pitchFamily="34" charset="0"/>
                        </a:rPr>
                        <a:t>9</a:t>
                      </a:r>
                      <a:endParaRPr lang="de-DE" sz="900" b="0" i="0" u="none" strike="noStrike" baseline="0" noProof="0" dirty="0">
                        <a:solidFill>
                          <a:srgbClr val="054F73"/>
                        </a:solidFill>
                        <a:effectLst/>
                        <a:latin typeface="Arial" panose="020B0604020202020204" pitchFamily="34" charset="0"/>
                      </a:endParaRPr>
                    </a:p>
                  </a:txBody>
                  <a:tcPr marL="180000" marR="7620" marT="7620" marB="0" anchor="ctr">
                    <a:lnL w="12700" cmpd="sng">
                      <a:noFill/>
                    </a:lnL>
                    <a:lnR w="12700" cmpd="sng">
                      <a:noFill/>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rtl="0" fontAlgn="ctr"/>
                      <a:r>
                        <a:rPr lang="de-DE" sz="900" b="0" i="0" u="none" strike="noStrike" baseline="0" noProof="0" dirty="0">
                          <a:solidFill>
                            <a:srgbClr val="F00000"/>
                          </a:solidFill>
                          <a:effectLst/>
                          <a:latin typeface="Arial" panose="020B0604020202020204" pitchFamily="34" charset="0"/>
                        </a:rPr>
                        <a:t>-4</a:t>
                      </a:r>
                    </a:p>
                  </a:txBody>
                  <a:tcPr marL="7620" marR="7620" marT="7620" marB="0" anchor="ctr">
                    <a:lnL w="12700" cmpd="sng">
                      <a:noFill/>
                    </a:lnL>
                    <a:lnR w="6350" cap="flat" cmpd="sng" algn="ctr">
                      <a:noFill/>
                      <a:prstDash val="solid"/>
                      <a:round/>
                      <a:headEnd type="none" w="med" len="med"/>
                      <a:tailEnd type="none" w="med" len="med"/>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98206570"/>
                  </a:ext>
                </a:extLst>
              </a:tr>
            </a:tbl>
          </a:graphicData>
        </a:graphic>
      </p:graphicFrame>
      <p:sp>
        <p:nvSpPr>
          <p:cNvPr id="30" name="Rechteck: abgerundete Ecken 29">
            <a:extLst>
              <a:ext uri="{FF2B5EF4-FFF2-40B4-BE49-F238E27FC236}">
                <a16:creationId xmlns:a16="http://schemas.microsoft.com/office/drawing/2014/main" id="{C8F42386-D196-0C59-ED80-54791B573C47}"/>
              </a:ext>
            </a:extLst>
          </p:cNvPr>
          <p:cNvSpPr/>
          <p:nvPr/>
        </p:nvSpPr>
        <p:spPr>
          <a:xfrm>
            <a:off x="358775" y="1039871"/>
            <a:ext cx="3017471" cy="430228"/>
          </a:xfrm>
          <a:prstGeom prst="roundRect">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b="0" i="0" u="sng" noProof="0" dirty="0">
              <a:latin typeface="Arial" panose="020B0604020202020204" pitchFamily="34" charset="0"/>
            </a:endParaRPr>
          </a:p>
        </p:txBody>
      </p:sp>
      <p:sp>
        <p:nvSpPr>
          <p:cNvPr id="36" name="Textfeld 35">
            <a:extLst>
              <a:ext uri="{FF2B5EF4-FFF2-40B4-BE49-F238E27FC236}">
                <a16:creationId xmlns:a16="http://schemas.microsoft.com/office/drawing/2014/main" id="{DBC72430-8A6A-AD13-7B9C-4318ED50A359}"/>
              </a:ext>
            </a:extLst>
          </p:cNvPr>
          <p:cNvSpPr txBox="1"/>
          <p:nvPr/>
        </p:nvSpPr>
        <p:spPr>
          <a:xfrm>
            <a:off x="416513" y="1743230"/>
            <a:ext cx="629482" cy="153888"/>
          </a:xfrm>
          <a:prstGeom prst="rect">
            <a:avLst/>
          </a:prstGeom>
          <a:noFill/>
        </p:spPr>
        <p:txBody>
          <a:bodyPr wrap="square" lIns="0" tIns="0" rIns="0" bIns="0" rtlCol="0">
            <a:spAutoFit/>
          </a:bodyPr>
          <a:lstStyle/>
          <a:p>
            <a:pPr algn="ctr"/>
            <a:r>
              <a:rPr lang="de-DE" sz="500" b="1" noProof="0" dirty="0">
                <a:solidFill>
                  <a:srgbClr val="FF0000"/>
                </a:solidFill>
              </a:rPr>
              <a:t>Resilienz</a:t>
            </a:r>
            <a:br>
              <a:rPr lang="de-DE" sz="500" b="1" noProof="0" dirty="0">
                <a:solidFill>
                  <a:srgbClr val="FF0000"/>
                </a:solidFill>
              </a:rPr>
            </a:br>
            <a:r>
              <a:rPr lang="de-DE" sz="500" b="1" noProof="0" dirty="0">
                <a:solidFill>
                  <a:srgbClr val="FF0000"/>
                </a:solidFill>
              </a:rPr>
              <a:t>sehr gering</a:t>
            </a:r>
          </a:p>
        </p:txBody>
      </p:sp>
      <p:sp>
        <p:nvSpPr>
          <p:cNvPr id="37" name="Textfeld 36">
            <a:extLst>
              <a:ext uri="{FF2B5EF4-FFF2-40B4-BE49-F238E27FC236}">
                <a16:creationId xmlns:a16="http://schemas.microsoft.com/office/drawing/2014/main" id="{DF310E16-DB80-8CDF-AE77-7B2C6643A18F}"/>
              </a:ext>
            </a:extLst>
          </p:cNvPr>
          <p:cNvSpPr txBox="1"/>
          <p:nvPr/>
        </p:nvSpPr>
        <p:spPr>
          <a:xfrm>
            <a:off x="1042126" y="1743230"/>
            <a:ext cx="472939" cy="153888"/>
          </a:xfrm>
          <a:prstGeom prst="rect">
            <a:avLst/>
          </a:prstGeom>
          <a:noFill/>
        </p:spPr>
        <p:txBody>
          <a:bodyPr wrap="square" lIns="0" tIns="0" rIns="0" bIns="0" rtlCol="0">
            <a:spAutoFit/>
          </a:bodyPr>
          <a:lstStyle/>
          <a:p>
            <a:pPr algn="ctr"/>
            <a:endParaRPr lang="de-DE" sz="500" noProof="0" dirty="0"/>
          </a:p>
          <a:p>
            <a:pPr algn="ctr"/>
            <a:r>
              <a:rPr lang="de-DE" sz="500" noProof="0" dirty="0"/>
              <a:t>gering</a:t>
            </a:r>
          </a:p>
        </p:txBody>
      </p:sp>
      <p:sp>
        <p:nvSpPr>
          <p:cNvPr id="38" name="Textfeld 37">
            <a:extLst>
              <a:ext uri="{FF2B5EF4-FFF2-40B4-BE49-F238E27FC236}">
                <a16:creationId xmlns:a16="http://schemas.microsoft.com/office/drawing/2014/main" id="{7FCADCE0-08B3-BAB9-57C8-9070A6BAACE3}"/>
              </a:ext>
            </a:extLst>
          </p:cNvPr>
          <p:cNvSpPr txBox="1"/>
          <p:nvPr/>
        </p:nvSpPr>
        <p:spPr>
          <a:xfrm>
            <a:off x="1591534" y="1743230"/>
            <a:ext cx="472939" cy="153888"/>
          </a:xfrm>
          <a:prstGeom prst="rect">
            <a:avLst/>
          </a:prstGeom>
          <a:noFill/>
        </p:spPr>
        <p:txBody>
          <a:bodyPr wrap="square" lIns="0" tIns="0" rIns="0" bIns="0" rtlCol="0">
            <a:spAutoFit/>
          </a:bodyPr>
          <a:lstStyle/>
          <a:p>
            <a:pPr algn="ctr"/>
            <a:endParaRPr lang="de-DE" sz="500" noProof="0" dirty="0"/>
          </a:p>
          <a:p>
            <a:pPr algn="ctr"/>
            <a:r>
              <a:rPr lang="de-DE" sz="500" noProof="0" dirty="0"/>
              <a:t>mittel</a:t>
            </a:r>
          </a:p>
        </p:txBody>
      </p:sp>
      <p:sp>
        <p:nvSpPr>
          <p:cNvPr id="39" name="Textfeld 38">
            <a:extLst>
              <a:ext uri="{FF2B5EF4-FFF2-40B4-BE49-F238E27FC236}">
                <a16:creationId xmlns:a16="http://schemas.microsoft.com/office/drawing/2014/main" id="{DCF1B312-D509-9177-B05F-2FAB197A229A}"/>
              </a:ext>
            </a:extLst>
          </p:cNvPr>
          <p:cNvSpPr txBox="1"/>
          <p:nvPr/>
        </p:nvSpPr>
        <p:spPr>
          <a:xfrm>
            <a:off x="2128553" y="1743230"/>
            <a:ext cx="472939" cy="153888"/>
          </a:xfrm>
          <a:prstGeom prst="rect">
            <a:avLst/>
          </a:prstGeom>
          <a:noFill/>
        </p:spPr>
        <p:txBody>
          <a:bodyPr wrap="square" lIns="0" tIns="0" rIns="0" bIns="0" rtlCol="0">
            <a:spAutoFit/>
          </a:bodyPr>
          <a:lstStyle/>
          <a:p>
            <a:pPr algn="ctr"/>
            <a:endParaRPr lang="de-DE" sz="500" noProof="0" dirty="0"/>
          </a:p>
          <a:p>
            <a:pPr algn="ctr"/>
            <a:r>
              <a:rPr lang="de-DE" sz="500" noProof="0" dirty="0"/>
              <a:t>hoch</a:t>
            </a:r>
          </a:p>
        </p:txBody>
      </p:sp>
      <p:sp>
        <p:nvSpPr>
          <p:cNvPr id="40" name="Textfeld 39">
            <a:extLst>
              <a:ext uri="{FF2B5EF4-FFF2-40B4-BE49-F238E27FC236}">
                <a16:creationId xmlns:a16="http://schemas.microsoft.com/office/drawing/2014/main" id="{2E233C46-6A3A-00F2-4F4A-A1E670B83BB8}"/>
              </a:ext>
            </a:extLst>
          </p:cNvPr>
          <p:cNvSpPr txBox="1"/>
          <p:nvPr/>
        </p:nvSpPr>
        <p:spPr>
          <a:xfrm>
            <a:off x="2585892" y="1743230"/>
            <a:ext cx="629482" cy="153888"/>
          </a:xfrm>
          <a:prstGeom prst="rect">
            <a:avLst/>
          </a:prstGeom>
          <a:noFill/>
        </p:spPr>
        <p:txBody>
          <a:bodyPr wrap="square" lIns="0" tIns="0" rIns="0" bIns="0" rtlCol="0">
            <a:spAutoFit/>
          </a:bodyPr>
          <a:lstStyle/>
          <a:p>
            <a:pPr algn="ctr"/>
            <a:r>
              <a:rPr lang="de-DE" sz="500" b="1" noProof="0" dirty="0">
                <a:solidFill>
                  <a:schemeClr val="accent1"/>
                </a:solidFill>
              </a:rPr>
              <a:t>Resilienz</a:t>
            </a:r>
            <a:br>
              <a:rPr lang="de-DE" sz="500" b="1" noProof="0" dirty="0">
                <a:solidFill>
                  <a:schemeClr val="accent1"/>
                </a:solidFill>
              </a:rPr>
            </a:br>
            <a:r>
              <a:rPr lang="de-DE" sz="500" b="1" noProof="0" dirty="0">
                <a:solidFill>
                  <a:schemeClr val="accent1"/>
                </a:solidFill>
              </a:rPr>
              <a:t>sehr hoch</a:t>
            </a:r>
          </a:p>
        </p:txBody>
      </p:sp>
      <p:graphicFrame>
        <p:nvGraphicFramePr>
          <p:cNvPr id="41" name="Diagramm 40" descr="orlink:ORRange239@Robustheit!$F$25:$H$26€134217728€0€€0€0€0€0€€0€€0€0€0€12">
            <a:extLst>
              <a:ext uri="{FF2B5EF4-FFF2-40B4-BE49-F238E27FC236}">
                <a16:creationId xmlns:a16="http://schemas.microsoft.com/office/drawing/2014/main" id="{62D5F7FA-6B68-0227-1414-7B5C99E46E03}"/>
              </a:ext>
            </a:extLst>
          </p:cNvPr>
          <p:cNvGraphicFramePr/>
          <p:nvPr>
            <p:extLst>
              <p:ext uri="{D42A27DB-BD31-4B8C-83A1-F6EECF244321}">
                <p14:modId xmlns:p14="http://schemas.microsoft.com/office/powerpoint/2010/main" val="1915283415"/>
              </p:ext>
            </p:extLst>
          </p:nvPr>
        </p:nvGraphicFramePr>
        <p:xfrm>
          <a:off x="598327" y="889916"/>
          <a:ext cx="2897466" cy="727951"/>
        </p:xfrm>
        <a:graphic>
          <a:graphicData uri="http://schemas.openxmlformats.org/drawingml/2006/chart">
            <c:chart xmlns:c="http://schemas.openxmlformats.org/drawingml/2006/chart" xmlns:r="http://schemas.openxmlformats.org/officeDocument/2006/relationships" r:id="rId3"/>
          </a:graphicData>
        </a:graphic>
      </p:graphicFrame>
      <p:pic>
        <p:nvPicPr>
          <p:cNvPr id="48" name="Grafik 47">
            <a:extLst>
              <a:ext uri="{FF2B5EF4-FFF2-40B4-BE49-F238E27FC236}">
                <a16:creationId xmlns:a16="http://schemas.microsoft.com/office/drawing/2014/main" id="{4F01F1CC-F357-2C78-C556-4C97DFA346A4}"/>
              </a:ext>
            </a:extLst>
          </p:cNvPr>
          <p:cNvPicPr>
            <a:picLocks noChangeAspect="1"/>
          </p:cNvPicPr>
          <p:nvPr/>
        </p:nvPicPr>
        <p:blipFill>
          <a:blip r:embed="rId4"/>
          <a:stretch>
            <a:fillRect/>
          </a:stretch>
        </p:blipFill>
        <p:spPr>
          <a:xfrm>
            <a:off x="675854" y="1474683"/>
            <a:ext cx="2318991" cy="264895"/>
          </a:xfrm>
          <a:prstGeom prst="rect">
            <a:avLst/>
          </a:prstGeom>
        </p:spPr>
      </p:pic>
      <p:sp>
        <p:nvSpPr>
          <p:cNvPr id="7" name="Textplatzhalter 4">
            <a:extLst>
              <a:ext uri="{FF2B5EF4-FFF2-40B4-BE49-F238E27FC236}">
                <a16:creationId xmlns:a16="http://schemas.microsoft.com/office/drawing/2014/main" id="{E2BFE8F8-BD19-2153-FCFE-02CF22582E17}"/>
              </a:ext>
            </a:extLst>
          </p:cNvPr>
          <p:cNvSpPr txBox="1">
            <a:spLocks/>
          </p:cNvSpPr>
          <p:nvPr/>
        </p:nvSpPr>
        <p:spPr>
          <a:xfrm>
            <a:off x="477105" y="3788882"/>
            <a:ext cx="2738270" cy="975413"/>
          </a:xfrm>
          <a:prstGeom prst="rect">
            <a:avLst/>
          </a:prstGeom>
        </p:spPr>
        <p:txBody>
          <a:bodyPr lIns="0" tIns="0" rIns="0" bIns="0">
            <a:noAutofit/>
          </a:bodyPr>
          <a:lstStyle>
            <a:lvl1pPr marL="216000" indent="-216000" algn="l" defTabSz="685800" rtl="0" eaLnBrk="1" latinLnBrk="0" hangingPunct="1">
              <a:lnSpc>
                <a:spcPct val="120000"/>
              </a:lnSpc>
              <a:spcBef>
                <a:spcPts val="750"/>
              </a:spcBef>
              <a:buFontTx/>
              <a:buBlip>
                <a:blip>
                  <a:extLst>
                    <a:ext uri="{96DAC541-7B7A-43D3-8B79-37D633B846F1}">
                      <asvg:svgBlip xmlns:asvg="http://schemas.microsoft.com/office/drawing/2016/SVG/main" r:embed="rId5"/>
                    </a:ext>
                  </a:extLst>
                </a:blip>
              </a:buBlip>
              <a:defRPr sz="1800" b="0" i="0" kern="1200">
                <a:solidFill>
                  <a:schemeClr val="tx1"/>
                </a:solidFill>
                <a:latin typeface="Arial" panose="020B0604020202020204" pitchFamily="34" charset="0"/>
                <a:ea typeface="+mn-ea"/>
                <a:cs typeface="+mn-cs"/>
              </a:defRPr>
            </a:lvl1pPr>
            <a:lvl2pPr marL="396000" indent="-216000" algn="l" defTabSz="685800" rtl="0" eaLnBrk="1" latinLnBrk="0" hangingPunct="1">
              <a:lnSpc>
                <a:spcPct val="120000"/>
              </a:lnSpc>
              <a:spcBef>
                <a:spcPts val="375"/>
              </a:spcBef>
              <a:buSzPct val="100000"/>
              <a:buFontTx/>
              <a:buBlip>
                <a:blip>
                  <a:extLst>
                    <a:ext uri="{96DAC541-7B7A-43D3-8B79-37D633B846F1}">
                      <asvg:svgBlip xmlns:asvg="http://schemas.microsoft.com/office/drawing/2016/SVG/main" r:embed="rId6"/>
                    </a:ext>
                  </a:extLst>
                </a:blip>
              </a:buBlip>
              <a:defRPr sz="1800" b="0" i="0" kern="1200">
                <a:solidFill>
                  <a:schemeClr val="tx1"/>
                </a:solidFill>
                <a:latin typeface="Arial" panose="020B0604020202020204" pitchFamily="34" charset="0"/>
                <a:ea typeface="+mn-ea"/>
                <a:cs typeface="+mn-cs"/>
              </a:defRPr>
            </a:lvl2pPr>
            <a:lvl3pPr marL="612000" indent="-216000" algn="l" defTabSz="685800" rtl="0" eaLnBrk="1" latinLnBrk="0" hangingPunct="1">
              <a:lnSpc>
                <a:spcPct val="120000"/>
              </a:lnSpc>
              <a:spcBef>
                <a:spcPts val="375"/>
              </a:spcBef>
              <a:buSzPct val="120000"/>
              <a:buFont typeface="Arial" panose="020B0604020202020204" pitchFamily="34" charset="0"/>
              <a:buChar char="•"/>
              <a:defRPr sz="1500" b="0" i="0" kern="1200">
                <a:solidFill>
                  <a:schemeClr val="tx1"/>
                </a:solidFill>
                <a:latin typeface="Arial" panose="020B0604020202020204" pitchFamily="34" charset="0"/>
                <a:ea typeface="+mn-ea"/>
                <a:cs typeface="+mn-cs"/>
              </a:defRPr>
            </a:lvl3pPr>
            <a:lvl4pPr marL="864000" indent="-216000" algn="l" defTabSz="685800" rtl="0" eaLnBrk="1" latinLnBrk="0" hangingPunct="1">
              <a:lnSpc>
                <a:spcPct val="120000"/>
              </a:lnSpc>
              <a:spcBef>
                <a:spcPts val="375"/>
              </a:spcBef>
              <a:buSzPct val="100000"/>
              <a:buFont typeface="Symbol" pitchFamily="2" charset="2"/>
              <a:buChar char="-"/>
              <a:defRPr sz="1500" b="0" i="0" kern="1200">
                <a:solidFill>
                  <a:schemeClr val="tx1"/>
                </a:solidFill>
                <a:latin typeface="Arial" panose="020B0604020202020204" pitchFamily="34" charset="0"/>
                <a:ea typeface="+mn-ea"/>
                <a:cs typeface="+mn-cs"/>
              </a:defRPr>
            </a:lvl4pPr>
            <a:lvl5pPr marL="1080000" indent="-216000" algn="l" defTabSz="685800" rtl="0" eaLnBrk="1" latinLnBrk="0" hangingPunct="1">
              <a:lnSpc>
                <a:spcPct val="120000"/>
              </a:lnSpc>
              <a:spcBef>
                <a:spcPts val="375"/>
              </a:spcBef>
              <a:buSzPct val="100000"/>
              <a:buFont typeface="Courier New" panose="02070309020205020404" pitchFamily="49" charset="0"/>
              <a:buChar char="o"/>
              <a:defRPr sz="1500" b="0" i="0" kern="1200">
                <a:solidFill>
                  <a:schemeClr val="tx1"/>
                </a:solidFill>
                <a:latin typeface="Arial" panose="020B0604020202020204" pitchFamily="34"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spcBef>
                <a:spcPts val="0"/>
              </a:spcBef>
              <a:buNone/>
            </a:pPr>
            <a:r>
              <a:rPr lang="de-DE" sz="800" u="sng" noProof="0" dirty="0"/>
              <a:t>Signifik. Unterschiede zu 2025 innerhalb der Ländergruppen</a:t>
            </a:r>
            <a:endParaRPr lang="de-DE" sz="800" baseline="30000" noProof="0" dirty="0">
              <a:solidFill>
                <a:srgbClr val="054F73"/>
              </a:solidFill>
            </a:endParaRPr>
          </a:p>
          <a:p>
            <a:pPr marL="0" indent="0">
              <a:spcBef>
                <a:spcPts val="0"/>
              </a:spcBef>
              <a:buNone/>
            </a:pPr>
            <a:r>
              <a:rPr lang="de-DE" sz="800" baseline="30000" noProof="0" dirty="0">
                <a:solidFill>
                  <a:srgbClr val="054F73"/>
                </a:solidFill>
              </a:rPr>
              <a:t>1 </a:t>
            </a:r>
            <a:r>
              <a:rPr lang="de-DE" sz="800" dirty="0"/>
              <a:t>NRW: 62 Punkte (</a:t>
            </a:r>
            <a:r>
              <a:rPr lang="de-DE" sz="800" dirty="0">
                <a:solidFill>
                  <a:srgbClr val="FF0000"/>
                </a:solidFill>
                <a:latin typeface="Arial" panose="020B0604020202020204"/>
              </a:rPr>
              <a:t>▼ 17 Punkte</a:t>
            </a:r>
            <a:r>
              <a:rPr lang="de-DE" sz="800" dirty="0">
                <a:latin typeface="Arial" panose="020B0604020202020204"/>
              </a:rPr>
              <a:t>)</a:t>
            </a:r>
            <a:endParaRPr lang="de-DE" sz="800" baseline="30000" noProof="0" dirty="0">
              <a:solidFill>
                <a:srgbClr val="054F73"/>
              </a:solidFill>
            </a:endParaRPr>
          </a:p>
          <a:p>
            <a:pPr marL="0" indent="0">
              <a:spcBef>
                <a:spcPts val="0"/>
              </a:spcBef>
              <a:buNone/>
            </a:pPr>
            <a:r>
              <a:rPr lang="de-DE" sz="800" baseline="30000" dirty="0">
                <a:solidFill>
                  <a:srgbClr val="054F73"/>
                </a:solidFill>
              </a:rPr>
              <a:t>2 </a:t>
            </a:r>
            <a:r>
              <a:rPr lang="de-DE" sz="800" dirty="0"/>
              <a:t>BW: 81 Punkte (</a:t>
            </a:r>
            <a:r>
              <a:rPr lang="de-DE" sz="800" b="1" dirty="0">
                <a:solidFill>
                  <a:srgbClr val="8BC300"/>
                </a:solidFill>
              </a:rPr>
              <a:t>▲</a:t>
            </a:r>
            <a:r>
              <a:rPr lang="de-DE" sz="800" b="1" dirty="0">
                <a:solidFill>
                  <a:srgbClr val="8BC300"/>
                </a:solidFill>
                <a:latin typeface="Arial" panose="020B0604020202020204"/>
              </a:rPr>
              <a:t> 21 Punkte</a:t>
            </a:r>
            <a:r>
              <a:rPr lang="de-DE" sz="800" dirty="0">
                <a:latin typeface="Arial" panose="020B0604020202020204"/>
              </a:rPr>
              <a:t>)</a:t>
            </a:r>
            <a:endParaRPr lang="de-DE" sz="800" baseline="30000" noProof="0" dirty="0">
              <a:solidFill>
                <a:srgbClr val="054F73"/>
              </a:solidFill>
            </a:endParaRPr>
          </a:p>
          <a:p>
            <a:pPr marL="0" indent="0">
              <a:spcBef>
                <a:spcPts val="0"/>
              </a:spcBef>
              <a:buNone/>
            </a:pPr>
            <a:r>
              <a:rPr lang="de-DE" sz="800" baseline="30000" noProof="0" dirty="0">
                <a:solidFill>
                  <a:srgbClr val="054F73"/>
                </a:solidFill>
              </a:rPr>
              <a:t>3 </a:t>
            </a:r>
            <a:r>
              <a:rPr lang="de-DE" sz="800" noProof="0" dirty="0"/>
              <a:t>BY: 67 Punkte (</a:t>
            </a:r>
            <a:r>
              <a:rPr lang="de-DE" sz="800" dirty="0">
                <a:solidFill>
                  <a:srgbClr val="FF0000"/>
                </a:solidFill>
                <a:latin typeface="Arial" panose="020B0604020202020204"/>
              </a:rPr>
              <a:t>▼ 15 Punkte</a:t>
            </a:r>
            <a:r>
              <a:rPr lang="de-DE" sz="800" dirty="0">
                <a:latin typeface="Arial" panose="020B0604020202020204"/>
              </a:rPr>
              <a:t>)</a:t>
            </a:r>
            <a:endParaRPr lang="de-DE" sz="800" noProof="0" dirty="0"/>
          </a:p>
          <a:p>
            <a:pPr marL="0" indent="0">
              <a:spcBef>
                <a:spcPts val="0"/>
              </a:spcBef>
              <a:buNone/>
            </a:pPr>
            <a:r>
              <a:rPr lang="de-DE" sz="800" baseline="30000" dirty="0">
                <a:solidFill>
                  <a:srgbClr val="054F73"/>
                </a:solidFill>
              </a:rPr>
              <a:t>4</a:t>
            </a:r>
            <a:r>
              <a:rPr lang="de-DE" sz="800" baseline="30000" noProof="0" dirty="0">
                <a:solidFill>
                  <a:srgbClr val="054F73"/>
                </a:solidFill>
              </a:rPr>
              <a:t> </a:t>
            </a:r>
            <a:r>
              <a:rPr lang="de-DE" sz="800" noProof="0" dirty="0"/>
              <a:t>BY: </a:t>
            </a:r>
            <a:r>
              <a:rPr lang="de-DE" sz="800" dirty="0">
                <a:latin typeface="Arial" panose="020B0604020202020204"/>
              </a:rPr>
              <a:t>68</a:t>
            </a:r>
            <a:r>
              <a:rPr lang="de-DE" sz="800" noProof="0" dirty="0">
                <a:latin typeface="Arial" panose="020B0604020202020204"/>
              </a:rPr>
              <a:t> Punkte </a:t>
            </a:r>
            <a:r>
              <a:rPr lang="de-DE" sz="800" dirty="0"/>
              <a:t>(</a:t>
            </a:r>
            <a:r>
              <a:rPr lang="de-DE" sz="800" dirty="0">
                <a:solidFill>
                  <a:srgbClr val="FF0000"/>
                </a:solidFill>
                <a:latin typeface="Arial" panose="020B0604020202020204"/>
              </a:rPr>
              <a:t>▼ 18 Punkte</a:t>
            </a:r>
            <a:r>
              <a:rPr lang="de-DE" sz="800" dirty="0">
                <a:latin typeface="Arial" panose="020B0604020202020204"/>
              </a:rPr>
              <a:t>)</a:t>
            </a:r>
          </a:p>
          <a:p>
            <a:pPr marL="0" indent="0">
              <a:spcBef>
                <a:spcPts val="0"/>
              </a:spcBef>
              <a:buNone/>
            </a:pPr>
            <a:r>
              <a:rPr lang="de-DE" sz="800" baseline="30000" dirty="0">
                <a:solidFill>
                  <a:srgbClr val="054F73"/>
                </a:solidFill>
                <a:latin typeface="Arial" panose="020B0604020202020204"/>
              </a:rPr>
              <a:t>5 </a:t>
            </a:r>
            <a:r>
              <a:rPr lang="de-DE" sz="800" dirty="0">
                <a:latin typeface="Arial" panose="020B0604020202020204"/>
              </a:rPr>
              <a:t>BY:</a:t>
            </a:r>
            <a:r>
              <a:rPr lang="de-DE" sz="800" dirty="0">
                <a:solidFill>
                  <a:srgbClr val="FF0000"/>
                </a:solidFill>
                <a:latin typeface="Arial" panose="020B0604020202020204"/>
              </a:rPr>
              <a:t> </a:t>
            </a:r>
            <a:r>
              <a:rPr lang="de-DE" sz="800" dirty="0">
                <a:latin typeface="Arial" panose="020B0604020202020204"/>
              </a:rPr>
              <a:t>65 Punkte</a:t>
            </a:r>
            <a:r>
              <a:rPr lang="de-DE" sz="800" dirty="0"/>
              <a:t> (</a:t>
            </a:r>
            <a:r>
              <a:rPr lang="de-DE" sz="800" dirty="0">
                <a:solidFill>
                  <a:srgbClr val="FF0000"/>
                </a:solidFill>
                <a:latin typeface="Arial" panose="020B0604020202020204"/>
              </a:rPr>
              <a:t>▼ 18 Punkte</a:t>
            </a:r>
            <a:r>
              <a:rPr lang="de-DE" sz="800" dirty="0">
                <a:latin typeface="Arial" panose="020B0604020202020204"/>
              </a:rPr>
              <a:t>)</a:t>
            </a:r>
          </a:p>
          <a:p>
            <a:pPr marL="0" indent="0">
              <a:spcBef>
                <a:spcPts val="0"/>
              </a:spcBef>
              <a:buNone/>
            </a:pPr>
            <a:endParaRPr lang="de-DE" sz="800" noProof="0" dirty="0">
              <a:latin typeface="Arial" panose="020B0604020202020204"/>
            </a:endParaRPr>
          </a:p>
        </p:txBody>
      </p:sp>
      <p:sp>
        <p:nvSpPr>
          <p:cNvPr id="13" name="Textplatzhalter 4">
            <a:extLst>
              <a:ext uri="{FF2B5EF4-FFF2-40B4-BE49-F238E27FC236}">
                <a16:creationId xmlns:a16="http://schemas.microsoft.com/office/drawing/2014/main" id="{C2411AB5-24F3-0DF9-5D73-FBFFEDCA8F9F}"/>
              </a:ext>
            </a:extLst>
          </p:cNvPr>
          <p:cNvSpPr txBox="1">
            <a:spLocks/>
          </p:cNvSpPr>
          <p:nvPr/>
        </p:nvSpPr>
        <p:spPr>
          <a:xfrm>
            <a:off x="8749353" y="2927773"/>
            <a:ext cx="274535" cy="108189"/>
          </a:xfrm>
          <a:prstGeom prst="rect">
            <a:avLst/>
          </a:prstGeom>
          <a:solidFill>
            <a:schemeClr val="bg1"/>
          </a:solidFill>
        </p:spPr>
        <p:txBody>
          <a:bodyPr lIns="0" tIns="0" rIns="0">
            <a:noAutofit/>
          </a:bodyPr>
          <a:lstStyle>
            <a:lvl1pPr marL="216000" indent="-216000" algn="l" defTabSz="685800" rtl="0" eaLnBrk="1" latinLnBrk="0" hangingPunct="1">
              <a:lnSpc>
                <a:spcPct val="120000"/>
              </a:lnSpc>
              <a:spcBef>
                <a:spcPts val="750"/>
              </a:spcBef>
              <a:buFontTx/>
              <a:buBlip>
                <a:blip>
                  <a:extLst>
                    <a:ext uri="{96DAC541-7B7A-43D3-8B79-37D633B846F1}">
                      <asvg:svgBlip xmlns:asvg="http://schemas.microsoft.com/office/drawing/2016/SVG/main" r:embed="rId5"/>
                    </a:ext>
                  </a:extLst>
                </a:blip>
              </a:buBlip>
              <a:defRPr sz="1800" b="0" i="0" kern="1200">
                <a:solidFill>
                  <a:schemeClr val="tx1"/>
                </a:solidFill>
                <a:latin typeface="Arial" panose="020B0604020202020204" pitchFamily="34" charset="0"/>
                <a:ea typeface="+mn-ea"/>
                <a:cs typeface="+mn-cs"/>
              </a:defRPr>
            </a:lvl1pPr>
            <a:lvl2pPr marL="396000" indent="-216000" algn="l" defTabSz="685800" rtl="0" eaLnBrk="1" latinLnBrk="0" hangingPunct="1">
              <a:lnSpc>
                <a:spcPct val="120000"/>
              </a:lnSpc>
              <a:spcBef>
                <a:spcPts val="375"/>
              </a:spcBef>
              <a:buSzPct val="100000"/>
              <a:buFontTx/>
              <a:buBlip>
                <a:blip>
                  <a:extLst>
                    <a:ext uri="{96DAC541-7B7A-43D3-8B79-37D633B846F1}">
                      <asvg:svgBlip xmlns:asvg="http://schemas.microsoft.com/office/drawing/2016/SVG/main" r:embed="rId6"/>
                    </a:ext>
                  </a:extLst>
                </a:blip>
              </a:buBlip>
              <a:defRPr sz="1800" b="0" i="0" kern="1200">
                <a:solidFill>
                  <a:schemeClr val="tx1"/>
                </a:solidFill>
                <a:latin typeface="Arial" panose="020B0604020202020204" pitchFamily="34" charset="0"/>
                <a:ea typeface="+mn-ea"/>
                <a:cs typeface="+mn-cs"/>
              </a:defRPr>
            </a:lvl2pPr>
            <a:lvl3pPr marL="612000" indent="-216000" algn="l" defTabSz="685800" rtl="0" eaLnBrk="1" latinLnBrk="0" hangingPunct="1">
              <a:lnSpc>
                <a:spcPct val="120000"/>
              </a:lnSpc>
              <a:spcBef>
                <a:spcPts val="375"/>
              </a:spcBef>
              <a:buSzPct val="120000"/>
              <a:buFont typeface="Arial" panose="020B0604020202020204" pitchFamily="34" charset="0"/>
              <a:buChar char="•"/>
              <a:defRPr sz="1500" b="0" i="0" kern="1200">
                <a:solidFill>
                  <a:schemeClr val="tx1"/>
                </a:solidFill>
                <a:latin typeface="Arial" panose="020B0604020202020204" pitchFamily="34" charset="0"/>
                <a:ea typeface="+mn-ea"/>
                <a:cs typeface="+mn-cs"/>
              </a:defRPr>
            </a:lvl3pPr>
            <a:lvl4pPr marL="864000" indent="-216000" algn="l" defTabSz="685800" rtl="0" eaLnBrk="1" latinLnBrk="0" hangingPunct="1">
              <a:lnSpc>
                <a:spcPct val="120000"/>
              </a:lnSpc>
              <a:spcBef>
                <a:spcPts val="375"/>
              </a:spcBef>
              <a:buSzPct val="100000"/>
              <a:buFont typeface="Symbol" pitchFamily="2" charset="2"/>
              <a:buChar char="-"/>
              <a:defRPr sz="1500" b="0" i="0" kern="1200">
                <a:solidFill>
                  <a:schemeClr val="tx1"/>
                </a:solidFill>
                <a:latin typeface="Arial" panose="020B0604020202020204" pitchFamily="34" charset="0"/>
                <a:ea typeface="+mn-ea"/>
                <a:cs typeface="+mn-cs"/>
              </a:defRPr>
            </a:lvl4pPr>
            <a:lvl5pPr marL="1080000" indent="-216000" algn="l" defTabSz="685800" rtl="0" eaLnBrk="1" latinLnBrk="0" hangingPunct="1">
              <a:lnSpc>
                <a:spcPct val="120000"/>
              </a:lnSpc>
              <a:spcBef>
                <a:spcPts val="375"/>
              </a:spcBef>
              <a:buSzPct val="100000"/>
              <a:buFont typeface="Courier New" panose="02070309020205020404" pitchFamily="49" charset="0"/>
              <a:buChar char="o"/>
              <a:defRPr sz="1500" b="0" i="0" kern="1200">
                <a:solidFill>
                  <a:schemeClr val="tx1"/>
                </a:solidFill>
                <a:latin typeface="Arial" panose="020B0604020202020204" pitchFamily="34"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buNone/>
            </a:pPr>
            <a:r>
              <a:rPr lang="de-DE" sz="700" b="1" noProof="0" dirty="0"/>
              <a:t>Ø 59</a:t>
            </a:r>
          </a:p>
        </p:txBody>
      </p:sp>
      <p:cxnSp>
        <p:nvCxnSpPr>
          <p:cNvPr id="15" name="Gerader Verbinder 14">
            <a:extLst>
              <a:ext uri="{FF2B5EF4-FFF2-40B4-BE49-F238E27FC236}">
                <a16:creationId xmlns:a16="http://schemas.microsoft.com/office/drawing/2014/main" id="{FA155314-A2EE-5763-8423-23E158980B72}"/>
              </a:ext>
            </a:extLst>
          </p:cNvPr>
          <p:cNvCxnSpPr/>
          <p:nvPr/>
        </p:nvCxnSpPr>
        <p:spPr>
          <a:xfrm>
            <a:off x="8243344" y="3054804"/>
            <a:ext cx="768230" cy="0"/>
          </a:xfrm>
          <a:prstGeom prst="line">
            <a:avLst/>
          </a:prstGeom>
          <a:ln>
            <a:solidFill>
              <a:schemeClr val="tx1"/>
            </a:solidFill>
            <a:prstDash val="sysDot"/>
          </a:ln>
        </p:spPr>
        <p:style>
          <a:lnRef idx="2">
            <a:schemeClr val="accent1"/>
          </a:lnRef>
          <a:fillRef idx="0">
            <a:schemeClr val="accent1"/>
          </a:fillRef>
          <a:effectRef idx="1">
            <a:schemeClr val="accent1"/>
          </a:effectRef>
          <a:fontRef idx="minor">
            <a:schemeClr val="tx1"/>
          </a:fontRef>
        </p:style>
      </p:cxnSp>
      <p:sp>
        <p:nvSpPr>
          <p:cNvPr id="6" name="Textfeld 5">
            <a:extLst>
              <a:ext uri="{FF2B5EF4-FFF2-40B4-BE49-F238E27FC236}">
                <a16:creationId xmlns:a16="http://schemas.microsoft.com/office/drawing/2014/main" id="{B60BEA5B-47F7-8123-F9A3-EAA5847C3474}"/>
              </a:ext>
            </a:extLst>
          </p:cNvPr>
          <p:cNvSpPr txBox="1"/>
          <p:nvPr/>
        </p:nvSpPr>
        <p:spPr>
          <a:xfrm>
            <a:off x="7590263" y="4740574"/>
            <a:ext cx="1461372" cy="184666"/>
          </a:xfrm>
          <a:prstGeom prst="rect">
            <a:avLst/>
          </a:prstGeom>
          <a:noFill/>
        </p:spPr>
        <p:txBody>
          <a:bodyPr wrap="square" rtlCol="0">
            <a:spAutoFit/>
          </a:bodyPr>
          <a:lstStyle/>
          <a:p>
            <a:r>
              <a:rPr lang="de-DE" sz="600" noProof="0" dirty="0"/>
              <a:t>* signifikante Unterschiede zu 2025</a:t>
            </a:r>
          </a:p>
        </p:txBody>
      </p:sp>
      <p:sp>
        <p:nvSpPr>
          <p:cNvPr id="32" name="Shape-13">
            <a:extLst>
              <a:ext uri="{FF2B5EF4-FFF2-40B4-BE49-F238E27FC236}">
                <a16:creationId xmlns:a16="http://schemas.microsoft.com/office/drawing/2014/main" id="{6A9E117A-C707-FA02-657C-A32AFE82CBE0}"/>
              </a:ext>
            </a:extLst>
          </p:cNvPr>
          <p:cNvSpPr/>
          <p:nvPr/>
        </p:nvSpPr>
        <p:spPr>
          <a:xfrm rot="5400000">
            <a:off x="418322" y="1097757"/>
            <a:ext cx="313200" cy="312269"/>
          </a:xfrm>
          <a:prstGeom prst="ellipse">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sz="1000" b="0" i="0" u="sng" noProof="0" dirty="0">
              <a:solidFill>
                <a:srgbClr val="000000"/>
              </a:solidFill>
              <a:latin typeface="Arial" panose="020B0604020202020204" pitchFamily="34" charset="0"/>
            </a:endParaRPr>
          </a:p>
          <a:p>
            <a:pPr algn="ctr"/>
            <a:endParaRPr lang="de-DE" sz="1000" b="0" i="0" u="sng" noProof="0" dirty="0">
              <a:solidFill>
                <a:srgbClr val="000000"/>
              </a:solidFill>
              <a:latin typeface="Arial" panose="020B0604020202020204" pitchFamily="34" charset="0"/>
            </a:endParaRPr>
          </a:p>
        </p:txBody>
      </p:sp>
      <p:pic>
        <p:nvPicPr>
          <p:cNvPr id="44" name="Grafik 43">
            <a:extLst>
              <a:ext uri="{FF2B5EF4-FFF2-40B4-BE49-F238E27FC236}">
                <a16:creationId xmlns:a16="http://schemas.microsoft.com/office/drawing/2014/main" id="{B9678AAD-7D85-0333-E208-5ED86A2F56AF}"/>
              </a:ext>
            </a:extLst>
          </p:cNvPr>
          <p:cNvPicPr>
            <a:picLocks noChangeAspect="1"/>
          </p:cNvPicPr>
          <p:nvPr/>
        </p:nvPicPr>
        <p:blipFill>
          <a:blip>
            <a:extLst>
              <a:ext uri="{96DAC541-7B7A-43D3-8B79-37D633B846F1}">
                <asvg:svgBlip xmlns:asvg="http://schemas.microsoft.com/office/drawing/2016/SVG/main" r:embed="rId7"/>
              </a:ext>
            </a:extLst>
          </a:blip>
          <a:srcRect/>
          <a:stretch/>
        </p:blipFill>
        <p:spPr>
          <a:xfrm>
            <a:off x="437641" y="1116610"/>
            <a:ext cx="274563" cy="274563"/>
          </a:xfrm>
          <a:prstGeom prst="rect">
            <a:avLst/>
          </a:prstGeom>
        </p:spPr>
      </p:pic>
      <p:sp>
        <p:nvSpPr>
          <p:cNvPr id="9" name="Textfeld 8">
            <a:extLst>
              <a:ext uri="{FF2B5EF4-FFF2-40B4-BE49-F238E27FC236}">
                <a16:creationId xmlns:a16="http://schemas.microsoft.com/office/drawing/2014/main" id="{9CD5A418-39C1-6077-C382-8DCBAF93AD9F}"/>
              </a:ext>
            </a:extLst>
          </p:cNvPr>
          <p:cNvSpPr txBox="1"/>
          <p:nvPr/>
        </p:nvSpPr>
        <p:spPr>
          <a:xfrm>
            <a:off x="744341" y="1158052"/>
            <a:ext cx="200573" cy="76944"/>
          </a:xfrm>
          <a:prstGeom prst="rect">
            <a:avLst/>
          </a:prstGeom>
          <a:noFill/>
        </p:spPr>
        <p:txBody>
          <a:bodyPr wrap="square" lIns="0" tIns="0" rIns="0" bIns="0" rtlCol="0">
            <a:spAutoFit/>
          </a:bodyPr>
          <a:lstStyle/>
          <a:p>
            <a:pPr algn="ctr">
              <a:spcAft>
                <a:spcPts val="240"/>
              </a:spcAft>
            </a:pPr>
            <a:r>
              <a:rPr lang="de-DE" sz="500" b="1" noProof="0" dirty="0">
                <a:solidFill>
                  <a:schemeClr val="bg1"/>
                </a:solidFill>
              </a:rPr>
              <a:t>2026</a:t>
            </a:r>
          </a:p>
        </p:txBody>
      </p:sp>
      <p:sp>
        <p:nvSpPr>
          <p:cNvPr id="10" name="Textfeld 9">
            <a:extLst>
              <a:ext uri="{FF2B5EF4-FFF2-40B4-BE49-F238E27FC236}">
                <a16:creationId xmlns:a16="http://schemas.microsoft.com/office/drawing/2014/main" id="{C6FA7A38-2732-4702-E292-815037A99637}"/>
              </a:ext>
            </a:extLst>
          </p:cNvPr>
          <p:cNvSpPr txBox="1"/>
          <p:nvPr/>
        </p:nvSpPr>
        <p:spPr>
          <a:xfrm>
            <a:off x="744341" y="1268050"/>
            <a:ext cx="200573" cy="76944"/>
          </a:xfrm>
          <a:prstGeom prst="rect">
            <a:avLst/>
          </a:prstGeom>
          <a:noFill/>
        </p:spPr>
        <p:txBody>
          <a:bodyPr wrap="square" lIns="0" tIns="0" rIns="0" bIns="0" rtlCol="0">
            <a:spAutoFit/>
          </a:bodyPr>
          <a:lstStyle/>
          <a:p>
            <a:pPr algn="ctr"/>
            <a:r>
              <a:rPr lang="de-DE" sz="500" b="1" dirty="0">
                <a:solidFill>
                  <a:schemeClr val="bg2">
                    <a:lumMod val="10000"/>
                  </a:schemeClr>
                </a:solidFill>
              </a:rPr>
              <a:t>2025</a:t>
            </a:r>
            <a:endParaRPr lang="de-DE" sz="500" b="1" noProof="0" dirty="0">
              <a:solidFill>
                <a:schemeClr val="bg2">
                  <a:lumMod val="10000"/>
                </a:schemeClr>
              </a:solidFill>
            </a:endParaRPr>
          </a:p>
        </p:txBody>
      </p:sp>
      <p:sp>
        <p:nvSpPr>
          <p:cNvPr id="8" name="Textplatzhalter 4">
            <a:extLst>
              <a:ext uri="{FF2B5EF4-FFF2-40B4-BE49-F238E27FC236}">
                <a16:creationId xmlns:a16="http://schemas.microsoft.com/office/drawing/2014/main" id="{276B7425-F8A6-1C48-7AFC-90C1B762DD84}"/>
              </a:ext>
            </a:extLst>
          </p:cNvPr>
          <p:cNvSpPr txBox="1">
            <a:spLocks/>
          </p:cNvSpPr>
          <p:nvPr/>
        </p:nvSpPr>
        <p:spPr>
          <a:xfrm>
            <a:off x="2045703" y="3943118"/>
            <a:ext cx="2738270" cy="975413"/>
          </a:xfrm>
          <a:prstGeom prst="rect">
            <a:avLst/>
          </a:prstGeom>
        </p:spPr>
        <p:txBody>
          <a:bodyPr lIns="0" tIns="0" rIns="0" bIns="0">
            <a:noAutofit/>
          </a:bodyPr>
          <a:lstStyle>
            <a:lvl1pPr marL="216000" indent="-216000" algn="l" defTabSz="685800" rtl="0" eaLnBrk="1" latinLnBrk="0" hangingPunct="1">
              <a:lnSpc>
                <a:spcPct val="120000"/>
              </a:lnSpc>
              <a:spcBef>
                <a:spcPts val="750"/>
              </a:spcBef>
              <a:buFontTx/>
              <a:buBlip>
                <a:blip>
                  <a:extLst>
                    <a:ext uri="{96DAC541-7B7A-43D3-8B79-37D633B846F1}">
                      <asvg:svgBlip xmlns:asvg="http://schemas.microsoft.com/office/drawing/2016/SVG/main" r:embed="rId5"/>
                    </a:ext>
                  </a:extLst>
                </a:blip>
              </a:buBlip>
              <a:defRPr sz="1800" b="0" i="0" kern="1200">
                <a:solidFill>
                  <a:schemeClr val="tx1"/>
                </a:solidFill>
                <a:latin typeface="Arial" panose="020B0604020202020204" pitchFamily="34" charset="0"/>
                <a:ea typeface="+mn-ea"/>
                <a:cs typeface="+mn-cs"/>
              </a:defRPr>
            </a:lvl1pPr>
            <a:lvl2pPr marL="396000" indent="-216000" algn="l" defTabSz="685800" rtl="0" eaLnBrk="1" latinLnBrk="0" hangingPunct="1">
              <a:lnSpc>
                <a:spcPct val="120000"/>
              </a:lnSpc>
              <a:spcBef>
                <a:spcPts val="375"/>
              </a:spcBef>
              <a:buSzPct val="100000"/>
              <a:buFontTx/>
              <a:buBlip>
                <a:blip>
                  <a:extLst>
                    <a:ext uri="{96DAC541-7B7A-43D3-8B79-37D633B846F1}">
                      <asvg:svgBlip xmlns:asvg="http://schemas.microsoft.com/office/drawing/2016/SVG/main" r:embed="rId6"/>
                    </a:ext>
                  </a:extLst>
                </a:blip>
              </a:buBlip>
              <a:defRPr sz="1800" b="0" i="0" kern="1200">
                <a:solidFill>
                  <a:schemeClr val="tx1"/>
                </a:solidFill>
                <a:latin typeface="Arial" panose="020B0604020202020204" pitchFamily="34" charset="0"/>
                <a:ea typeface="+mn-ea"/>
                <a:cs typeface="+mn-cs"/>
              </a:defRPr>
            </a:lvl2pPr>
            <a:lvl3pPr marL="612000" indent="-216000" algn="l" defTabSz="685800" rtl="0" eaLnBrk="1" latinLnBrk="0" hangingPunct="1">
              <a:lnSpc>
                <a:spcPct val="120000"/>
              </a:lnSpc>
              <a:spcBef>
                <a:spcPts val="375"/>
              </a:spcBef>
              <a:buSzPct val="120000"/>
              <a:buFont typeface="Arial" panose="020B0604020202020204" pitchFamily="34" charset="0"/>
              <a:buChar char="•"/>
              <a:defRPr sz="1500" b="0" i="0" kern="1200">
                <a:solidFill>
                  <a:schemeClr val="tx1"/>
                </a:solidFill>
                <a:latin typeface="Arial" panose="020B0604020202020204" pitchFamily="34" charset="0"/>
                <a:ea typeface="+mn-ea"/>
                <a:cs typeface="+mn-cs"/>
              </a:defRPr>
            </a:lvl3pPr>
            <a:lvl4pPr marL="864000" indent="-216000" algn="l" defTabSz="685800" rtl="0" eaLnBrk="1" latinLnBrk="0" hangingPunct="1">
              <a:lnSpc>
                <a:spcPct val="120000"/>
              </a:lnSpc>
              <a:spcBef>
                <a:spcPts val="375"/>
              </a:spcBef>
              <a:buSzPct val="100000"/>
              <a:buFont typeface="Symbol" pitchFamily="2" charset="2"/>
              <a:buChar char="-"/>
              <a:defRPr sz="1500" b="0" i="0" kern="1200">
                <a:solidFill>
                  <a:schemeClr val="tx1"/>
                </a:solidFill>
                <a:latin typeface="Arial" panose="020B0604020202020204" pitchFamily="34" charset="0"/>
                <a:ea typeface="+mn-ea"/>
                <a:cs typeface="+mn-cs"/>
              </a:defRPr>
            </a:lvl4pPr>
            <a:lvl5pPr marL="1080000" indent="-216000" algn="l" defTabSz="685800" rtl="0" eaLnBrk="1" latinLnBrk="0" hangingPunct="1">
              <a:lnSpc>
                <a:spcPct val="120000"/>
              </a:lnSpc>
              <a:spcBef>
                <a:spcPts val="375"/>
              </a:spcBef>
              <a:buSzPct val="100000"/>
              <a:buFont typeface="Courier New" panose="02070309020205020404" pitchFamily="49" charset="0"/>
              <a:buChar char="o"/>
              <a:defRPr sz="1500" b="0" i="0" kern="1200">
                <a:solidFill>
                  <a:schemeClr val="tx1"/>
                </a:solidFill>
                <a:latin typeface="Arial" panose="020B0604020202020204" pitchFamily="34"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spcBef>
                <a:spcPts val="0"/>
              </a:spcBef>
              <a:buNone/>
            </a:pPr>
            <a:r>
              <a:rPr lang="de-DE" sz="800" baseline="30000" dirty="0">
                <a:solidFill>
                  <a:srgbClr val="054F73"/>
                </a:solidFill>
                <a:latin typeface="Arial" panose="020B0604020202020204"/>
              </a:rPr>
              <a:t>6 </a:t>
            </a:r>
            <a:r>
              <a:rPr lang="de-DE" sz="800" dirty="0">
                <a:latin typeface="Arial" panose="020B0604020202020204"/>
              </a:rPr>
              <a:t>BY:</a:t>
            </a:r>
            <a:r>
              <a:rPr lang="de-DE" sz="800" dirty="0">
                <a:solidFill>
                  <a:srgbClr val="FF0000"/>
                </a:solidFill>
                <a:latin typeface="Arial" panose="020B0604020202020204"/>
              </a:rPr>
              <a:t> </a:t>
            </a:r>
            <a:r>
              <a:rPr lang="de-DE" sz="800" dirty="0">
                <a:latin typeface="Arial" panose="020B0604020202020204"/>
              </a:rPr>
              <a:t>58 Punkte</a:t>
            </a:r>
            <a:r>
              <a:rPr lang="de-DE" sz="800" dirty="0"/>
              <a:t> (</a:t>
            </a:r>
            <a:r>
              <a:rPr lang="de-DE" sz="800" dirty="0">
                <a:solidFill>
                  <a:srgbClr val="FF0000"/>
                </a:solidFill>
                <a:latin typeface="Arial" panose="020B0604020202020204"/>
              </a:rPr>
              <a:t>▼ 18 Punkte</a:t>
            </a:r>
            <a:r>
              <a:rPr lang="de-DE" sz="800" dirty="0">
                <a:latin typeface="Arial" panose="020B0604020202020204"/>
              </a:rPr>
              <a:t>)</a:t>
            </a:r>
          </a:p>
          <a:p>
            <a:pPr marL="0" indent="0">
              <a:spcBef>
                <a:spcPts val="0"/>
              </a:spcBef>
              <a:buNone/>
            </a:pPr>
            <a:r>
              <a:rPr lang="de-DE" sz="800" baseline="30000" dirty="0">
                <a:solidFill>
                  <a:srgbClr val="054F73"/>
                </a:solidFill>
                <a:latin typeface="Arial" panose="020B0604020202020204"/>
              </a:rPr>
              <a:t>7</a:t>
            </a:r>
            <a:r>
              <a:rPr lang="de-DE" sz="800" baseline="30000" noProof="0" dirty="0">
                <a:solidFill>
                  <a:srgbClr val="054F73"/>
                </a:solidFill>
                <a:latin typeface="Arial" panose="020B0604020202020204"/>
              </a:rPr>
              <a:t> </a:t>
            </a:r>
            <a:r>
              <a:rPr lang="de-DE" sz="800" noProof="0" dirty="0">
                <a:latin typeface="Arial" panose="020B0604020202020204"/>
              </a:rPr>
              <a:t>BW:</a:t>
            </a:r>
            <a:r>
              <a:rPr lang="de-DE" sz="800" noProof="0" dirty="0">
                <a:solidFill>
                  <a:srgbClr val="FF0000"/>
                </a:solidFill>
                <a:latin typeface="Arial" panose="020B0604020202020204"/>
              </a:rPr>
              <a:t> </a:t>
            </a:r>
            <a:r>
              <a:rPr lang="de-DE" sz="800" noProof="0" dirty="0">
                <a:latin typeface="Arial" panose="020B0604020202020204"/>
              </a:rPr>
              <a:t>65</a:t>
            </a:r>
            <a:r>
              <a:rPr lang="de-DE" sz="800" noProof="0" dirty="0">
                <a:solidFill>
                  <a:srgbClr val="FF0000"/>
                </a:solidFill>
                <a:latin typeface="Arial" panose="020B0604020202020204"/>
              </a:rPr>
              <a:t> </a:t>
            </a:r>
            <a:r>
              <a:rPr lang="de-DE" sz="800" noProof="0" dirty="0">
                <a:latin typeface="Arial" panose="020B0604020202020204"/>
              </a:rPr>
              <a:t>Punkte</a:t>
            </a:r>
            <a:r>
              <a:rPr lang="de-DE" sz="800" dirty="0"/>
              <a:t> (</a:t>
            </a:r>
            <a:r>
              <a:rPr lang="de-DE" sz="800" b="1" dirty="0">
                <a:solidFill>
                  <a:srgbClr val="8BC300"/>
                </a:solidFill>
              </a:rPr>
              <a:t>▲</a:t>
            </a:r>
            <a:r>
              <a:rPr lang="de-DE" sz="800" b="1" dirty="0">
                <a:solidFill>
                  <a:srgbClr val="8BC300"/>
                </a:solidFill>
                <a:latin typeface="Arial" panose="020B0604020202020204"/>
              </a:rPr>
              <a:t> 17 Punkte</a:t>
            </a:r>
            <a:r>
              <a:rPr lang="de-DE" sz="800" dirty="0">
                <a:latin typeface="Arial" panose="020B0604020202020204"/>
              </a:rPr>
              <a:t>)</a:t>
            </a:r>
            <a:endParaRPr lang="de-DE" sz="800" noProof="0" dirty="0">
              <a:latin typeface="Arial" panose="020B0604020202020204"/>
            </a:endParaRPr>
          </a:p>
          <a:p>
            <a:pPr marL="0" indent="0">
              <a:spcBef>
                <a:spcPts val="0"/>
              </a:spcBef>
              <a:buNone/>
            </a:pPr>
            <a:r>
              <a:rPr lang="de-DE" sz="800" baseline="30000" dirty="0">
                <a:solidFill>
                  <a:srgbClr val="054F73"/>
                </a:solidFill>
              </a:rPr>
              <a:t>8 </a:t>
            </a:r>
            <a:r>
              <a:rPr lang="de-DE" sz="800" dirty="0">
                <a:latin typeface="Arial" panose="020B0604020202020204"/>
              </a:rPr>
              <a:t>BW: 56 Punkte</a:t>
            </a:r>
            <a:r>
              <a:rPr lang="de-DE" sz="800" dirty="0"/>
              <a:t> (</a:t>
            </a:r>
            <a:r>
              <a:rPr lang="de-DE" sz="800" b="1" dirty="0">
                <a:solidFill>
                  <a:srgbClr val="8BC300"/>
                </a:solidFill>
              </a:rPr>
              <a:t>▲</a:t>
            </a:r>
            <a:r>
              <a:rPr lang="de-DE" sz="800" b="1" dirty="0">
                <a:solidFill>
                  <a:srgbClr val="8BC300"/>
                </a:solidFill>
                <a:latin typeface="Arial" panose="020B0604020202020204"/>
              </a:rPr>
              <a:t> 15 Punkte</a:t>
            </a:r>
            <a:r>
              <a:rPr lang="de-DE" sz="800" dirty="0">
                <a:latin typeface="Arial" panose="020B0604020202020204"/>
              </a:rPr>
              <a:t>)</a:t>
            </a:r>
            <a:endParaRPr lang="de-DE" sz="800" baseline="30000" dirty="0">
              <a:solidFill>
                <a:srgbClr val="054F73"/>
              </a:solidFill>
            </a:endParaRPr>
          </a:p>
          <a:p>
            <a:pPr marL="0" indent="0">
              <a:spcBef>
                <a:spcPts val="0"/>
              </a:spcBef>
              <a:buNone/>
            </a:pPr>
            <a:r>
              <a:rPr lang="de-DE" sz="800" baseline="30000" dirty="0">
                <a:solidFill>
                  <a:srgbClr val="054F73"/>
                </a:solidFill>
              </a:rPr>
              <a:t>9</a:t>
            </a:r>
            <a:r>
              <a:rPr lang="de-DE" sz="800" baseline="30000" noProof="0" dirty="0">
                <a:solidFill>
                  <a:srgbClr val="054F73"/>
                </a:solidFill>
              </a:rPr>
              <a:t> </a:t>
            </a:r>
            <a:r>
              <a:rPr lang="de-DE" sz="800" noProof="0" dirty="0">
                <a:latin typeface="Arial" panose="020B0604020202020204"/>
              </a:rPr>
              <a:t>BY: 44 Punkte</a:t>
            </a:r>
            <a:r>
              <a:rPr lang="de-DE" sz="800" dirty="0"/>
              <a:t> (</a:t>
            </a:r>
            <a:r>
              <a:rPr lang="de-DE" sz="800" dirty="0">
                <a:solidFill>
                  <a:srgbClr val="FF0000"/>
                </a:solidFill>
                <a:latin typeface="Arial" panose="020B0604020202020204"/>
              </a:rPr>
              <a:t>▼ 16 Punkte</a:t>
            </a:r>
            <a:r>
              <a:rPr lang="de-DE" sz="800" dirty="0">
                <a:latin typeface="Arial" panose="020B0604020202020204"/>
              </a:rPr>
              <a:t>)</a:t>
            </a:r>
            <a:endParaRPr lang="de-DE" sz="800" noProof="0" dirty="0">
              <a:latin typeface="Arial" panose="020B0604020202020204"/>
            </a:endParaRPr>
          </a:p>
        </p:txBody>
      </p:sp>
    </p:spTree>
    <p:extLst>
      <p:ext uri="{BB962C8B-B14F-4D97-AF65-F5344CB8AC3E}">
        <p14:creationId xmlns:p14="http://schemas.microsoft.com/office/powerpoint/2010/main" val="407006665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A5D16A-1E3F-01C3-C36F-AF4401F1BAE4}"/>
            </a:ext>
          </a:extLst>
        </p:cNvPr>
        <p:cNvGrpSpPr/>
        <p:nvPr/>
      </p:nvGrpSpPr>
      <p:grpSpPr>
        <a:xfrm>
          <a:off x="0" y="0"/>
          <a:ext cx="0" cy="0"/>
          <a:chOff x="0" y="0"/>
          <a:chExt cx="0" cy="0"/>
        </a:xfrm>
      </p:grpSpPr>
      <p:sp>
        <p:nvSpPr>
          <p:cNvPr id="2" name="Fußzeilenplatzhalter 1">
            <a:extLst>
              <a:ext uri="{FF2B5EF4-FFF2-40B4-BE49-F238E27FC236}">
                <a16:creationId xmlns:a16="http://schemas.microsoft.com/office/drawing/2014/main" id="{5A17DB02-5C77-49A4-C3B6-32D0C6E30CC0}"/>
              </a:ext>
            </a:extLst>
          </p:cNvPr>
          <p:cNvSpPr>
            <a:spLocks noGrp="1"/>
          </p:cNvSpPr>
          <p:nvPr>
            <p:ph type="ftr" sz="quarter" idx="3"/>
          </p:nvPr>
        </p:nvSpPr>
        <p:spPr/>
        <p:txBody>
          <a:bodyPr/>
          <a:lstStyle/>
          <a:p>
            <a:r>
              <a:rPr lang="de-DE" noProof="0" dirty="0"/>
              <a:t>Juli 2026</a:t>
            </a:r>
          </a:p>
        </p:txBody>
      </p:sp>
      <p:sp>
        <p:nvSpPr>
          <p:cNvPr id="3" name="Foliennummernplatzhalter 2">
            <a:extLst>
              <a:ext uri="{FF2B5EF4-FFF2-40B4-BE49-F238E27FC236}">
                <a16:creationId xmlns:a16="http://schemas.microsoft.com/office/drawing/2014/main" id="{F054D166-8FA4-E35A-E19A-6E037B4A8941}"/>
              </a:ext>
            </a:extLst>
          </p:cNvPr>
          <p:cNvSpPr>
            <a:spLocks noGrp="1"/>
          </p:cNvSpPr>
          <p:nvPr>
            <p:ph type="sldNum" sz="quarter" idx="4"/>
          </p:nvPr>
        </p:nvSpPr>
        <p:spPr/>
        <p:txBody>
          <a:bodyPr/>
          <a:lstStyle/>
          <a:p>
            <a:fld id="{DB2B21CB-63E8-C249-B8AC-5FF3FD754265}" type="slidenum">
              <a:rPr lang="de-DE" noProof="0" smtClean="0"/>
              <a:pPr/>
              <a:t>17</a:t>
            </a:fld>
            <a:endParaRPr lang="de-DE" noProof="0" dirty="0"/>
          </a:p>
        </p:txBody>
      </p:sp>
      <p:sp>
        <p:nvSpPr>
          <p:cNvPr id="4" name="Titel 3">
            <a:extLst>
              <a:ext uri="{FF2B5EF4-FFF2-40B4-BE49-F238E27FC236}">
                <a16:creationId xmlns:a16="http://schemas.microsoft.com/office/drawing/2014/main" id="{EA38C2E3-363A-762D-E489-CBFCC012B1AE}"/>
              </a:ext>
            </a:extLst>
          </p:cNvPr>
          <p:cNvSpPr>
            <a:spLocks noGrp="1"/>
          </p:cNvSpPr>
          <p:nvPr>
            <p:ph type="title"/>
          </p:nvPr>
        </p:nvSpPr>
        <p:spPr/>
        <p:txBody>
          <a:bodyPr>
            <a:normAutofit/>
          </a:bodyPr>
          <a:lstStyle/>
          <a:p>
            <a:r>
              <a:rPr lang="de-DE" dirty="0"/>
              <a:t>Schlüsselindikatoren im Themenfeld …</a:t>
            </a:r>
            <a:br>
              <a:rPr lang="de-DE" noProof="0" dirty="0"/>
            </a:br>
            <a:r>
              <a:rPr lang="de-DE" noProof="0" dirty="0"/>
              <a:t>Robustheit der Unternehmen</a:t>
            </a:r>
          </a:p>
        </p:txBody>
      </p:sp>
      <p:sp>
        <p:nvSpPr>
          <p:cNvPr id="5" name="Textplatzhalter 4">
            <a:extLst>
              <a:ext uri="{FF2B5EF4-FFF2-40B4-BE49-F238E27FC236}">
                <a16:creationId xmlns:a16="http://schemas.microsoft.com/office/drawing/2014/main" id="{75A1E161-7A84-F67B-9FB7-9F2F1C44605E}"/>
              </a:ext>
            </a:extLst>
          </p:cNvPr>
          <p:cNvSpPr>
            <a:spLocks noGrp="1"/>
          </p:cNvSpPr>
          <p:nvPr>
            <p:ph type="body" sz="quarter" idx="13"/>
          </p:nvPr>
        </p:nvSpPr>
        <p:spPr>
          <a:xfrm>
            <a:off x="359999" y="972298"/>
            <a:ext cx="4357143" cy="3671433"/>
          </a:xfrm>
          <a:noFill/>
          <a:ln>
            <a:noFill/>
          </a:ln>
        </p:spPr>
        <p:txBody>
          <a:bodyPr>
            <a:normAutofit/>
          </a:bodyPr>
          <a:lstStyle/>
          <a:p>
            <a:pPr>
              <a:spcBef>
                <a:spcPts val="0"/>
              </a:spcBef>
            </a:pPr>
            <a:r>
              <a:rPr lang="de-DE" sz="1000" b="1" dirty="0"/>
              <a:t>Negative Schlüsselindikatoren</a:t>
            </a:r>
            <a:br>
              <a:rPr lang="de-DE" sz="1000" dirty="0"/>
            </a:br>
            <a:r>
              <a:rPr lang="de-DE" sz="800" dirty="0"/>
              <a:t>Indikatoren mit themenfeldspezifisch überdurchschnittlich hohem Einfluss auf die Selbsteinschätzung der Klimaresilienz in den Unternehmen, die im Vergleich mit den anderen Themenfeldindikatoren </a:t>
            </a:r>
            <a:r>
              <a:rPr lang="de-DE" sz="800" b="1" dirty="0"/>
              <a:t>schlechter</a:t>
            </a:r>
            <a:r>
              <a:rPr lang="de-DE" sz="800" dirty="0"/>
              <a:t> bewertet werden</a:t>
            </a:r>
            <a:br>
              <a:rPr lang="de-DE" sz="500" dirty="0"/>
            </a:br>
            <a:endParaRPr lang="de-DE" sz="500" dirty="0"/>
          </a:p>
          <a:p>
            <a:pPr marL="0" lvl="2" indent="0">
              <a:spcBef>
                <a:spcPts val="0"/>
              </a:spcBef>
              <a:buNone/>
            </a:pPr>
            <a:r>
              <a:rPr lang="de-DE" sz="800" dirty="0"/>
              <a:t>Eine im Vergleich </a:t>
            </a:r>
            <a:r>
              <a:rPr lang="de-DE" sz="800" b="1" dirty="0"/>
              <a:t>höhere Betroffenheit </a:t>
            </a:r>
            <a:r>
              <a:rPr lang="de-DE" sz="800" dirty="0"/>
              <a:t>sehen WVU bei folgenden Indikatoren:</a:t>
            </a:r>
          </a:p>
          <a:p>
            <a:pPr marL="360000" lvl="2">
              <a:buClr>
                <a:srgbClr val="FF4747"/>
              </a:buClr>
              <a:buSzPct val="100000"/>
              <a:buFont typeface="Arial" panose="020B0604020202020204" pitchFamily="34" charset="0"/>
              <a:buChar char="●"/>
            </a:pPr>
            <a:r>
              <a:rPr lang="de-DE" sz="800" dirty="0"/>
              <a:t>Zunahme der Spitzenlast beim Wasserbedarf (Anzahl Spitzenlasttage, Erhöhung der Spitzenlasten, länger andauernde / sich kumulierende Spitzenlasten).</a:t>
            </a:r>
          </a:p>
          <a:p>
            <a:pPr marL="360000" lvl="2">
              <a:buClr>
                <a:srgbClr val="FF4747"/>
              </a:buClr>
              <a:buSzPct val="100000"/>
              <a:buFont typeface="Arial" panose="020B0604020202020204" pitchFamily="34" charset="0"/>
              <a:buChar char="●"/>
            </a:pPr>
            <a:r>
              <a:rPr lang="de-DE" sz="800" dirty="0"/>
              <a:t>Zunahme des Investitionsbedarfs, um eine Anpassung an die Folgen des Klimawandels zu gewährleisten.</a:t>
            </a:r>
          </a:p>
          <a:p>
            <a:pPr marL="360000" lvl="2">
              <a:buClr>
                <a:srgbClr val="FF4747"/>
              </a:buClr>
              <a:buSzPct val="100000"/>
              <a:buFont typeface="Arial" panose="020B0604020202020204" pitchFamily="34" charset="0"/>
              <a:buChar char="●"/>
            </a:pPr>
            <a:r>
              <a:rPr lang="de-DE" sz="800" dirty="0"/>
              <a:t>Anstieg der Auslastung Ihrer rechtlich oder vertraglich gesicherten Wasserressourcen (Roh- und Reinwasser) in Bezug auf die verfügbaren Tagesmengen.</a:t>
            </a:r>
          </a:p>
          <a:p>
            <a:pPr marL="360000" lvl="2">
              <a:buClr>
                <a:srgbClr val="FF4747"/>
              </a:buClr>
              <a:buSzPct val="100000"/>
              <a:buFont typeface="Arial" panose="020B0604020202020204" pitchFamily="34" charset="0"/>
              <a:buChar char="▲"/>
            </a:pPr>
            <a:r>
              <a:rPr lang="de-DE" sz="800" dirty="0"/>
              <a:t>Anstieg der Variabilität (Menge, Qualität) im Dargebot innerhalb Ihres Zuständigkeitsbereichs.</a:t>
            </a:r>
          </a:p>
          <a:p>
            <a:pPr marL="360000" lvl="2">
              <a:buClr>
                <a:srgbClr val="FF4747"/>
              </a:buClr>
              <a:buSzPct val="100000"/>
              <a:buFont typeface="Arial" panose="020B0604020202020204" pitchFamily="34" charset="0"/>
              <a:buChar char="▲"/>
            </a:pPr>
            <a:r>
              <a:rPr lang="de-DE" sz="800" dirty="0"/>
              <a:t>Abnahme des Wasserdargebots.</a:t>
            </a:r>
          </a:p>
          <a:p>
            <a:pPr marL="360000" lvl="2">
              <a:buClr>
                <a:srgbClr val="FF4747"/>
              </a:buClr>
              <a:buSzPct val="100000"/>
              <a:buFont typeface="Arial" panose="020B0604020202020204" pitchFamily="34" charset="0"/>
              <a:buChar char="●"/>
            </a:pPr>
            <a:r>
              <a:rPr lang="de-DE" sz="800" dirty="0"/>
              <a:t>Anstieg der Auslastung Ihrer rechtlich oder vertraglich gesicherten Wasserressourcen (Roh- und Reinwasser) in Bezug auf die verfügbaren Jahresmengen.</a:t>
            </a:r>
          </a:p>
          <a:p>
            <a:pPr marL="360000" lvl="2">
              <a:buClr>
                <a:srgbClr val="FF0000"/>
              </a:buClr>
              <a:buSzPct val="100000"/>
              <a:buFont typeface="Arial" panose="020B0604020202020204" pitchFamily="34" charset="0"/>
              <a:buChar char="●"/>
            </a:pPr>
            <a:r>
              <a:rPr lang="de-DE" sz="800" dirty="0"/>
              <a:t>Erhöhung der Jahreswasserabgabe innerhalb Ihres Zuständigkeitsbereichs (z.B. zunehmender Wasserbedarf in einzelnen Sektoren oder für einzelne Nutzungen).*</a:t>
            </a:r>
          </a:p>
          <a:p>
            <a:pPr marL="144000" lvl="2" indent="0">
              <a:buClr>
                <a:srgbClr val="FF4747"/>
              </a:buClr>
              <a:buSzPct val="100000"/>
              <a:buNone/>
            </a:pPr>
            <a:endParaRPr lang="de-DE" sz="800" dirty="0"/>
          </a:p>
          <a:p>
            <a:pPr marL="360000" lvl="2">
              <a:buClr>
                <a:srgbClr val="FF4747"/>
              </a:buClr>
              <a:buSzPct val="100000"/>
              <a:buFont typeface="Arial" panose="020B0604020202020204" pitchFamily="34" charset="0"/>
              <a:buChar char="▲"/>
            </a:pPr>
            <a:endParaRPr lang="de-DE" sz="800" dirty="0"/>
          </a:p>
        </p:txBody>
      </p:sp>
      <p:sp>
        <p:nvSpPr>
          <p:cNvPr id="6" name="Textplatzhalter 4">
            <a:extLst>
              <a:ext uri="{FF2B5EF4-FFF2-40B4-BE49-F238E27FC236}">
                <a16:creationId xmlns:a16="http://schemas.microsoft.com/office/drawing/2014/main" id="{7B2EDF0C-CF93-BCFA-5886-9CDEE3766D40}"/>
              </a:ext>
            </a:extLst>
          </p:cNvPr>
          <p:cNvSpPr txBox="1">
            <a:spLocks/>
          </p:cNvSpPr>
          <p:nvPr/>
        </p:nvSpPr>
        <p:spPr>
          <a:xfrm>
            <a:off x="4622800" y="964678"/>
            <a:ext cx="4161200" cy="3199719"/>
          </a:xfrm>
          <a:prstGeom prst="rect">
            <a:avLst/>
          </a:prstGeom>
          <a:noFill/>
          <a:ln>
            <a:noFill/>
          </a:ln>
        </p:spPr>
        <p:txBody>
          <a:bodyPr lIns="0" tIns="0" rIns="0">
            <a:normAutofit/>
          </a:bodyPr>
          <a:lstStyle>
            <a:lvl1pPr marL="216000" indent="-216000" algn="l" defTabSz="685800" rtl="0" eaLnBrk="1" latinLnBrk="0" hangingPunct="1">
              <a:lnSpc>
                <a:spcPct val="120000"/>
              </a:lnSpc>
              <a:spcBef>
                <a:spcPts val="750"/>
              </a:spcBef>
              <a:buFontTx/>
              <a:buBlip>
                <a:blip>
                  <a:extLst>
                    <a:ext uri="{96DAC541-7B7A-43D3-8B79-37D633B846F1}">
                      <asvg:svgBlip xmlns:asvg="http://schemas.microsoft.com/office/drawing/2016/SVG/main" r:embed="rId3"/>
                    </a:ext>
                  </a:extLst>
                </a:blip>
              </a:buBlip>
              <a:defRPr sz="1800" b="0" i="0" kern="1200">
                <a:solidFill>
                  <a:schemeClr val="tx1"/>
                </a:solidFill>
                <a:latin typeface="Arial" panose="020B0604020202020204" pitchFamily="34" charset="0"/>
                <a:ea typeface="+mn-ea"/>
                <a:cs typeface="+mn-cs"/>
              </a:defRPr>
            </a:lvl1pPr>
            <a:lvl2pPr marL="396000" indent="-216000" algn="l" defTabSz="685800" rtl="0" eaLnBrk="1" latinLnBrk="0" hangingPunct="1">
              <a:lnSpc>
                <a:spcPct val="120000"/>
              </a:lnSpc>
              <a:spcBef>
                <a:spcPts val="375"/>
              </a:spcBef>
              <a:buSzPct val="100000"/>
              <a:buFontTx/>
              <a:buBlip>
                <a:blip>
                  <a:extLst>
                    <a:ext uri="{96DAC541-7B7A-43D3-8B79-37D633B846F1}">
                      <asvg:svgBlip xmlns:asvg="http://schemas.microsoft.com/office/drawing/2016/SVG/main" r:embed="rId4"/>
                    </a:ext>
                  </a:extLst>
                </a:blip>
              </a:buBlip>
              <a:defRPr sz="1800" b="0" i="0" kern="1200">
                <a:solidFill>
                  <a:schemeClr val="tx1"/>
                </a:solidFill>
                <a:latin typeface="Arial" panose="020B0604020202020204" pitchFamily="34" charset="0"/>
                <a:ea typeface="+mn-ea"/>
                <a:cs typeface="+mn-cs"/>
              </a:defRPr>
            </a:lvl2pPr>
            <a:lvl3pPr marL="612000" indent="-216000" algn="l" defTabSz="685800" rtl="0" eaLnBrk="1" latinLnBrk="0" hangingPunct="1">
              <a:lnSpc>
                <a:spcPct val="120000"/>
              </a:lnSpc>
              <a:spcBef>
                <a:spcPts val="375"/>
              </a:spcBef>
              <a:buSzPct val="120000"/>
              <a:buFont typeface="Arial" panose="020B0604020202020204" pitchFamily="34" charset="0"/>
              <a:buChar char="•"/>
              <a:defRPr sz="1500" b="0" i="0" kern="1200">
                <a:solidFill>
                  <a:schemeClr val="tx1"/>
                </a:solidFill>
                <a:latin typeface="Arial" panose="020B0604020202020204" pitchFamily="34" charset="0"/>
                <a:ea typeface="+mn-ea"/>
                <a:cs typeface="+mn-cs"/>
              </a:defRPr>
            </a:lvl3pPr>
            <a:lvl4pPr marL="864000" indent="-216000" algn="l" defTabSz="685800" rtl="0" eaLnBrk="1" latinLnBrk="0" hangingPunct="1">
              <a:lnSpc>
                <a:spcPct val="120000"/>
              </a:lnSpc>
              <a:spcBef>
                <a:spcPts val="375"/>
              </a:spcBef>
              <a:buSzPct val="100000"/>
              <a:buFont typeface="Symbol" pitchFamily="2" charset="2"/>
              <a:buChar char="-"/>
              <a:defRPr sz="1500" b="0" i="0" kern="1200">
                <a:solidFill>
                  <a:schemeClr val="tx1"/>
                </a:solidFill>
                <a:latin typeface="Arial" panose="020B0604020202020204" pitchFamily="34" charset="0"/>
                <a:ea typeface="+mn-ea"/>
                <a:cs typeface="+mn-cs"/>
              </a:defRPr>
            </a:lvl4pPr>
            <a:lvl5pPr marL="1080000" indent="-216000" algn="l" defTabSz="685800" rtl="0" eaLnBrk="1" latinLnBrk="0" hangingPunct="1">
              <a:lnSpc>
                <a:spcPct val="120000"/>
              </a:lnSpc>
              <a:spcBef>
                <a:spcPts val="375"/>
              </a:spcBef>
              <a:buSzPct val="100000"/>
              <a:buFont typeface="Courier New" panose="02070309020205020404" pitchFamily="49" charset="0"/>
              <a:buChar char="o"/>
              <a:defRPr sz="1500" b="0" i="0" kern="1200">
                <a:solidFill>
                  <a:schemeClr val="tx1"/>
                </a:solidFill>
                <a:latin typeface="Arial" panose="020B0604020202020204" pitchFamily="34"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spcBef>
                <a:spcPts val="0"/>
              </a:spcBef>
            </a:pPr>
            <a:r>
              <a:rPr lang="de-DE" sz="1000" b="1" dirty="0"/>
              <a:t>Positive Schlüsselindikatoren</a:t>
            </a:r>
            <a:br>
              <a:rPr lang="de-DE" sz="1000" dirty="0"/>
            </a:br>
            <a:r>
              <a:rPr lang="de-DE" sz="800" dirty="0"/>
              <a:t>Indikatoren</a:t>
            </a:r>
            <a:r>
              <a:rPr lang="de-DE" sz="800" b="1" dirty="0"/>
              <a:t> </a:t>
            </a:r>
            <a:r>
              <a:rPr lang="de-DE" sz="800" noProof="0" dirty="0"/>
              <a:t>mit themenfeldspezifisch überdurchschnittlich hohem Einfluss auf die Selbsteinschätzung der Klimaresilienz in den Unternehmen, die im Vergleich mit den anderen Themenfeldindikatoren </a:t>
            </a:r>
            <a:r>
              <a:rPr lang="de-DE" sz="800" b="1" noProof="0" dirty="0"/>
              <a:t>besser</a:t>
            </a:r>
            <a:r>
              <a:rPr lang="de-DE" sz="800" noProof="0" dirty="0"/>
              <a:t> bewertet werden</a:t>
            </a:r>
          </a:p>
          <a:p>
            <a:pPr marL="0" indent="0">
              <a:spcBef>
                <a:spcPts val="0"/>
              </a:spcBef>
              <a:buNone/>
            </a:pPr>
            <a:endParaRPr lang="de-DE" sz="500" dirty="0"/>
          </a:p>
          <a:p>
            <a:pPr marL="0" indent="0">
              <a:spcBef>
                <a:spcPts val="0"/>
              </a:spcBef>
              <a:buNone/>
            </a:pPr>
            <a:r>
              <a:rPr lang="de-DE" sz="800" noProof="0" dirty="0"/>
              <a:t>Eine im Vergleich </a:t>
            </a:r>
            <a:r>
              <a:rPr lang="de-DE" sz="800" b="1" noProof="0" dirty="0"/>
              <a:t>geringere Betroffenheit </a:t>
            </a:r>
            <a:r>
              <a:rPr lang="de-DE" sz="800" noProof="0" dirty="0"/>
              <a:t>sehen WVU bei folgenden Indikatoren:</a:t>
            </a:r>
          </a:p>
          <a:p>
            <a:pPr marL="360000" lvl="2">
              <a:buClr>
                <a:srgbClr val="8BC300"/>
              </a:buClr>
              <a:buSzPct val="100000"/>
              <a:buFont typeface="Arial" panose="020B0604020202020204" pitchFamily="34" charset="0"/>
              <a:buChar char="●"/>
            </a:pPr>
            <a:r>
              <a:rPr lang="de-DE" sz="800" dirty="0"/>
              <a:t>Engpässe hinsichtlich der maximalen Tagesaufbereitungskapazität von Rohwasser an Spitzentagen.</a:t>
            </a:r>
          </a:p>
          <a:p>
            <a:pPr marL="360000" lvl="2">
              <a:buClr>
                <a:srgbClr val="8BC300"/>
              </a:buClr>
              <a:buSzPct val="100000"/>
              <a:buFont typeface="Arial" panose="020B0604020202020204" pitchFamily="34" charset="0"/>
              <a:buChar char="●"/>
            </a:pPr>
            <a:r>
              <a:rPr lang="de-DE" sz="800" dirty="0"/>
              <a:t>Engpässe hinsichtlich der maximalen Förderkapazität von Trinkwasser (= maximale Fördermenge/maximale Pumpenförderkapazität) an Spitzentagen.*</a:t>
            </a:r>
          </a:p>
          <a:p>
            <a:pPr marL="360000" lvl="2">
              <a:buClr>
                <a:srgbClr val="8BC300"/>
              </a:buClr>
              <a:buSzPct val="100000"/>
              <a:buFont typeface="Arial" panose="020B0604020202020204" pitchFamily="34" charset="0"/>
              <a:buChar char="●"/>
            </a:pPr>
            <a:r>
              <a:rPr lang="de-DE" sz="800" dirty="0"/>
              <a:t>Herausforderungen, die Versorgung mit Trinkwasser über das gesamte Jahr uneingeschränkt zu gewährleisten.*</a:t>
            </a:r>
          </a:p>
          <a:p>
            <a:pPr marL="360000" lvl="2">
              <a:buClr>
                <a:schemeClr val="bg1">
                  <a:lumMod val="50000"/>
                </a:schemeClr>
              </a:buClr>
              <a:buSzPct val="100000"/>
              <a:buFont typeface="Arial" panose="020B0604020202020204" pitchFamily="34" charset="0"/>
              <a:buChar char="▼"/>
            </a:pPr>
            <a:r>
              <a:rPr lang="de-DE" sz="800" dirty="0">
                <a:solidFill>
                  <a:schemeClr val="bg1">
                    <a:lumMod val="50000"/>
                  </a:schemeClr>
                </a:solidFill>
              </a:rPr>
              <a:t>Limitierung der Wasserbereitstellung durch Mängel in der technischen Infrastruktur (fehlende Redundanz und/oder Reserven).</a:t>
            </a:r>
          </a:p>
          <a:p>
            <a:pPr lvl="2">
              <a:spcAft>
                <a:spcPts val="600"/>
              </a:spcAft>
            </a:pPr>
            <a:endParaRPr lang="de-DE" sz="1000" noProof="0" dirty="0"/>
          </a:p>
          <a:p>
            <a:pPr marL="0" indent="0">
              <a:buNone/>
            </a:pPr>
            <a:endParaRPr lang="de-DE" noProof="0" dirty="0"/>
          </a:p>
        </p:txBody>
      </p:sp>
      <p:sp>
        <p:nvSpPr>
          <p:cNvPr id="7" name="Rechteck 6">
            <a:extLst>
              <a:ext uri="{FF2B5EF4-FFF2-40B4-BE49-F238E27FC236}">
                <a16:creationId xmlns:a16="http://schemas.microsoft.com/office/drawing/2014/main" id="{9C90A302-EE81-903F-FBCA-9D41A2294A80}"/>
              </a:ext>
            </a:extLst>
          </p:cNvPr>
          <p:cNvSpPr/>
          <p:nvPr/>
        </p:nvSpPr>
        <p:spPr>
          <a:xfrm>
            <a:off x="360000" y="4172858"/>
            <a:ext cx="8423999" cy="594418"/>
          </a:xfrm>
          <a:prstGeom prst="rect">
            <a:avLst/>
          </a:prstGeom>
          <a:solidFill>
            <a:srgbClr val="EEF5E7"/>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r>
              <a:rPr lang="de-DE" sz="1000" b="1" dirty="0">
                <a:solidFill>
                  <a:schemeClr val="tx1"/>
                </a:solidFill>
              </a:rPr>
              <a:t>FAZIT: </a:t>
            </a:r>
            <a:r>
              <a:rPr lang="de-DE" sz="1000" dirty="0">
                <a:solidFill>
                  <a:schemeClr val="tx1"/>
                </a:solidFill>
              </a:rPr>
              <a:t>Die WVU sind heute klimawandelbedingt bereits von Kapazitätsengpässen in unterschiedlichen Bereichen und Regionen betroffen, können diese im täglichen Betrieb bisher jedoch zuverlässig managen. Nehmen diese zukünftig zu, sind als wachsende Herausforderung die Sicher- und Bereitstellung der benötigten Wassermengen als Anpassung an den Klimawandel bei zunehmendem Investitionsbedarf zu bewältigen!</a:t>
            </a:r>
          </a:p>
        </p:txBody>
      </p:sp>
      <p:sp>
        <p:nvSpPr>
          <p:cNvPr id="8" name="Rechteck 7">
            <a:extLst>
              <a:ext uri="{FF2B5EF4-FFF2-40B4-BE49-F238E27FC236}">
                <a16:creationId xmlns:a16="http://schemas.microsoft.com/office/drawing/2014/main" id="{5282B101-E6CA-1D60-0E4B-311968D47B35}"/>
              </a:ext>
            </a:extLst>
          </p:cNvPr>
          <p:cNvSpPr/>
          <p:nvPr/>
        </p:nvSpPr>
        <p:spPr>
          <a:xfrm>
            <a:off x="533912" y="1141466"/>
            <a:ext cx="3952172" cy="454131"/>
          </a:xfrm>
          <a:prstGeom prst="rect">
            <a:avLst/>
          </a:prstGeom>
          <a:noFill/>
          <a:ln>
            <a:solidFill>
              <a:schemeClr val="bg1">
                <a:lumMod val="65000"/>
              </a:schemeClr>
            </a:solidFill>
            <a:prstDash val="dash"/>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b="0" i="0" dirty="0">
              <a:latin typeface="Arial" panose="020B0604020202020204" pitchFamily="34" charset="0"/>
            </a:endParaRPr>
          </a:p>
        </p:txBody>
      </p:sp>
      <p:sp>
        <p:nvSpPr>
          <p:cNvPr id="9" name="Rechteck 8">
            <a:extLst>
              <a:ext uri="{FF2B5EF4-FFF2-40B4-BE49-F238E27FC236}">
                <a16:creationId xmlns:a16="http://schemas.microsoft.com/office/drawing/2014/main" id="{EFBBE3B3-02D9-55FB-422C-F0D6C980A8E6}"/>
              </a:ext>
            </a:extLst>
          </p:cNvPr>
          <p:cNvSpPr/>
          <p:nvPr/>
        </p:nvSpPr>
        <p:spPr>
          <a:xfrm>
            <a:off x="4813416" y="1141466"/>
            <a:ext cx="3952172" cy="454131"/>
          </a:xfrm>
          <a:prstGeom prst="rect">
            <a:avLst/>
          </a:prstGeom>
          <a:noFill/>
          <a:ln>
            <a:solidFill>
              <a:schemeClr val="bg1">
                <a:lumMod val="65000"/>
              </a:schemeClr>
            </a:solidFill>
            <a:prstDash val="dash"/>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b="0" i="0" dirty="0">
              <a:latin typeface="Arial" panose="020B0604020202020204" pitchFamily="34" charset="0"/>
            </a:endParaRPr>
          </a:p>
        </p:txBody>
      </p:sp>
      <p:sp>
        <p:nvSpPr>
          <p:cNvPr id="10" name="Rechteck 9">
            <a:extLst>
              <a:ext uri="{FF2B5EF4-FFF2-40B4-BE49-F238E27FC236}">
                <a16:creationId xmlns:a16="http://schemas.microsoft.com/office/drawing/2014/main" id="{BB9465E4-BCCD-016C-5A8C-645538C8B412}"/>
              </a:ext>
            </a:extLst>
          </p:cNvPr>
          <p:cNvSpPr/>
          <p:nvPr/>
        </p:nvSpPr>
        <p:spPr>
          <a:xfrm rot="16200000">
            <a:off x="176491" y="1309719"/>
            <a:ext cx="595103" cy="117622"/>
          </a:xfrm>
          <a:prstGeom prst="rect">
            <a:avLst/>
          </a:prstGeom>
          <a:noFill/>
          <a:ln>
            <a:noFill/>
            <a:prstDash val="dash"/>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r>
              <a:rPr lang="de-DE" sz="600" b="0" i="0" dirty="0">
                <a:solidFill>
                  <a:schemeClr val="bg1">
                    <a:lumMod val="65000"/>
                  </a:schemeClr>
                </a:solidFill>
                <a:latin typeface="Arial" panose="020B0604020202020204" pitchFamily="34" charset="0"/>
              </a:rPr>
              <a:t>Definition</a:t>
            </a:r>
          </a:p>
        </p:txBody>
      </p:sp>
      <p:sp>
        <p:nvSpPr>
          <p:cNvPr id="11" name="Rechteck 10">
            <a:extLst>
              <a:ext uri="{FF2B5EF4-FFF2-40B4-BE49-F238E27FC236}">
                <a16:creationId xmlns:a16="http://schemas.microsoft.com/office/drawing/2014/main" id="{56A9F528-0E18-C631-E981-7F94DF8BA78A}"/>
              </a:ext>
            </a:extLst>
          </p:cNvPr>
          <p:cNvSpPr/>
          <p:nvPr/>
        </p:nvSpPr>
        <p:spPr>
          <a:xfrm rot="16200000">
            <a:off x="4457053" y="1309719"/>
            <a:ext cx="595103" cy="117622"/>
          </a:xfrm>
          <a:prstGeom prst="rect">
            <a:avLst/>
          </a:prstGeom>
          <a:noFill/>
          <a:ln>
            <a:noFill/>
            <a:prstDash val="dash"/>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r>
              <a:rPr lang="de-DE" sz="600" b="0" i="0" dirty="0">
                <a:solidFill>
                  <a:schemeClr val="bg1">
                    <a:lumMod val="65000"/>
                  </a:schemeClr>
                </a:solidFill>
                <a:latin typeface="Arial" panose="020B0604020202020204" pitchFamily="34" charset="0"/>
              </a:rPr>
              <a:t>Definition</a:t>
            </a:r>
          </a:p>
        </p:txBody>
      </p:sp>
      <p:sp>
        <p:nvSpPr>
          <p:cNvPr id="14" name="Textfeld 13">
            <a:extLst>
              <a:ext uri="{FF2B5EF4-FFF2-40B4-BE49-F238E27FC236}">
                <a16:creationId xmlns:a16="http://schemas.microsoft.com/office/drawing/2014/main" id="{D800B699-4953-FFF2-006F-BCD95EB08F06}"/>
              </a:ext>
            </a:extLst>
          </p:cNvPr>
          <p:cNvSpPr txBox="1"/>
          <p:nvPr/>
        </p:nvSpPr>
        <p:spPr>
          <a:xfrm>
            <a:off x="5731976" y="3399224"/>
            <a:ext cx="3054928" cy="738664"/>
          </a:xfrm>
          <a:prstGeom prst="rect">
            <a:avLst/>
          </a:prstGeom>
          <a:noFill/>
        </p:spPr>
        <p:txBody>
          <a:bodyPr wrap="square" lIns="0" rIns="0" rtlCol="0">
            <a:spAutoFit/>
          </a:bodyPr>
          <a:lstStyle/>
          <a:p>
            <a:r>
              <a:rPr lang="de-DE" sz="1000" dirty="0">
                <a:solidFill>
                  <a:srgbClr val="FF4747"/>
                </a:solidFill>
                <a:latin typeface="Arial" panose="020B0604020202020204" pitchFamily="34" charset="0"/>
                <a:cs typeface="Arial" panose="020B0604020202020204" pitchFamily="34" charset="0"/>
              </a:rPr>
              <a:t>●</a:t>
            </a:r>
            <a:r>
              <a:rPr lang="de-DE" sz="800" dirty="0">
                <a:latin typeface="Arial" panose="020B0604020202020204" pitchFamily="34" charset="0"/>
                <a:cs typeface="Arial" panose="020B0604020202020204" pitchFamily="34" charset="0"/>
              </a:rPr>
              <a:t>/</a:t>
            </a:r>
            <a:r>
              <a:rPr lang="de-DE" sz="1000" dirty="0">
                <a:solidFill>
                  <a:srgbClr val="8BC300"/>
                </a:solidFill>
                <a:latin typeface="Arial" panose="020B0604020202020204" pitchFamily="34" charset="0"/>
                <a:cs typeface="Arial" panose="020B0604020202020204" pitchFamily="34" charset="0"/>
              </a:rPr>
              <a:t>●</a:t>
            </a:r>
            <a:r>
              <a:rPr lang="de-DE" sz="800" dirty="0">
                <a:latin typeface="Arial" panose="020B0604020202020204" pitchFamily="34" charset="0"/>
                <a:cs typeface="Arial" panose="020B0604020202020204" pitchFamily="34" charset="0"/>
              </a:rPr>
              <a:t> in </a:t>
            </a:r>
            <a:r>
              <a:rPr lang="de-DE" sz="800" dirty="0"/>
              <a:t>2025 und 2026</a:t>
            </a:r>
          </a:p>
          <a:p>
            <a:r>
              <a:rPr lang="de-DE" sz="800" dirty="0">
                <a:solidFill>
                  <a:srgbClr val="FF4747"/>
                </a:solidFill>
                <a:latin typeface="Arial" panose="020B0604020202020204" pitchFamily="34" charset="0"/>
                <a:cs typeface="Arial" panose="020B0604020202020204" pitchFamily="34" charset="0"/>
              </a:rPr>
              <a:t>◄</a:t>
            </a:r>
            <a:r>
              <a:rPr lang="de-DE" sz="800" dirty="0">
                <a:latin typeface="Arial" panose="020B0604020202020204" pitchFamily="34" charset="0"/>
                <a:cs typeface="Arial" panose="020B0604020202020204" pitchFamily="34" charset="0"/>
              </a:rPr>
              <a:t>/</a:t>
            </a:r>
            <a:r>
              <a:rPr lang="de-DE" sz="800" dirty="0">
                <a:solidFill>
                  <a:srgbClr val="8BC300"/>
                </a:solidFill>
                <a:latin typeface="Arial" panose="020B0604020202020204" pitchFamily="34" charset="0"/>
                <a:cs typeface="Arial" panose="020B0604020202020204" pitchFamily="34" charset="0"/>
              </a:rPr>
              <a:t>► i</a:t>
            </a:r>
            <a:r>
              <a:rPr lang="de-DE" sz="800" dirty="0">
                <a:latin typeface="Arial" panose="020B0604020202020204" pitchFamily="34" charset="0"/>
                <a:cs typeface="Arial" panose="020B0604020202020204" pitchFamily="34" charset="0"/>
              </a:rPr>
              <a:t>n 2025 und 2026, mit Vorzeichenwechsel (positiv ↔ negativ) </a:t>
            </a:r>
            <a:endParaRPr lang="de-DE" sz="800" dirty="0">
              <a:solidFill>
                <a:srgbClr val="FF4747"/>
              </a:solidFill>
              <a:latin typeface="Arial" panose="020B0604020202020204" pitchFamily="34" charset="0"/>
              <a:cs typeface="Arial" panose="020B0604020202020204" pitchFamily="34" charset="0"/>
            </a:endParaRPr>
          </a:p>
          <a:p>
            <a:r>
              <a:rPr lang="de-DE" sz="800" dirty="0">
                <a:solidFill>
                  <a:srgbClr val="FF4747"/>
                </a:solidFill>
                <a:latin typeface="Arial" panose="020B0604020202020204" pitchFamily="34" charset="0"/>
                <a:cs typeface="Arial" panose="020B0604020202020204" pitchFamily="34" charset="0"/>
              </a:rPr>
              <a:t>▲</a:t>
            </a:r>
            <a:r>
              <a:rPr lang="de-DE" sz="800" dirty="0">
                <a:latin typeface="Arial" panose="020B0604020202020204" pitchFamily="34" charset="0"/>
                <a:cs typeface="Arial" panose="020B0604020202020204" pitchFamily="34" charset="0"/>
              </a:rPr>
              <a:t>/</a:t>
            </a:r>
            <a:r>
              <a:rPr lang="de-DE" sz="800" dirty="0">
                <a:solidFill>
                  <a:srgbClr val="8BC300"/>
                </a:solidFill>
                <a:latin typeface="Arial" panose="020B0604020202020204" pitchFamily="34" charset="0"/>
                <a:cs typeface="Arial" panose="020B0604020202020204" pitchFamily="34" charset="0"/>
              </a:rPr>
              <a:t>▲</a:t>
            </a:r>
            <a:r>
              <a:rPr lang="de-DE" sz="800" dirty="0"/>
              <a:t> neu in 2026</a:t>
            </a:r>
          </a:p>
          <a:p>
            <a:r>
              <a:rPr lang="de-DE" sz="800" dirty="0">
                <a:solidFill>
                  <a:schemeClr val="bg1">
                    <a:lumMod val="50000"/>
                  </a:schemeClr>
                </a:solidFill>
                <a:latin typeface="Arial" panose="020B0604020202020204" pitchFamily="34" charset="0"/>
                <a:cs typeface="Arial" panose="020B0604020202020204" pitchFamily="34" charset="0"/>
              </a:rPr>
              <a:t>▼</a:t>
            </a:r>
            <a:r>
              <a:rPr lang="de-DE" sz="800" dirty="0">
                <a:latin typeface="Arial" panose="020B0604020202020204" pitchFamily="34" charset="0"/>
                <a:cs typeface="Arial" panose="020B0604020202020204" pitchFamily="34" charset="0"/>
              </a:rPr>
              <a:t> n</a:t>
            </a:r>
            <a:r>
              <a:rPr lang="de-DE" sz="800" dirty="0"/>
              <a:t>ur in 2025</a:t>
            </a:r>
          </a:p>
          <a:p>
            <a:r>
              <a:rPr lang="de-DE" sz="800" i="1" dirty="0">
                <a:latin typeface="Arial" panose="020B0604020202020204" pitchFamily="34" charset="0"/>
                <a:cs typeface="Arial" panose="020B0604020202020204" pitchFamily="34" charset="0"/>
              </a:rPr>
              <a:t>* </a:t>
            </a:r>
            <a:r>
              <a:rPr lang="de-DE" sz="800" dirty="0">
                <a:latin typeface="Arial" panose="020B0604020202020204" pitchFamily="34" charset="0"/>
                <a:cs typeface="Arial" panose="020B0604020202020204" pitchFamily="34" charset="0"/>
              </a:rPr>
              <a:t>grenzwertig positiv/negativ (+/- 1 Indexpunkt zum Gesamtindex)</a:t>
            </a:r>
            <a:endParaRPr lang="de-DE" sz="800" dirty="0">
              <a:solidFill>
                <a:schemeClr val="accent6"/>
              </a:solidFill>
            </a:endParaRPr>
          </a:p>
        </p:txBody>
      </p:sp>
    </p:spTree>
    <p:extLst>
      <p:ext uri="{BB962C8B-B14F-4D97-AF65-F5344CB8AC3E}">
        <p14:creationId xmlns:p14="http://schemas.microsoft.com/office/powerpoint/2010/main" val="103623039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8C0101-E558-9F73-4E49-BF84646E8E79}"/>
            </a:ext>
          </a:extLst>
        </p:cNvPr>
        <p:cNvGrpSpPr/>
        <p:nvPr/>
      </p:nvGrpSpPr>
      <p:grpSpPr>
        <a:xfrm>
          <a:off x="0" y="0"/>
          <a:ext cx="0" cy="0"/>
          <a:chOff x="0" y="0"/>
          <a:chExt cx="0" cy="0"/>
        </a:xfrm>
      </p:grpSpPr>
      <p:sp>
        <p:nvSpPr>
          <p:cNvPr id="2" name="Fußzeilenplatzhalter 1">
            <a:extLst>
              <a:ext uri="{FF2B5EF4-FFF2-40B4-BE49-F238E27FC236}">
                <a16:creationId xmlns:a16="http://schemas.microsoft.com/office/drawing/2014/main" id="{55F33DBC-8697-74C3-A0A0-3AA72F9B3631}"/>
              </a:ext>
            </a:extLst>
          </p:cNvPr>
          <p:cNvSpPr>
            <a:spLocks noGrp="1"/>
          </p:cNvSpPr>
          <p:nvPr>
            <p:ph type="ftr" sz="quarter" idx="3"/>
          </p:nvPr>
        </p:nvSpPr>
        <p:spPr/>
        <p:txBody>
          <a:bodyPr/>
          <a:lstStyle/>
          <a:p>
            <a:r>
              <a:rPr lang="de-DE" noProof="0" dirty="0"/>
              <a:t>Juli 2026</a:t>
            </a:r>
          </a:p>
        </p:txBody>
      </p:sp>
      <p:sp>
        <p:nvSpPr>
          <p:cNvPr id="3" name="Foliennummernplatzhalter 2">
            <a:extLst>
              <a:ext uri="{FF2B5EF4-FFF2-40B4-BE49-F238E27FC236}">
                <a16:creationId xmlns:a16="http://schemas.microsoft.com/office/drawing/2014/main" id="{53361448-D86E-1145-6A7F-742580126CD9}"/>
              </a:ext>
            </a:extLst>
          </p:cNvPr>
          <p:cNvSpPr>
            <a:spLocks noGrp="1"/>
          </p:cNvSpPr>
          <p:nvPr>
            <p:ph type="sldNum" sz="quarter" idx="4"/>
          </p:nvPr>
        </p:nvSpPr>
        <p:spPr/>
        <p:txBody>
          <a:bodyPr/>
          <a:lstStyle/>
          <a:p>
            <a:fld id="{DB2B21CB-63E8-C249-B8AC-5FF3FD754265}" type="slidenum">
              <a:rPr lang="de-DE" noProof="0" smtClean="0"/>
              <a:pPr/>
              <a:t>18</a:t>
            </a:fld>
            <a:endParaRPr lang="de-DE" noProof="0" dirty="0"/>
          </a:p>
        </p:txBody>
      </p:sp>
      <p:sp>
        <p:nvSpPr>
          <p:cNvPr id="4" name="Titel 3">
            <a:extLst>
              <a:ext uri="{FF2B5EF4-FFF2-40B4-BE49-F238E27FC236}">
                <a16:creationId xmlns:a16="http://schemas.microsoft.com/office/drawing/2014/main" id="{8778CEDA-D037-05E1-B002-090FE004DDD5}"/>
              </a:ext>
            </a:extLst>
          </p:cNvPr>
          <p:cNvSpPr>
            <a:spLocks noGrp="1"/>
          </p:cNvSpPr>
          <p:nvPr>
            <p:ph type="title"/>
          </p:nvPr>
        </p:nvSpPr>
        <p:spPr/>
        <p:txBody>
          <a:bodyPr/>
          <a:lstStyle/>
          <a:p>
            <a:r>
              <a:rPr lang="de-DE" noProof="0" dirty="0"/>
              <a:t>Anpassungsgrad</a:t>
            </a:r>
          </a:p>
        </p:txBody>
      </p:sp>
      <p:sp>
        <p:nvSpPr>
          <p:cNvPr id="5" name="Textplatzhalter 4">
            <a:extLst>
              <a:ext uri="{FF2B5EF4-FFF2-40B4-BE49-F238E27FC236}">
                <a16:creationId xmlns:a16="http://schemas.microsoft.com/office/drawing/2014/main" id="{36949358-9584-8A24-F64A-F1413DA1AE75}"/>
              </a:ext>
            </a:extLst>
          </p:cNvPr>
          <p:cNvSpPr>
            <a:spLocks noGrp="1"/>
          </p:cNvSpPr>
          <p:nvPr>
            <p:ph type="body" sz="quarter" idx="13"/>
          </p:nvPr>
        </p:nvSpPr>
        <p:spPr>
          <a:xfrm>
            <a:off x="360000" y="1990800"/>
            <a:ext cx="2855374" cy="2608314"/>
          </a:xfrm>
        </p:spPr>
        <p:txBody>
          <a:bodyPr>
            <a:normAutofit/>
          </a:bodyPr>
          <a:lstStyle/>
          <a:p>
            <a:endParaRPr lang="de-DE" sz="900" noProof="0" dirty="0"/>
          </a:p>
          <a:p>
            <a:r>
              <a:rPr lang="de-DE" sz="900" noProof="0" dirty="0"/>
              <a:t>Der Teilindex </a:t>
            </a:r>
            <a:r>
              <a:rPr lang="de-DE" sz="900" i="1" noProof="0" dirty="0"/>
              <a:t>Anpassungsgrad</a:t>
            </a:r>
            <a:r>
              <a:rPr lang="de-DE" sz="900" noProof="0" dirty="0"/>
              <a:t> wird durch Fragen zu akuten Anpassungsbedarfen bei den WVU erhoben. </a:t>
            </a:r>
          </a:p>
          <a:p>
            <a:r>
              <a:rPr lang="de-DE" sz="900" noProof="0" dirty="0"/>
              <a:t>Je geringer der aktuelle Handlungsbedarf im Verantwortungsbereich der Unternehmen eingeschätzt wird, desto höher ist der aktuelle Anpassungsgrad und damit die Resilienz der Unternehmen.</a:t>
            </a:r>
          </a:p>
        </p:txBody>
      </p:sp>
      <p:sp>
        <p:nvSpPr>
          <p:cNvPr id="30" name="Rechteck: abgerundete Ecken 29">
            <a:extLst>
              <a:ext uri="{FF2B5EF4-FFF2-40B4-BE49-F238E27FC236}">
                <a16:creationId xmlns:a16="http://schemas.microsoft.com/office/drawing/2014/main" id="{BCDDEAF9-B5BE-D281-0C53-9FF3EDDD7913}"/>
              </a:ext>
            </a:extLst>
          </p:cNvPr>
          <p:cNvSpPr/>
          <p:nvPr/>
        </p:nvSpPr>
        <p:spPr>
          <a:xfrm>
            <a:off x="358775" y="1039871"/>
            <a:ext cx="3017471" cy="430228"/>
          </a:xfrm>
          <a:prstGeom prst="roundRect">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b="0" i="0" u="sng" noProof="0" dirty="0">
              <a:latin typeface="Arial" panose="020B0604020202020204" pitchFamily="34" charset="0"/>
            </a:endParaRPr>
          </a:p>
        </p:txBody>
      </p:sp>
      <p:sp>
        <p:nvSpPr>
          <p:cNvPr id="32" name="Shape-13">
            <a:extLst>
              <a:ext uri="{FF2B5EF4-FFF2-40B4-BE49-F238E27FC236}">
                <a16:creationId xmlns:a16="http://schemas.microsoft.com/office/drawing/2014/main" id="{0DF1B3C3-618E-F317-4A27-5F79A75C4FED}"/>
              </a:ext>
            </a:extLst>
          </p:cNvPr>
          <p:cNvSpPr/>
          <p:nvPr/>
        </p:nvSpPr>
        <p:spPr>
          <a:xfrm rot="5400000">
            <a:off x="411818" y="1097757"/>
            <a:ext cx="313200" cy="312269"/>
          </a:xfrm>
          <a:prstGeom prst="ellipse">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sz="1000" b="0" i="0" u="sng" noProof="0" dirty="0">
              <a:solidFill>
                <a:srgbClr val="000000"/>
              </a:solidFill>
              <a:latin typeface="Arial" panose="020B0604020202020204" pitchFamily="34" charset="0"/>
            </a:endParaRPr>
          </a:p>
          <a:p>
            <a:pPr algn="ctr"/>
            <a:endParaRPr lang="de-DE" sz="1000" b="0" i="0" u="sng" noProof="0" dirty="0">
              <a:solidFill>
                <a:srgbClr val="000000"/>
              </a:solidFill>
              <a:latin typeface="Arial" panose="020B0604020202020204" pitchFamily="34" charset="0"/>
            </a:endParaRPr>
          </a:p>
        </p:txBody>
      </p:sp>
      <p:sp>
        <p:nvSpPr>
          <p:cNvPr id="37" name="Textfeld 36">
            <a:extLst>
              <a:ext uri="{FF2B5EF4-FFF2-40B4-BE49-F238E27FC236}">
                <a16:creationId xmlns:a16="http://schemas.microsoft.com/office/drawing/2014/main" id="{27379339-3FB8-6E4D-3D9A-27BAC0A248AF}"/>
              </a:ext>
            </a:extLst>
          </p:cNvPr>
          <p:cNvSpPr txBox="1"/>
          <p:nvPr/>
        </p:nvSpPr>
        <p:spPr>
          <a:xfrm>
            <a:off x="1042126" y="1743230"/>
            <a:ext cx="472939" cy="153888"/>
          </a:xfrm>
          <a:prstGeom prst="rect">
            <a:avLst/>
          </a:prstGeom>
          <a:noFill/>
        </p:spPr>
        <p:txBody>
          <a:bodyPr wrap="square" lIns="0" tIns="0" rIns="0" bIns="0" rtlCol="0">
            <a:spAutoFit/>
          </a:bodyPr>
          <a:lstStyle/>
          <a:p>
            <a:pPr algn="ctr"/>
            <a:endParaRPr lang="de-DE" sz="500" noProof="0" dirty="0"/>
          </a:p>
          <a:p>
            <a:pPr algn="ctr"/>
            <a:r>
              <a:rPr lang="de-DE" sz="500" noProof="0" dirty="0"/>
              <a:t>gering</a:t>
            </a:r>
          </a:p>
        </p:txBody>
      </p:sp>
      <p:sp>
        <p:nvSpPr>
          <p:cNvPr id="38" name="Textfeld 37">
            <a:extLst>
              <a:ext uri="{FF2B5EF4-FFF2-40B4-BE49-F238E27FC236}">
                <a16:creationId xmlns:a16="http://schemas.microsoft.com/office/drawing/2014/main" id="{AAABEA7B-9867-BB42-6958-20382D68A7DE}"/>
              </a:ext>
            </a:extLst>
          </p:cNvPr>
          <p:cNvSpPr txBox="1"/>
          <p:nvPr/>
        </p:nvSpPr>
        <p:spPr>
          <a:xfrm>
            <a:off x="1591534" y="1743230"/>
            <a:ext cx="472939" cy="153888"/>
          </a:xfrm>
          <a:prstGeom prst="rect">
            <a:avLst/>
          </a:prstGeom>
          <a:noFill/>
        </p:spPr>
        <p:txBody>
          <a:bodyPr wrap="square" lIns="0" tIns="0" rIns="0" bIns="0" rtlCol="0">
            <a:spAutoFit/>
          </a:bodyPr>
          <a:lstStyle/>
          <a:p>
            <a:pPr algn="ctr"/>
            <a:endParaRPr lang="de-DE" sz="500" noProof="0" dirty="0"/>
          </a:p>
          <a:p>
            <a:pPr algn="ctr"/>
            <a:r>
              <a:rPr lang="de-DE" sz="500" noProof="0" dirty="0"/>
              <a:t>mittel</a:t>
            </a:r>
          </a:p>
        </p:txBody>
      </p:sp>
      <p:sp>
        <p:nvSpPr>
          <p:cNvPr id="39" name="Textfeld 38">
            <a:extLst>
              <a:ext uri="{FF2B5EF4-FFF2-40B4-BE49-F238E27FC236}">
                <a16:creationId xmlns:a16="http://schemas.microsoft.com/office/drawing/2014/main" id="{139A3D7D-E423-A7CF-9FFF-E303FD8FE2BD}"/>
              </a:ext>
            </a:extLst>
          </p:cNvPr>
          <p:cNvSpPr txBox="1"/>
          <p:nvPr/>
        </p:nvSpPr>
        <p:spPr>
          <a:xfrm>
            <a:off x="2128553" y="1743230"/>
            <a:ext cx="472939" cy="153888"/>
          </a:xfrm>
          <a:prstGeom prst="rect">
            <a:avLst/>
          </a:prstGeom>
          <a:noFill/>
        </p:spPr>
        <p:txBody>
          <a:bodyPr wrap="square" lIns="0" tIns="0" rIns="0" bIns="0" rtlCol="0">
            <a:spAutoFit/>
          </a:bodyPr>
          <a:lstStyle/>
          <a:p>
            <a:pPr algn="ctr"/>
            <a:endParaRPr lang="de-DE" sz="500" noProof="0" dirty="0"/>
          </a:p>
          <a:p>
            <a:pPr algn="ctr"/>
            <a:r>
              <a:rPr lang="de-DE" sz="500" noProof="0" dirty="0"/>
              <a:t>hoch</a:t>
            </a:r>
          </a:p>
        </p:txBody>
      </p:sp>
      <p:pic>
        <p:nvPicPr>
          <p:cNvPr id="44" name="Grafik 43">
            <a:extLst>
              <a:ext uri="{FF2B5EF4-FFF2-40B4-BE49-F238E27FC236}">
                <a16:creationId xmlns:a16="http://schemas.microsoft.com/office/drawing/2014/main" id="{FBD3E49A-4FF5-E126-01B7-A3679E2AB604}"/>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454962" y="1140435"/>
            <a:ext cx="226912" cy="226912"/>
          </a:xfrm>
          <a:prstGeom prst="rect">
            <a:avLst/>
          </a:prstGeom>
        </p:spPr>
      </p:pic>
      <p:pic>
        <p:nvPicPr>
          <p:cNvPr id="48" name="Grafik 47">
            <a:extLst>
              <a:ext uri="{FF2B5EF4-FFF2-40B4-BE49-F238E27FC236}">
                <a16:creationId xmlns:a16="http://schemas.microsoft.com/office/drawing/2014/main" id="{46A5588E-871E-7CDC-586C-52A15EF7A1BB}"/>
              </a:ext>
            </a:extLst>
          </p:cNvPr>
          <p:cNvPicPr>
            <a:picLocks noChangeAspect="1"/>
          </p:cNvPicPr>
          <p:nvPr/>
        </p:nvPicPr>
        <p:blipFill>
          <a:blip r:embed="rId4"/>
          <a:stretch>
            <a:fillRect/>
          </a:stretch>
        </p:blipFill>
        <p:spPr>
          <a:xfrm>
            <a:off x="675854" y="1474683"/>
            <a:ext cx="2318991" cy="264895"/>
          </a:xfrm>
          <a:prstGeom prst="rect">
            <a:avLst/>
          </a:prstGeom>
        </p:spPr>
      </p:pic>
      <p:sp>
        <p:nvSpPr>
          <p:cNvPr id="9" name="Textfeld 8">
            <a:extLst>
              <a:ext uri="{FF2B5EF4-FFF2-40B4-BE49-F238E27FC236}">
                <a16:creationId xmlns:a16="http://schemas.microsoft.com/office/drawing/2014/main" id="{6000D473-786A-0935-3D79-F96F6DEEC5CC}"/>
              </a:ext>
            </a:extLst>
          </p:cNvPr>
          <p:cNvSpPr txBox="1"/>
          <p:nvPr/>
        </p:nvSpPr>
        <p:spPr>
          <a:xfrm>
            <a:off x="416513" y="1743230"/>
            <a:ext cx="629482" cy="153888"/>
          </a:xfrm>
          <a:prstGeom prst="rect">
            <a:avLst/>
          </a:prstGeom>
          <a:noFill/>
        </p:spPr>
        <p:txBody>
          <a:bodyPr wrap="square" lIns="0" tIns="0" rIns="0" bIns="0" rtlCol="0">
            <a:spAutoFit/>
          </a:bodyPr>
          <a:lstStyle/>
          <a:p>
            <a:pPr algn="ctr"/>
            <a:r>
              <a:rPr lang="de-DE" sz="500" b="1" noProof="0" dirty="0">
                <a:solidFill>
                  <a:srgbClr val="FF0000"/>
                </a:solidFill>
              </a:rPr>
              <a:t>Resilienz</a:t>
            </a:r>
            <a:br>
              <a:rPr lang="de-DE" sz="500" b="1" noProof="0" dirty="0">
                <a:solidFill>
                  <a:srgbClr val="FF0000"/>
                </a:solidFill>
              </a:rPr>
            </a:br>
            <a:r>
              <a:rPr lang="de-DE" sz="500" b="1" noProof="0" dirty="0">
                <a:solidFill>
                  <a:srgbClr val="FF0000"/>
                </a:solidFill>
              </a:rPr>
              <a:t>sehr gering</a:t>
            </a:r>
          </a:p>
        </p:txBody>
      </p:sp>
      <p:sp>
        <p:nvSpPr>
          <p:cNvPr id="10" name="Textfeld 9">
            <a:extLst>
              <a:ext uri="{FF2B5EF4-FFF2-40B4-BE49-F238E27FC236}">
                <a16:creationId xmlns:a16="http://schemas.microsoft.com/office/drawing/2014/main" id="{39FD2592-B9D8-16CC-4485-FA6C202E0DEF}"/>
              </a:ext>
            </a:extLst>
          </p:cNvPr>
          <p:cNvSpPr txBox="1"/>
          <p:nvPr/>
        </p:nvSpPr>
        <p:spPr>
          <a:xfrm>
            <a:off x="2585892" y="1743230"/>
            <a:ext cx="629482" cy="153888"/>
          </a:xfrm>
          <a:prstGeom prst="rect">
            <a:avLst/>
          </a:prstGeom>
          <a:noFill/>
        </p:spPr>
        <p:txBody>
          <a:bodyPr wrap="square" lIns="0" tIns="0" rIns="0" bIns="0" rtlCol="0">
            <a:spAutoFit/>
          </a:bodyPr>
          <a:lstStyle/>
          <a:p>
            <a:pPr algn="ctr"/>
            <a:r>
              <a:rPr lang="de-DE" sz="500" b="1" noProof="0" dirty="0">
                <a:solidFill>
                  <a:schemeClr val="accent1"/>
                </a:solidFill>
              </a:rPr>
              <a:t>Resilienz</a:t>
            </a:r>
            <a:br>
              <a:rPr lang="de-DE" sz="500" b="1" noProof="0" dirty="0">
                <a:solidFill>
                  <a:schemeClr val="accent1"/>
                </a:solidFill>
              </a:rPr>
            </a:br>
            <a:r>
              <a:rPr lang="de-DE" sz="500" b="1" noProof="0" dirty="0">
                <a:solidFill>
                  <a:schemeClr val="accent1"/>
                </a:solidFill>
              </a:rPr>
              <a:t>sehr hoch</a:t>
            </a:r>
          </a:p>
        </p:txBody>
      </p:sp>
      <p:graphicFrame>
        <p:nvGraphicFramePr>
          <p:cNvPr id="19" name="Tabelle 18" descr="orlink:ORRange242@Anpassungsgrad!$B$23:$D$34¤1,0,0€256€0€€0€0€0€0€€0€€0€0€0€12">
            <a:extLst>
              <a:ext uri="{FF2B5EF4-FFF2-40B4-BE49-F238E27FC236}">
                <a16:creationId xmlns:a16="http://schemas.microsoft.com/office/drawing/2014/main" id="{88250011-54B9-08D1-4B16-60C4B94F88FC}"/>
              </a:ext>
            </a:extLst>
          </p:cNvPr>
          <p:cNvGraphicFramePr>
            <a:graphicFrameLocks noGrp="1"/>
          </p:cNvGraphicFramePr>
          <p:nvPr>
            <p:custDataLst>
              <p:custData r:id="rId1"/>
            </p:custDataLst>
            <p:extLst>
              <p:ext uri="{D42A27DB-BD31-4B8C-83A1-F6EECF244321}">
                <p14:modId xmlns:p14="http://schemas.microsoft.com/office/powerpoint/2010/main" val="3250684904"/>
              </p:ext>
            </p:extLst>
          </p:nvPr>
        </p:nvGraphicFramePr>
        <p:xfrm>
          <a:off x="3772800" y="973137"/>
          <a:ext cx="4989600" cy="3423598"/>
        </p:xfrm>
        <a:graphic>
          <a:graphicData uri="http://schemas.openxmlformats.org/drawingml/2006/table">
            <a:tbl>
              <a:tblPr firstRow="1" bandRow="1">
                <a:tableStyleId>{5C22544A-7EE6-4342-B048-85BDC9FD1C3A}</a:tableStyleId>
              </a:tblPr>
              <a:tblGrid>
                <a:gridCol w="3756159">
                  <a:extLst>
                    <a:ext uri="{9D8B030D-6E8A-4147-A177-3AD203B41FA5}">
                      <a16:colId xmlns:a16="http://schemas.microsoft.com/office/drawing/2014/main" val="3352510460"/>
                    </a:ext>
                  </a:extLst>
                </a:gridCol>
                <a:gridCol w="527179">
                  <a:extLst>
                    <a:ext uri="{9D8B030D-6E8A-4147-A177-3AD203B41FA5}">
                      <a16:colId xmlns:a16="http://schemas.microsoft.com/office/drawing/2014/main" val="143538614"/>
                    </a:ext>
                  </a:extLst>
                </a:gridCol>
                <a:gridCol w="706262">
                  <a:extLst>
                    <a:ext uri="{9D8B030D-6E8A-4147-A177-3AD203B41FA5}">
                      <a16:colId xmlns:a16="http://schemas.microsoft.com/office/drawing/2014/main" val="1342771542"/>
                    </a:ext>
                  </a:extLst>
                </a:gridCol>
              </a:tblGrid>
              <a:tr h="281555">
                <a:tc>
                  <a:txBody>
                    <a:bodyPr/>
                    <a:lstStyle/>
                    <a:p>
                      <a:pPr algn="ctr"/>
                      <a:r>
                        <a:rPr lang="de-DE" sz="800" baseline="0" noProof="0" dirty="0"/>
                        <a:t>Indikatorfragen zum aktuellen Anpassungsgrad </a:t>
                      </a:r>
                      <a:br>
                        <a:rPr lang="de-DE" sz="800" baseline="0" noProof="0" dirty="0"/>
                      </a:br>
                      <a:r>
                        <a:rPr lang="de-DE" sz="800" baseline="0" noProof="0" dirty="0"/>
                        <a:t>in Hinsicht auf erforderliche Infrastrukturanpassungen</a:t>
                      </a:r>
                    </a:p>
                  </a:txBody>
                  <a:tcPr marL="0" marR="0" marT="18000" marB="18000">
                    <a:lnL w="6350" cap="flat" cmpd="sng" algn="ctr">
                      <a:noFill/>
                      <a:prstDash val="solid"/>
                      <a:round/>
                      <a:headEnd type="none" w="med" len="med"/>
                      <a:tailEnd type="none" w="med" len="med"/>
                    </a:lnL>
                    <a:lnT w="12700" cap="flat" cmpd="sng" algn="ctr">
                      <a:solidFill>
                        <a:schemeClr val="tx1"/>
                      </a:solidFill>
                      <a:prstDash val="solid"/>
                      <a:round/>
                      <a:headEnd type="none" w="med" len="med"/>
                      <a:tailEnd type="none" w="med" len="med"/>
                    </a:lnT>
                    <a:lnB w="38100" cmpd="sng">
                      <a:noFill/>
                    </a:lnB>
                    <a:solidFill>
                      <a:schemeClr val="tx1"/>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de-DE" sz="800" baseline="0" noProof="0" dirty="0"/>
                        <a:t>Resilienz </a:t>
                      </a:r>
                      <a:r>
                        <a:rPr lang="de-DE" sz="700" baseline="0" noProof="0" dirty="0"/>
                        <a:t>(Ø Punkte)</a:t>
                      </a:r>
                      <a:endParaRPr lang="de-DE" sz="800" baseline="0" noProof="0" dirty="0"/>
                    </a:p>
                  </a:txBody>
                  <a:tcPr marL="0" marR="0" marT="18000" marB="18000">
                    <a:lnT w="6350" cap="flat" cmpd="sng" algn="ctr">
                      <a:solidFill>
                        <a:schemeClr val="tx1"/>
                      </a:solidFill>
                      <a:prstDash val="solid"/>
                      <a:round/>
                      <a:headEnd type="none" w="med" len="med"/>
                      <a:tailEnd type="none" w="med" len="med"/>
                    </a:lnT>
                    <a:lnB w="38100" cmpd="sng">
                      <a:noFill/>
                    </a:lnB>
                    <a:solidFill>
                      <a:schemeClr val="tx1"/>
                    </a:solidFill>
                  </a:tcPr>
                </a:tc>
                <a:tc>
                  <a:txBody>
                    <a:bodyPr/>
                    <a:lstStyle/>
                    <a:p>
                      <a:pPr algn="ctr"/>
                      <a:r>
                        <a:rPr lang="de-DE" sz="800" baseline="0" noProof="0" dirty="0"/>
                        <a:t>Entwicklung seit 2025</a:t>
                      </a:r>
                    </a:p>
                  </a:txBody>
                  <a:tcPr marL="0" marR="0" marT="18000" marB="18000">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38100" cmpd="sng">
                      <a:noFill/>
                    </a:lnB>
                    <a:solidFill>
                      <a:schemeClr val="tx1"/>
                    </a:solidFill>
                  </a:tcPr>
                </a:tc>
                <a:extLst>
                  <a:ext uri="{0D108BD9-81ED-4DB2-BD59-A6C34878D82A}">
                    <a16:rowId xmlns:a16="http://schemas.microsoft.com/office/drawing/2014/main" val="4035509867"/>
                  </a:ext>
                </a:extLst>
              </a:tr>
              <a:tr h="261837">
                <a:tc>
                  <a:txBody>
                    <a:bodyPr/>
                    <a:lstStyle/>
                    <a:p>
                      <a:pPr algn="l" rtl="0" fontAlgn="ctr"/>
                      <a:r>
                        <a:rPr lang="de-DE" sz="700" b="0" i="0" u="none" strike="noStrike" baseline="0" noProof="0" dirty="0">
                          <a:solidFill>
                            <a:srgbClr val="054F73"/>
                          </a:solidFill>
                          <a:effectLst/>
                          <a:latin typeface="Arial" panose="020B0604020202020204" pitchFamily="34" charset="0"/>
                        </a:rPr>
                        <a:t>Senkung des Netzdrucks/gezieltes (temporäres) Druckmanagement in Spitzenlastzeiten. </a:t>
                      </a:r>
                      <a:br>
                        <a:rPr lang="de-DE" sz="700" b="0" i="0" u="none" strike="noStrike" baseline="0" noProof="0" dirty="0">
                          <a:solidFill>
                            <a:srgbClr val="054F73"/>
                          </a:solidFill>
                          <a:effectLst/>
                          <a:latin typeface="Arial" panose="020B0604020202020204" pitchFamily="34" charset="0"/>
                        </a:rPr>
                      </a:br>
                      <a:r>
                        <a:rPr lang="de-DE" sz="700" b="0" i="0" u="none" strike="noStrike" baseline="0" noProof="0" dirty="0">
                          <a:solidFill>
                            <a:srgbClr val="054F73"/>
                          </a:solidFill>
                          <a:effectLst/>
                          <a:latin typeface="Arial" panose="020B0604020202020204" pitchFamily="34" charset="0"/>
                        </a:rPr>
                        <a:t>(n = 209)</a:t>
                      </a:r>
                    </a:p>
                  </a:txBody>
                  <a:tcPr marL="72000" marR="7200" marT="7200" marB="0" anchor="ctr">
                    <a:lnL w="6350" cap="flat" cmpd="sng" algn="ctr">
                      <a:noFill/>
                      <a:prstDash val="solid"/>
                      <a:round/>
                      <a:headEnd type="none" w="med" len="med"/>
                      <a:tailEnd type="none" w="med" len="med"/>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l" rtl="0" fontAlgn="ctr"/>
                      <a:r>
                        <a:rPr lang="de-DE" sz="900" b="1" i="0" u="none" strike="noStrike" baseline="0" noProof="0" dirty="0">
                          <a:solidFill>
                            <a:srgbClr val="054F73"/>
                          </a:solidFill>
                          <a:effectLst/>
                          <a:latin typeface="Arial" panose="020B0604020202020204" pitchFamily="34" charset="0"/>
                        </a:rPr>
                        <a:t>72</a:t>
                      </a:r>
                    </a:p>
                  </a:txBody>
                  <a:tcPr marL="180000" marR="7200" marT="7200" marB="0"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marL="0" marR="0" lvl="0" indent="0" algn="ctr" defTabSz="685800" rtl="0" eaLnBrk="1" fontAlgn="ctr" latinLnBrk="0" hangingPunct="1">
                        <a:lnSpc>
                          <a:spcPct val="100000"/>
                        </a:lnSpc>
                        <a:spcBef>
                          <a:spcPts val="0"/>
                        </a:spcBef>
                        <a:spcAft>
                          <a:spcPts val="0"/>
                        </a:spcAft>
                        <a:buClrTx/>
                        <a:buSzTx/>
                        <a:buFontTx/>
                        <a:buNone/>
                        <a:tabLst/>
                        <a:defRPr/>
                      </a:pPr>
                      <a:r>
                        <a:rPr kumimoji="0" lang="de-DE" sz="900" b="0" i="0" u="none" strike="noStrike" kern="1200" cap="none" spc="0" normalizeH="0" baseline="0" noProof="0" dirty="0">
                          <a:ln>
                            <a:noFill/>
                          </a:ln>
                          <a:solidFill>
                            <a:srgbClr val="F00000"/>
                          </a:solidFill>
                          <a:effectLst/>
                          <a:uLnTx/>
                          <a:uFillTx/>
                          <a:latin typeface="Arial" panose="020B0604020202020204" pitchFamily="34" charset="0"/>
                          <a:ea typeface="+mn-ea"/>
                          <a:cs typeface="+mn-cs"/>
                        </a:rPr>
                        <a:t>-2</a:t>
                      </a:r>
                    </a:p>
                  </a:txBody>
                  <a:tcPr marL="7200" marR="7200" marT="7200" marB="0" anchor="ctr">
                    <a:lnL w="12700" cmpd="sng">
                      <a:noFill/>
                    </a:lnL>
                    <a:lnR w="635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62838552"/>
                  </a:ext>
                </a:extLst>
              </a:tr>
              <a:tr h="374053">
                <a:tc>
                  <a:txBody>
                    <a:bodyPr/>
                    <a:lstStyle/>
                    <a:p>
                      <a:pPr algn="l" rtl="0" fontAlgn="ctr"/>
                      <a:r>
                        <a:rPr lang="de-DE" sz="700" b="0" i="0" u="none" strike="noStrike" baseline="0" noProof="0" dirty="0">
                          <a:solidFill>
                            <a:srgbClr val="054F73"/>
                          </a:solidFill>
                          <a:effectLst/>
                          <a:latin typeface="Arial" panose="020B0604020202020204" pitchFamily="34" charset="0"/>
                        </a:rPr>
                        <a:t>Anschluss an Fernwasserversorgungssysteme (Fremdbezug von Rohwasser und/oder Reinwasser) und/oder Schaffung von Verbundsystemen mit benachbarten Versorgern. </a:t>
                      </a:r>
                      <a:br>
                        <a:rPr lang="de-DE" sz="700" b="0" i="0" u="none" strike="noStrike" baseline="0" noProof="0" dirty="0">
                          <a:solidFill>
                            <a:srgbClr val="054F73"/>
                          </a:solidFill>
                          <a:effectLst/>
                          <a:latin typeface="Arial" panose="020B0604020202020204" pitchFamily="34" charset="0"/>
                        </a:rPr>
                      </a:br>
                      <a:r>
                        <a:rPr lang="de-DE" sz="700" b="0" i="0" u="none" strike="noStrike" baseline="0" noProof="0" dirty="0">
                          <a:solidFill>
                            <a:srgbClr val="054F73"/>
                          </a:solidFill>
                          <a:effectLst/>
                          <a:latin typeface="Arial" panose="020B0604020202020204" pitchFamily="34" charset="0"/>
                        </a:rPr>
                        <a:t>(n = 210)</a:t>
                      </a:r>
                    </a:p>
                  </a:txBody>
                  <a:tcPr marL="72000" marR="7200" marT="7200" marB="0" anchor="ctr">
                    <a:lnL w="6350"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bg1">
                        <a:lumMod val="95000"/>
                      </a:schemeClr>
                    </a:solidFill>
                  </a:tcPr>
                </a:tc>
                <a:tc>
                  <a:txBody>
                    <a:bodyPr/>
                    <a:lstStyle/>
                    <a:p>
                      <a:pPr algn="l" rtl="0" fontAlgn="ctr"/>
                      <a:r>
                        <a:rPr lang="de-DE" sz="900" b="1" i="0" u="none" strike="noStrike" baseline="0" noProof="0" dirty="0">
                          <a:solidFill>
                            <a:srgbClr val="054F73"/>
                          </a:solidFill>
                          <a:effectLst/>
                          <a:latin typeface="Arial" panose="020B0604020202020204" pitchFamily="34" charset="0"/>
                        </a:rPr>
                        <a:t>63</a:t>
                      </a:r>
                      <a:endParaRPr lang="de-DE" sz="900" b="0" i="0" u="none" strike="noStrike" baseline="0" noProof="0" dirty="0">
                        <a:solidFill>
                          <a:srgbClr val="054F73"/>
                        </a:solidFill>
                        <a:effectLst/>
                        <a:latin typeface="Arial" panose="020B0604020202020204" pitchFamily="34" charset="0"/>
                      </a:endParaRPr>
                    </a:p>
                  </a:txBody>
                  <a:tcPr marL="180000" marR="7200" marT="720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95000"/>
                      </a:schemeClr>
                    </a:solidFill>
                  </a:tcPr>
                </a:tc>
                <a:tc>
                  <a:txBody>
                    <a:bodyPr/>
                    <a:lstStyle/>
                    <a:p>
                      <a:pPr marL="0" marR="0" lvl="0" indent="0" algn="ctr" defTabSz="685800" rtl="0" eaLnBrk="1" fontAlgn="ctr" latinLnBrk="0" hangingPunct="1">
                        <a:lnSpc>
                          <a:spcPct val="100000"/>
                        </a:lnSpc>
                        <a:spcBef>
                          <a:spcPts val="0"/>
                        </a:spcBef>
                        <a:spcAft>
                          <a:spcPts val="0"/>
                        </a:spcAft>
                        <a:buClrTx/>
                        <a:buSzTx/>
                        <a:buFontTx/>
                        <a:buNone/>
                        <a:tabLst/>
                        <a:defRPr/>
                      </a:pPr>
                      <a:r>
                        <a:rPr kumimoji="0" lang="de-DE" sz="900" b="0" i="0" u="none" strike="noStrike" kern="1200" cap="none" spc="0" normalizeH="0" baseline="0" noProof="0" dirty="0">
                          <a:ln>
                            <a:noFill/>
                          </a:ln>
                          <a:solidFill>
                            <a:srgbClr val="00B050"/>
                          </a:solidFill>
                          <a:effectLst/>
                          <a:uLnTx/>
                          <a:uFillTx/>
                          <a:latin typeface="Arial" panose="020B0604020202020204" pitchFamily="34" charset="0"/>
                          <a:ea typeface="+mn-ea"/>
                          <a:cs typeface="+mn-cs"/>
                        </a:rPr>
                        <a:t>+1</a:t>
                      </a:r>
                    </a:p>
                  </a:txBody>
                  <a:tcPr marL="7200" marR="7200" marT="7200" marB="0" anchor="ctr">
                    <a:lnL w="12700" cmpd="sng">
                      <a:noFill/>
                    </a:lnL>
                    <a:lnR w="635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740118172"/>
                  </a:ext>
                </a:extLst>
              </a:tr>
              <a:tr h="261837">
                <a:tc>
                  <a:txBody>
                    <a:bodyPr/>
                    <a:lstStyle/>
                    <a:p>
                      <a:pPr algn="l" rtl="0" fontAlgn="ctr"/>
                      <a:r>
                        <a:rPr lang="de-DE" sz="700" b="0" i="0" u="none" strike="noStrike" baseline="0" noProof="0" dirty="0">
                          <a:solidFill>
                            <a:srgbClr val="054F73"/>
                          </a:solidFill>
                          <a:effectLst/>
                          <a:latin typeface="Arial" panose="020B0604020202020204" pitchFamily="34" charset="0"/>
                        </a:rPr>
                        <a:t>Verbesserung von Maßnahmen im Ressourcenmanagement durch Vermeidung von Einleitungen erhöhter Stofffrachten insb. in Oberflächengewässer/Talsperren. (n = 161)</a:t>
                      </a:r>
                    </a:p>
                  </a:txBody>
                  <a:tcPr marL="72000" marR="7200" marT="7200" marB="0" anchor="ctr">
                    <a:lnL w="6350"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rtl="0" fontAlgn="ctr"/>
                      <a:r>
                        <a:rPr lang="de-DE" sz="900" b="1" i="0" u="none" strike="noStrike" baseline="0" noProof="0" dirty="0">
                          <a:solidFill>
                            <a:srgbClr val="054F73"/>
                          </a:solidFill>
                          <a:effectLst/>
                          <a:latin typeface="Arial" panose="020B0604020202020204" pitchFamily="34" charset="0"/>
                        </a:rPr>
                        <a:t>59</a:t>
                      </a:r>
                    </a:p>
                  </a:txBody>
                  <a:tcPr marL="180000" marR="7200" marT="720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ctr" defTabSz="685800" rtl="0" eaLnBrk="1" fontAlgn="ctr" latinLnBrk="0" hangingPunct="1">
                        <a:lnSpc>
                          <a:spcPct val="100000"/>
                        </a:lnSpc>
                        <a:spcBef>
                          <a:spcPts val="0"/>
                        </a:spcBef>
                        <a:spcAft>
                          <a:spcPts val="0"/>
                        </a:spcAft>
                        <a:buClrTx/>
                        <a:buSzTx/>
                        <a:buFontTx/>
                        <a:buNone/>
                        <a:tabLst/>
                        <a:defRPr/>
                      </a:pPr>
                      <a:r>
                        <a:rPr kumimoji="0" lang="de-DE" sz="9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0</a:t>
                      </a:r>
                    </a:p>
                  </a:txBody>
                  <a:tcPr marL="7200" marR="7200" marT="7200" marB="0" anchor="ctr">
                    <a:lnL w="12700" cmpd="sng">
                      <a:noFill/>
                    </a:lnL>
                    <a:lnR w="635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527931965"/>
                  </a:ext>
                </a:extLst>
              </a:tr>
              <a:tr h="187026">
                <a:tc>
                  <a:txBody>
                    <a:bodyPr/>
                    <a:lstStyle/>
                    <a:p>
                      <a:pPr algn="l" rtl="0" fontAlgn="ctr"/>
                      <a:r>
                        <a:rPr lang="de-DE" sz="700" b="0" i="0" u="none" strike="noStrike" baseline="0" noProof="0" dirty="0">
                          <a:solidFill>
                            <a:srgbClr val="054F73"/>
                          </a:solidFill>
                          <a:effectLst/>
                          <a:latin typeface="Arial" panose="020B0604020202020204" pitchFamily="34" charset="0"/>
                        </a:rPr>
                        <a:t>Neubau von Wasserwerken/Wassergewinnungs- und -aufbereitungsanlagen. (n = 215)</a:t>
                      </a:r>
                    </a:p>
                  </a:txBody>
                  <a:tcPr marL="72000" marR="7200" marT="7200" marB="0" anchor="ctr">
                    <a:lnL w="6350"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bg1">
                        <a:lumMod val="95000"/>
                      </a:schemeClr>
                    </a:solidFill>
                  </a:tcPr>
                </a:tc>
                <a:tc>
                  <a:txBody>
                    <a:bodyPr/>
                    <a:lstStyle/>
                    <a:p>
                      <a:pPr algn="l" rtl="0" fontAlgn="ctr"/>
                      <a:r>
                        <a:rPr lang="de-DE" sz="900" b="1" i="0" u="none" strike="noStrike" baseline="0" noProof="0" dirty="0">
                          <a:solidFill>
                            <a:srgbClr val="054F73"/>
                          </a:solidFill>
                          <a:effectLst/>
                          <a:latin typeface="Arial" panose="020B0604020202020204" pitchFamily="34" charset="0"/>
                        </a:rPr>
                        <a:t>53</a:t>
                      </a:r>
                      <a:r>
                        <a:rPr lang="de-DE" sz="900" baseline="30000" noProof="0" dirty="0">
                          <a:solidFill>
                            <a:srgbClr val="054F73"/>
                          </a:solidFill>
                        </a:rPr>
                        <a:t>1</a:t>
                      </a:r>
                      <a:endParaRPr lang="de-DE" sz="900" b="1" i="0" u="none" strike="noStrike" baseline="0" noProof="0" dirty="0">
                        <a:solidFill>
                          <a:srgbClr val="054F73"/>
                        </a:solidFill>
                        <a:effectLst/>
                        <a:latin typeface="Arial" panose="020B0604020202020204" pitchFamily="34" charset="0"/>
                      </a:endParaRPr>
                    </a:p>
                  </a:txBody>
                  <a:tcPr marL="180000" marR="7200" marT="720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95000"/>
                      </a:schemeClr>
                    </a:solidFill>
                  </a:tcPr>
                </a:tc>
                <a:tc>
                  <a:txBody>
                    <a:bodyPr/>
                    <a:lstStyle/>
                    <a:p>
                      <a:pPr marL="0" marR="0" lvl="0" indent="0" algn="ctr" defTabSz="685800" rtl="0" eaLnBrk="1" fontAlgn="ctr" latinLnBrk="0" hangingPunct="1">
                        <a:lnSpc>
                          <a:spcPct val="100000"/>
                        </a:lnSpc>
                        <a:spcBef>
                          <a:spcPts val="0"/>
                        </a:spcBef>
                        <a:spcAft>
                          <a:spcPts val="0"/>
                        </a:spcAft>
                        <a:buClrTx/>
                        <a:buSzTx/>
                        <a:buFontTx/>
                        <a:buNone/>
                        <a:tabLst/>
                        <a:defRPr/>
                      </a:pPr>
                      <a:r>
                        <a:rPr kumimoji="0" lang="de-DE" sz="900" b="0" i="0" u="none" strike="noStrike" kern="1200" cap="none" spc="0" normalizeH="0" baseline="0" noProof="0" dirty="0">
                          <a:ln>
                            <a:noFill/>
                          </a:ln>
                          <a:solidFill>
                            <a:srgbClr val="F00000"/>
                          </a:solidFill>
                          <a:effectLst/>
                          <a:uLnTx/>
                          <a:uFillTx/>
                          <a:latin typeface="Arial" panose="020B0604020202020204" pitchFamily="34" charset="0"/>
                          <a:ea typeface="+mn-ea"/>
                          <a:cs typeface="+mn-cs"/>
                        </a:rPr>
                        <a:t>-7</a:t>
                      </a:r>
                    </a:p>
                  </a:txBody>
                  <a:tcPr marL="7200" marR="7200" marT="7200" marB="0" anchor="ctr">
                    <a:lnL w="12700" cmpd="sng">
                      <a:noFill/>
                    </a:lnL>
                    <a:lnR w="635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12976869"/>
                  </a:ext>
                </a:extLst>
              </a:tr>
              <a:tr h="187026">
                <a:tc>
                  <a:txBody>
                    <a:bodyPr/>
                    <a:lstStyle/>
                    <a:p>
                      <a:pPr algn="l" rtl="0" fontAlgn="ctr"/>
                      <a:r>
                        <a:rPr lang="de-DE" sz="700" b="0" i="0" u="none" strike="noStrike" baseline="0" noProof="0" dirty="0">
                          <a:solidFill>
                            <a:srgbClr val="054F73"/>
                          </a:solidFill>
                          <a:effectLst/>
                          <a:latin typeface="Arial" panose="020B0604020202020204" pitchFamily="34" charset="0"/>
                        </a:rPr>
                        <a:t>Verfügbarmachung/Erkundung neuer Wasserressourcen/Gewinnungsoptionen. (n = 211)</a:t>
                      </a:r>
                    </a:p>
                  </a:txBody>
                  <a:tcPr marL="72000" marR="7200" marT="7200" marB="0" anchor="ctr">
                    <a:lnL w="6350"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rtl="0" fontAlgn="ctr"/>
                      <a:r>
                        <a:rPr lang="de-DE" sz="900" b="1" i="0" u="none" strike="noStrike" baseline="0" noProof="0" dirty="0">
                          <a:solidFill>
                            <a:srgbClr val="054F73"/>
                          </a:solidFill>
                          <a:effectLst/>
                          <a:latin typeface="Arial" panose="020B0604020202020204" pitchFamily="34" charset="0"/>
                        </a:rPr>
                        <a:t>52</a:t>
                      </a:r>
                    </a:p>
                  </a:txBody>
                  <a:tcPr marL="180000" marR="7200" marT="720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ctr" defTabSz="685800" rtl="0" eaLnBrk="1" fontAlgn="ctr" latinLnBrk="0" hangingPunct="1">
                        <a:lnSpc>
                          <a:spcPct val="100000"/>
                        </a:lnSpc>
                        <a:spcBef>
                          <a:spcPts val="0"/>
                        </a:spcBef>
                        <a:spcAft>
                          <a:spcPts val="0"/>
                        </a:spcAft>
                        <a:buClrTx/>
                        <a:buSzTx/>
                        <a:buFontTx/>
                        <a:buNone/>
                        <a:tabLst/>
                        <a:defRPr/>
                      </a:pPr>
                      <a:r>
                        <a:rPr kumimoji="0" lang="de-DE" sz="900" b="0" i="0" u="none" strike="noStrike" kern="1200" cap="none" spc="0" normalizeH="0" baseline="0" noProof="0">
                          <a:ln>
                            <a:noFill/>
                          </a:ln>
                          <a:solidFill>
                            <a:srgbClr val="F00000"/>
                          </a:solidFill>
                          <a:effectLst/>
                          <a:uLnTx/>
                          <a:uFillTx/>
                          <a:latin typeface="Arial" panose="020B0604020202020204" pitchFamily="34" charset="0"/>
                          <a:ea typeface="+mn-ea"/>
                          <a:cs typeface="+mn-cs"/>
                        </a:rPr>
                        <a:t>-5</a:t>
                      </a:r>
                      <a:endParaRPr kumimoji="0" lang="de-DE" sz="900" b="0" i="0" u="none" strike="noStrike" kern="1200" cap="none" spc="0" normalizeH="0" baseline="0" noProof="0" dirty="0">
                        <a:ln>
                          <a:noFill/>
                        </a:ln>
                        <a:solidFill>
                          <a:srgbClr val="F00000"/>
                        </a:solidFill>
                        <a:effectLst/>
                        <a:uLnTx/>
                        <a:uFillTx/>
                        <a:latin typeface="Arial" panose="020B0604020202020204" pitchFamily="34" charset="0"/>
                        <a:ea typeface="+mn-ea"/>
                        <a:cs typeface="+mn-cs"/>
                      </a:endParaRPr>
                    </a:p>
                  </a:txBody>
                  <a:tcPr marL="7200" marR="7200" marT="7200" marB="0" anchor="ctr">
                    <a:lnL w="12700" cmpd="sng">
                      <a:noFill/>
                    </a:lnL>
                    <a:lnR w="635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306298940"/>
                  </a:ext>
                </a:extLst>
              </a:tr>
              <a:tr h="261837">
                <a:tc>
                  <a:txBody>
                    <a:bodyPr/>
                    <a:lstStyle/>
                    <a:p>
                      <a:pPr algn="l" rtl="0" fontAlgn="ctr"/>
                      <a:r>
                        <a:rPr lang="de-DE" sz="700" b="0" i="0" u="none" strike="noStrike" baseline="0" noProof="0" dirty="0">
                          <a:solidFill>
                            <a:srgbClr val="054F73"/>
                          </a:solidFill>
                          <a:effectLst/>
                          <a:latin typeface="Arial" panose="020B0604020202020204" pitchFamily="34" charset="0"/>
                        </a:rPr>
                        <a:t>Erhöhung des Speicher-/Behältervolumens zur Redundanz und Reserven bei Bedarfsspitzen. (n = 221)</a:t>
                      </a:r>
                    </a:p>
                  </a:txBody>
                  <a:tcPr marL="72000" marR="7200" marT="7200" marB="0" anchor="ctr">
                    <a:lnL w="6350"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bg1">
                        <a:lumMod val="95000"/>
                      </a:schemeClr>
                    </a:solidFill>
                  </a:tcPr>
                </a:tc>
                <a:tc>
                  <a:txBody>
                    <a:bodyPr/>
                    <a:lstStyle/>
                    <a:p>
                      <a:pPr algn="l" rtl="0" fontAlgn="ctr"/>
                      <a:r>
                        <a:rPr lang="de-DE" sz="900" b="1" i="0" u="none" strike="noStrike" baseline="0" noProof="0" dirty="0">
                          <a:solidFill>
                            <a:srgbClr val="054F73"/>
                          </a:solidFill>
                          <a:effectLst/>
                          <a:latin typeface="Arial" panose="020B0604020202020204" pitchFamily="34" charset="0"/>
                        </a:rPr>
                        <a:t>51</a:t>
                      </a:r>
                    </a:p>
                  </a:txBody>
                  <a:tcPr marL="180000" marR="7200" marT="720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95000"/>
                      </a:schemeClr>
                    </a:solidFill>
                  </a:tcPr>
                </a:tc>
                <a:tc>
                  <a:txBody>
                    <a:bodyPr/>
                    <a:lstStyle/>
                    <a:p>
                      <a:pPr marL="0" marR="0" lvl="0" indent="0" algn="ctr" defTabSz="685800" rtl="0" eaLnBrk="1" fontAlgn="ctr" latinLnBrk="0" hangingPunct="1">
                        <a:lnSpc>
                          <a:spcPct val="100000"/>
                        </a:lnSpc>
                        <a:spcBef>
                          <a:spcPts val="0"/>
                        </a:spcBef>
                        <a:spcAft>
                          <a:spcPts val="0"/>
                        </a:spcAft>
                        <a:buClrTx/>
                        <a:buSzTx/>
                        <a:buFontTx/>
                        <a:buNone/>
                        <a:tabLst/>
                        <a:defRPr/>
                      </a:pPr>
                      <a:r>
                        <a:rPr kumimoji="0" lang="de-DE" sz="900" b="0" i="0" u="none" strike="noStrike" kern="1200" cap="none" spc="0" normalizeH="0" baseline="0" noProof="0">
                          <a:ln>
                            <a:noFill/>
                          </a:ln>
                          <a:solidFill>
                            <a:srgbClr val="00B050"/>
                          </a:solidFill>
                          <a:effectLst/>
                          <a:uLnTx/>
                          <a:uFillTx/>
                          <a:latin typeface="Arial" panose="020B0604020202020204" pitchFamily="34" charset="0"/>
                          <a:ea typeface="+mn-ea"/>
                          <a:cs typeface="+mn-cs"/>
                        </a:rPr>
                        <a:t>+4</a:t>
                      </a:r>
                      <a:endParaRPr kumimoji="0" lang="de-DE" sz="900" b="0" i="0" u="none" strike="noStrike" kern="1200" cap="none" spc="0" normalizeH="0" baseline="0" noProof="0" dirty="0">
                        <a:ln>
                          <a:noFill/>
                        </a:ln>
                        <a:solidFill>
                          <a:srgbClr val="00B050"/>
                        </a:solidFill>
                        <a:effectLst/>
                        <a:uLnTx/>
                        <a:uFillTx/>
                        <a:latin typeface="Arial" panose="020B0604020202020204" pitchFamily="34" charset="0"/>
                        <a:ea typeface="+mn-ea"/>
                        <a:cs typeface="+mn-cs"/>
                      </a:endParaRPr>
                    </a:p>
                  </a:txBody>
                  <a:tcPr marL="7200" marR="7200" marT="7200" marB="0" anchor="ctr">
                    <a:lnL w="12700" cmpd="sng">
                      <a:noFill/>
                    </a:lnL>
                    <a:lnR w="635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798263632"/>
                  </a:ext>
                </a:extLst>
              </a:tr>
              <a:tr h="187026">
                <a:tc>
                  <a:txBody>
                    <a:bodyPr/>
                    <a:lstStyle/>
                    <a:p>
                      <a:pPr algn="l" rtl="0" fontAlgn="ctr"/>
                      <a:r>
                        <a:rPr lang="de-DE" sz="700" b="0" i="0" u="none" strike="noStrike" baseline="0" noProof="0" dirty="0">
                          <a:solidFill>
                            <a:srgbClr val="054F73"/>
                          </a:solidFill>
                          <a:effectLst/>
                          <a:latin typeface="Arial" panose="020B0604020202020204" pitchFamily="34" charset="0"/>
                        </a:rPr>
                        <a:t>Senkung von Wasserverlusten im Rohrnetz. (n = 223)</a:t>
                      </a:r>
                    </a:p>
                  </a:txBody>
                  <a:tcPr marL="72000" marR="7200" marT="7200" marB="0" anchor="ctr">
                    <a:lnL w="6350"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rtl="0" fontAlgn="ctr"/>
                      <a:r>
                        <a:rPr lang="de-DE" sz="900" b="1" i="0" u="none" strike="noStrike" baseline="0" noProof="0" dirty="0">
                          <a:solidFill>
                            <a:srgbClr val="054F73"/>
                          </a:solidFill>
                          <a:effectLst/>
                          <a:latin typeface="Arial" panose="020B0604020202020204" pitchFamily="34" charset="0"/>
                        </a:rPr>
                        <a:t>51</a:t>
                      </a:r>
                    </a:p>
                  </a:txBody>
                  <a:tcPr marL="180000" marR="7200" marT="720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ctr" defTabSz="685800" rtl="0" eaLnBrk="1" fontAlgn="ctr" latinLnBrk="0" hangingPunct="1">
                        <a:lnSpc>
                          <a:spcPct val="100000"/>
                        </a:lnSpc>
                        <a:spcBef>
                          <a:spcPts val="0"/>
                        </a:spcBef>
                        <a:spcAft>
                          <a:spcPts val="0"/>
                        </a:spcAft>
                        <a:buClrTx/>
                        <a:buSzTx/>
                        <a:buFontTx/>
                        <a:buNone/>
                        <a:tabLst/>
                        <a:defRPr/>
                      </a:pPr>
                      <a:r>
                        <a:rPr kumimoji="0" lang="de-DE" sz="900" b="0" i="0" u="none" strike="noStrike" kern="1200" cap="none" spc="0" normalizeH="0" baseline="0" noProof="0" dirty="0">
                          <a:ln>
                            <a:noFill/>
                          </a:ln>
                          <a:solidFill>
                            <a:srgbClr val="F00000"/>
                          </a:solidFill>
                          <a:effectLst/>
                          <a:uLnTx/>
                          <a:uFillTx/>
                          <a:latin typeface="Arial" panose="020B0604020202020204" pitchFamily="34" charset="0"/>
                          <a:ea typeface="+mn-ea"/>
                          <a:cs typeface="+mn-cs"/>
                        </a:rPr>
                        <a:t>-1</a:t>
                      </a:r>
                    </a:p>
                  </a:txBody>
                  <a:tcPr marL="7200" marR="7200" marT="7200" marB="0" anchor="ctr">
                    <a:lnL w="12700" cmpd="sng">
                      <a:noFill/>
                    </a:lnL>
                    <a:lnR w="635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317483941"/>
                  </a:ext>
                </a:extLst>
              </a:tr>
              <a:tr h="374053">
                <a:tc>
                  <a:txBody>
                    <a:bodyPr/>
                    <a:lstStyle/>
                    <a:p>
                      <a:pPr algn="l" rtl="0" fontAlgn="ctr"/>
                      <a:r>
                        <a:rPr lang="de-DE" sz="700" b="0" i="0" u="none" strike="noStrike" baseline="0" noProof="0" dirty="0">
                          <a:solidFill>
                            <a:srgbClr val="054F73"/>
                          </a:solidFill>
                          <a:effectLst/>
                          <a:latin typeface="Arial" panose="020B0604020202020204" pitchFamily="34" charset="0"/>
                        </a:rPr>
                        <a:t>Ausbau des Monitorings (Mengen- und Qualitätsmessung und -bewertung) bzgl. der zukünftig erwartbaren Änderungen der Gewässer- und Rohwasserbeschaffenheit sowie verfügbaren Rohwassermengen. (n = 210)</a:t>
                      </a:r>
                    </a:p>
                  </a:txBody>
                  <a:tcPr marL="72000" marR="7200" marT="7200" marB="0" anchor="ctr">
                    <a:lnL w="6350"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bg1">
                        <a:lumMod val="95000"/>
                      </a:schemeClr>
                    </a:solidFill>
                  </a:tcPr>
                </a:tc>
                <a:tc>
                  <a:txBody>
                    <a:bodyPr/>
                    <a:lstStyle/>
                    <a:p>
                      <a:pPr algn="l" rtl="0" fontAlgn="ctr"/>
                      <a:r>
                        <a:rPr lang="de-DE" sz="900" b="1" i="0" u="none" strike="noStrike" baseline="0" noProof="0" dirty="0">
                          <a:solidFill>
                            <a:srgbClr val="054F73"/>
                          </a:solidFill>
                          <a:effectLst/>
                          <a:latin typeface="Arial" panose="020B0604020202020204" pitchFamily="34" charset="0"/>
                        </a:rPr>
                        <a:t>50</a:t>
                      </a:r>
                      <a:r>
                        <a:rPr lang="de-DE" sz="900" baseline="30000" noProof="0" dirty="0">
                          <a:solidFill>
                            <a:srgbClr val="054F73"/>
                          </a:solidFill>
                        </a:rPr>
                        <a:t>2,3,4</a:t>
                      </a:r>
                      <a:endParaRPr lang="de-DE" sz="900" b="0" i="0" u="none" strike="noStrike" baseline="0" noProof="0" dirty="0">
                        <a:solidFill>
                          <a:srgbClr val="054F73"/>
                        </a:solidFill>
                        <a:effectLst/>
                        <a:latin typeface="Arial" panose="020B0604020202020204" pitchFamily="34" charset="0"/>
                      </a:endParaRPr>
                    </a:p>
                  </a:txBody>
                  <a:tcPr marL="180000" marR="7200" marT="720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95000"/>
                      </a:schemeClr>
                    </a:solidFill>
                  </a:tcPr>
                </a:tc>
                <a:tc>
                  <a:txBody>
                    <a:bodyPr/>
                    <a:lstStyle/>
                    <a:p>
                      <a:pPr marL="0" marR="0" lvl="0" indent="0" algn="ctr" defTabSz="685800" rtl="0" eaLnBrk="1" fontAlgn="ctr" latinLnBrk="0" hangingPunct="1">
                        <a:lnSpc>
                          <a:spcPct val="100000"/>
                        </a:lnSpc>
                        <a:spcBef>
                          <a:spcPts val="0"/>
                        </a:spcBef>
                        <a:spcAft>
                          <a:spcPts val="0"/>
                        </a:spcAft>
                        <a:buClrTx/>
                        <a:buSzTx/>
                        <a:buFontTx/>
                        <a:buNone/>
                        <a:tabLst/>
                        <a:defRPr/>
                      </a:pPr>
                      <a:r>
                        <a:rPr kumimoji="0" lang="de-DE" sz="900" b="0" i="0" u="none" strike="noStrike" kern="1200" cap="none" spc="0" normalizeH="0" baseline="0" noProof="0" dirty="0">
                          <a:ln>
                            <a:noFill/>
                          </a:ln>
                          <a:solidFill>
                            <a:srgbClr val="F00000"/>
                          </a:solidFill>
                          <a:effectLst/>
                          <a:uLnTx/>
                          <a:uFillTx/>
                          <a:latin typeface="Arial" panose="020B0604020202020204" pitchFamily="34" charset="0"/>
                          <a:ea typeface="+mn-ea"/>
                          <a:cs typeface="+mn-cs"/>
                        </a:rPr>
                        <a:t>-5</a:t>
                      </a:r>
                    </a:p>
                  </a:txBody>
                  <a:tcPr marL="7200" marR="7200" marT="7200" marB="0" anchor="ctr">
                    <a:lnL w="12700" cmpd="sng">
                      <a:noFill/>
                    </a:lnL>
                    <a:lnR w="635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4246934624"/>
                  </a:ext>
                </a:extLst>
              </a:tr>
              <a:tr h="261837">
                <a:tc>
                  <a:txBody>
                    <a:bodyPr/>
                    <a:lstStyle/>
                    <a:p>
                      <a:pPr algn="l" rtl="0" fontAlgn="ctr"/>
                      <a:r>
                        <a:rPr lang="de-DE" sz="700" b="0" i="0" u="none" strike="noStrike" baseline="0" noProof="0" dirty="0">
                          <a:solidFill>
                            <a:srgbClr val="054F73"/>
                          </a:solidFill>
                          <a:effectLst/>
                          <a:latin typeface="Arial" panose="020B0604020202020204" pitchFamily="34" charset="0"/>
                        </a:rPr>
                        <a:t>Regelmäßige Erstellung eigener Wasserdargebots- und -bedarfsprognosen </a:t>
                      </a:r>
                      <a:br>
                        <a:rPr lang="de-DE" sz="700" b="0" i="0" u="none" strike="noStrike" baseline="0" noProof="0" dirty="0">
                          <a:solidFill>
                            <a:srgbClr val="054F73"/>
                          </a:solidFill>
                          <a:effectLst/>
                          <a:latin typeface="Arial" panose="020B0604020202020204" pitchFamily="34" charset="0"/>
                        </a:rPr>
                      </a:br>
                      <a:r>
                        <a:rPr lang="de-DE" sz="700" b="0" i="0" u="none" strike="noStrike" baseline="0" noProof="0" dirty="0">
                          <a:solidFill>
                            <a:srgbClr val="054F73"/>
                          </a:solidFill>
                          <a:effectLst/>
                          <a:latin typeface="Arial" panose="020B0604020202020204" pitchFamily="34" charset="0"/>
                        </a:rPr>
                        <a:t>(z.B. alle 5 oder 10 Jahre). (n = 210)</a:t>
                      </a:r>
                    </a:p>
                  </a:txBody>
                  <a:tcPr marL="72000" marR="7200" marT="7200" marB="0" anchor="ctr">
                    <a:lnL w="6350"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rtl="0" fontAlgn="ctr"/>
                      <a:r>
                        <a:rPr lang="de-DE" sz="900" b="1" i="0" u="none" strike="noStrike" baseline="0" noProof="0" dirty="0">
                          <a:solidFill>
                            <a:srgbClr val="054F73"/>
                          </a:solidFill>
                          <a:effectLst/>
                          <a:latin typeface="Arial" panose="020B0604020202020204" pitchFamily="34" charset="0"/>
                        </a:rPr>
                        <a:t>48</a:t>
                      </a:r>
                      <a:r>
                        <a:rPr lang="de-DE" sz="900" b="1" i="0" u="none" strike="noStrike" baseline="30000" noProof="0" dirty="0">
                          <a:solidFill>
                            <a:srgbClr val="054F73"/>
                          </a:solidFill>
                          <a:effectLst/>
                          <a:latin typeface="Arial" panose="020B0604020202020204" pitchFamily="34" charset="0"/>
                        </a:rPr>
                        <a:t>5</a:t>
                      </a:r>
                      <a:endParaRPr lang="de-DE" sz="900" b="1" i="0" u="none" strike="noStrike" baseline="0" noProof="0" dirty="0">
                        <a:solidFill>
                          <a:srgbClr val="054F73"/>
                        </a:solidFill>
                        <a:effectLst/>
                        <a:latin typeface="Arial" panose="020B0604020202020204" pitchFamily="34" charset="0"/>
                      </a:endParaRPr>
                    </a:p>
                  </a:txBody>
                  <a:tcPr marL="180000" marR="7200" marT="720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ctr" defTabSz="685800" rtl="0" eaLnBrk="1" fontAlgn="ctr" latinLnBrk="0" hangingPunct="1">
                        <a:lnSpc>
                          <a:spcPct val="100000"/>
                        </a:lnSpc>
                        <a:spcBef>
                          <a:spcPts val="0"/>
                        </a:spcBef>
                        <a:spcAft>
                          <a:spcPts val="0"/>
                        </a:spcAft>
                        <a:buClrTx/>
                        <a:buSzTx/>
                        <a:buFontTx/>
                        <a:buNone/>
                        <a:tabLst/>
                        <a:defRPr/>
                      </a:pPr>
                      <a:r>
                        <a:rPr kumimoji="0" lang="de-DE" sz="900" b="0" i="0" u="none" strike="noStrike" kern="1200" cap="none" spc="0" normalizeH="0" baseline="0" noProof="0">
                          <a:ln>
                            <a:noFill/>
                          </a:ln>
                          <a:solidFill>
                            <a:srgbClr val="F00000"/>
                          </a:solidFill>
                          <a:effectLst/>
                          <a:uLnTx/>
                          <a:uFillTx/>
                          <a:latin typeface="Arial" panose="020B0604020202020204" pitchFamily="34" charset="0"/>
                          <a:ea typeface="+mn-ea"/>
                          <a:cs typeface="+mn-cs"/>
                        </a:rPr>
                        <a:t>-1</a:t>
                      </a:r>
                      <a:endParaRPr kumimoji="0" lang="de-DE" sz="900" b="0" i="0" u="none" strike="noStrike" kern="1200" cap="none" spc="0" normalizeH="0" baseline="0" noProof="0" dirty="0">
                        <a:ln>
                          <a:noFill/>
                        </a:ln>
                        <a:solidFill>
                          <a:srgbClr val="F00000"/>
                        </a:solidFill>
                        <a:effectLst/>
                        <a:uLnTx/>
                        <a:uFillTx/>
                        <a:latin typeface="Arial" panose="020B0604020202020204" pitchFamily="34" charset="0"/>
                        <a:ea typeface="+mn-ea"/>
                        <a:cs typeface="+mn-cs"/>
                      </a:endParaRPr>
                    </a:p>
                  </a:txBody>
                  <a:tcPr marL="7200" marR="7200" marT="7200" marB="0" anchor="ctr">
                    <a:lnL w="12700" cmpd="sng">
                      <a:noFill/>
                    </a:lnL>
                    <a:lnR w="635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96373695"/>
                  </a:ext>
                </a:extLst>
              </a:tr>
              <a:tr h="261837">
                <a:tc>
                  <a:txBody>
                    <a:bodyPr/>
                    <a:lstStyle/>
                    <a:p>
                      <a:pPr algn="l" rtl="0" fontAlgn="ctr"/>
                      <a:r>
                        <a:rPr lang="de-DE" sz="700" b="0" i="0" u="none" strike="noStrike" baseline="0" noProof="0" dirty="0">
                          <a:solidFill>
                            <a:srgbClr val="054F73"/>
                          </a:solidFill>
                          <a:effectLst/>
                          <a:latin typeface="Arial" panose="020B0604020202020204" pitchFamily="34" charset="0"/>
                        </a:rPr>
                        <a:t>Ausbau und/oder Ertüchtigung bestehender Netzkapazitäten sowie Schaffung bedarfsgerechter Redundanz und Reserven im Netz. (n = 219)</a:t>
                      </a:r>
                    </a:p>
                  </a:txBody>
                  <a:tcPr marL="72000" marR="7200" marT="7200" marB="0" anchor="ctr">
                    <a:lnL w="6350"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bg1">
                        <a:lumMod val="95000"/>
                      </a:schemeClr>
                    </a:solidFill>
                  </a:tcPr>
                </a:tc>
                <a:tc>
                  <a:txBody>
                    <a:bodyPr/>
                    <a:lstStyle/>
                    <a:p>
                      <a:pPr algn="l" rtl="0" fontAlgn="ctr"/>
                      <a:r>
                        <a:rPr lang="de-DE" sz="900" b="1" i="0" u="none" strike="noStrike" baseline="0" noProof="0" dirty="0">
                          <a:solidFill>
                            <a:srgbClr val="054F73"/>
                          </a:solidFill>
                          <a:effectLst/>
                          <a:latin typeface="Arial" panose="020B0604020202020204" pitchFamily="34" charset="0"/>
                        </a:rPr>
                        <a:t>45</a:t>
                      </a:r>
                      <a:r>
                        <a:rPr lang="de-DE" sz="900" b="1" i="0" u="none" strike="noStrike" baseline="30000" noProof="0" dirty="0">
                          <a:solidFill>
                            <a:srgbClr val="054F73"/>
                          </a:solidFill>
                          <a:effectLst/>
                          <a:latin typeface="Arial" panose="020B0604020202020204" pitchFamily="34" charset="0"/>
                        </a:rPr>
                        <a:t>6</a:t>
                      </a:r>
                      <a:endParaRPr lang="de-DE" sz="900" b="0" i="0" u="none" strike="noStrike" baseline="0" noProof="0" dirty="0">
                        <a:solidFill>
                          <a:srgbClr val="054F73"/>
                        </a:solidFill>
                        <a:effectLst/>
                        <a:latin typeface="Arial" panose="020B0604020202020204" pitchFamily="34" charset="0"/>
                      </a:endParaRPr>
                    </a:p>
                  </a:txBody>
                  <a:tcPr marL="180000" marR="7200" marT="720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95000"/>
                      </a:schemeClr>
                    </a:solidFill>
                  </a:tcPr>
                </a:tc>
                <a:tc>
                  <a:txBody>
                    <a:bodyPr/>
                    <a:lstStyle/>
                    <a:p>
                      <a:pPr marL="0" marR="0" lvl="0" indent="0" algn="ctr" defTabSz="685800" rtl="0" eaLnBrk="1" fontAlgn="ctr" latinLnBrk="0" hangingPunct="1">
                        <a:lnSpc>
                          <a:spcPct val="100000"/>
                        </a:lnSpc>
                        <a:spcBef>
                          <a:spcPts val="0"/>
                        </a:spcBef>
                        <a:spcAft>
                          <a:spcPts val="0"/>
                        </a:spcAft>
                        <a:buClrTx/>
                        <a:buSzTx/>
                        <a:buFontTx/>
                        <a:buNone/>
                        <a:tabLst/>
                        <a:defRPr/>
                      </a:pPr>
                      <a:r>
                        <a:rPr kumimoji="0" lang="de-DE" sz="900" b="0" i="0" u="none" strike="noStrike" kern="1200" cap="none" spc="0" normalizeH="0" baseline="0" noProof="0">
                          <a:ln>
                            <a:noFill/>
                          </a:ln>
                          <a:solidFill>
                            <a:srgbClr val="00B050"/>
                          </a:solidFill>
                          <a:effectLst/>
                          <a:uLnTx/>
                          <a:uFillTx/>
                          <a:latin typeface="Arial" panose="020B0604020202020204" pitchFamily="34" charset="0"/>
                          <a:ea typeface="+mn-ea"/>
                          <a:cs typeface="+mn-cs"/>
                        </a:rPr>
                        <a:t>+5</a:t>
                      </a:r>
                      <a:endParaRPr kumimoji="0" lang="de-DE" sz="900" b="0" i="0" u="none" strike="noStrike" kern="1200" cap="none" spc="0" normalizeH="0" baseline="0" noProof="0" dirty="0">
                        <a:ln>
                          <a:noFill/>
                        </a:ln>
                        <a:solidFill>
                          <a:srgbClr val="00B050"/>
                        </a:solidFill>
                        <a:effectLst/>
                        <a:uLnTx/>
                        <a:uFillTx/>
                        <a:latin typeface="Arial" panose="020B0604020202020204" pitchFamily="34" charset="0"/>
                        <a:ea typeface="+mn-ea"/>
                        <a:cs typeface="+mn-cs"/>
                      </a:endParaRPr>
                    </a:p>
                  </a:txBody>
                  <a:tcPr marL="7200" marR="7200" marT="7200" marB="0" anchor="ctr">
                    <a:lnL w="12700" cmpd="sng">
                      <a:noFill/>
                    </a:lnL>
                    <a:lnR w="635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2411119483"/>
                  </a:ext>
                </a:extLst>
              </a:tr>
              <a:tr h="261837">
                <a:tc>
                  <a:txBody>
                    <a:bodyPr/>
                    <a:lstStyle/>
                    <a:p>
                      <a:pPr algn="l" rtl="0" fontAlgn="ctr"/>
                      <a:r>
                        <a:rPr lang="de-DE" sz="700" b="0" i="0" u="none" strike="noStrike" baseline="0" noProof="0" dirty="0">
                          <a:solidFill>
                            <a:srgbClr val="054F73"/>
                          </a:solidFill>
                          <a:effectLst/>
                          <a:latin typeface="Arial" panose="020B0604020202020204" pitchFamily="34" charset="0"/>
                        </a:rPr>
                        <a:t>Modernisierung und Nachrüstung oder Erweiterung bestehender Wasserwerke (z.B. zur Optimierung und/oder Flexibilisierung der Betriebsweisen). (n = 211)</a:t>
                      </a:r>
                    </a:p>
                  </a:txBody>
                  <a:tcPr marL="72000" marR="7200" marT="7200" marB="0" anchor="ctr">
                    <a:lnL w="6350"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rtl="0" fontAlgn="ctr"/>
                      <a:r>
                        <a:rPr lang="de-DE" sz="900" b="1" i="0" u="none" strike="noStrike" baseline="0" noProof="0" dirty="0">
                          <a:solidFill>
                            <a:srgbClr val="054F73"/>
                          </a:solidFill>
                          <a:effectLst/>
                          <a:latin typeface="Arial" panose="020B0604020202020204" pitchFamily="34" charset="0"/>
                        </a:rPr>
                        <a:t>44</a:t>
                      </a:r>
                    </a:p>
                  </a:txBody>
                  <a:tcPr marL="180000" marR="7200" marT="720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ctr" defTabSz="685800" rtl="0" eaLnBrk="1" fontAlgn="ctr" latinLnBrk="0" hangingPunct="1">
                        <a:lnSpc>
                          <a:spcPct val="100000"/>
                        </a:lnSpc>
                        <a:spcBef>
                          <a:spcPts val="0"/>
                        </a:spcBef>
                        <a:spcAft>
                          <a:spcPts val="0"/>
                        </a:spcAft>
                        <a:buClrTx/>
                        <a:buSzTx/>
                        <a:buFontTx/>
                        <a:buNone/>
                        <a:tabLst/>
                        <a:defRPr/>
                      </a:pPr>
                      <a:r>
                        <a:rPr kumimoji="0" lang="de-DE" sz="900" b="0" i="0" u="none" strike="noStrike" kern="1200" cap="none" spc="0" normalizeH="0" baseline="0" noProof="0">
                          <a:ln>
                            <a:noFill/>
                          </a:ln>
                          <a:solidFill>
                            <a:srgbClr val="F00000"/>
                          </a:solidFill>
                          <a:effectLst/>
                          <a:uLnTx/>
                          <a:uFillTx/>
                          <a:latin typeface="Arial" panose="020B0604020202020204" pitchFamily="34" charset="0"/>
                          <a:ea typeface="+mn-ea"/>
                          <a:cs typeface="+mn-cs"/>
                        </a:rPr>
                        <a:t>-1</a:t>
                      </a:r>
                      <a:endParaRPr kumimoji="0" lang="de-DE" sz="900" b="0" i="0" u="none" strike="noStrike" kern="1200" cap="none" spc="0" normalizeH="0" baseline="0" noProof="0" dirty="0">
                        <a:ln>
                          <a:noFill/>
                        </a:ln>
                        <a:solidFill>
                          <a:srgbClr val="F00000"/>
                        </a:solidFill>
                        <a:effectLst/>
                        <a:uLnTx/>
                        <a:uFillTx/>
                        <a:latin typeface="Arial" panose="020B0604020202020204" pitchFamily="34" charset="0"/>
                        <a:ea typeface="+mn-ea"/>
                        <a:cs typeface="+mn-cs"/>
                      </a:endParaRPr>
                    </a:p>
                  </a:txBody>
                  <a:tcPr marL="7200" marR="7200" marT="7200" marB="0" anchor="ctr">
                    <a:lnL w="12700" cmpd="sng">
                      <a:noFill/>
                    </a:lnL>
                    <a:lnR w="635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304228464"/>
                  </a:ext>
                </a:extLst>
              </a:tr>
              <a:tr h="261837">
                <a:tc>
                  <a:txBody>
                    <a:bodyPr/>
                    <a:lstStyle/>
                    <a:p>
                      <a:pPr algn="l" rtl="0" fontAlgn="ctr"/>
                      <a:r>
                        <a:rPr lang="de-DE" sz="700" b="0" i="0" u="none" strike="noStrike" baseline="0" noProof="0" dirty="0">
                          <a:solidFill>
                            <a:srgbClr val="054F73"/>
                          </a:solidFill>
                          <a:effectLst/>
                          <a:latin typeface="Arial" panose="020B0604020202020204" pitchFamily="34" charset="0"/>
                        </a:rPr>
                        <a:t>Bedarfsgerechte Anpassung/ Erweiterung von Wasserwerks-Kapazitäten (Gewinnung, Rohwassertransport, Aufbereitung). (n = 212)</a:t>
                      </a:r>
                    </a:p>
                  </a:txBody>
                  <a:tcPr marL="72000" marR="7200" marT="7200" marB="0" anchor="ctr">
                    <a:lnL w="6350"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bg1">
                        <a:lumMod val="95000"/>
                      </a:schemeClr>
                    </a:solidFill>
                  </a:tcPr>
                </a:tc>
                <a:tc>
                  <a:txBody>
                    <a:bodyPr/>
                    <a:lstStyle/>
                    <a:p>
                      <a:pPr algn="l" rtl="0" fontAlgn="ctr"/>
                      <a:r>
                        <a:rPr lang="de-DE" sz="900" b="1" i="0" u="none" strike="noStrike" baseline="0" noProof="0" dirty="0">
                          <a:solidFill>
                            <a:srgbClr val="054F73"/>
                          </a:solidFill>
                          <a:effectLst/>
                          <a:latin typeface="Arial" panose="020B0604020202020204" pitchFamily="34" charset="0"/>
                        </a:rPr>
                        <a:t>44</a:t>
                      </a:r>
                      <a:r>
                        <a:rPr lang="de-DE" sz="900" b="1" i="0" u="none" strike="noStrike" baseline="30000" noProof="0" dirty="0">
                          <a:solidFill>
                            <a:srgbClr val="054F73"/>
                          </a:solidFill>
                          <a:effectLst/>
                          <a:latin typeface="Arial" panose="020B0604020202020204" pitchFamily="34" charset="0"/>
                        </a:rPr>
                        <a:t>7</a:t>
                      </a:r>
                      <a:endParaRPr lang="de-DE" sz="900" b="1" i="0" u="none" strike="noStrike" baseline="0" noProof="0" dirty="0">
                        <a:solidFill>
                          <a:srgbClr val="054F73"/>
                        </a:solidFill>
                        <a:effectLst/>
                        <a:latin typeface="Arial" panose="020B0604020202020204" pitchFamily="34" charset="0"/>
                      </a:endParaRPr>
                    </a:p>
                  </a:txBody>
                  <a:tcPr marL="180000" marR="7200" marT="720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95000"/>
                      </a:schemeClr>
                    </a:solidFill>
                  </a:tcPr>
                </a:tc>
                <a:tc>
                  <a:txBody>
                    <a:bodyPr/>
                    <a:lstStyle/>
                    <a:p>
                      <a:pPr marL="0" marR="0" lvl="0" indent="0" algn="ctr" defTabSz="685800" rtl="0" eaLnBrk="1" fontAlgn="ctr" latinLnBrk="0" hangingPunct="1">
                        <a:lnSpc>
                          <a:spcPct val="100000"/>
                        </a:lnSpc>
                        <a:spcBef>
                          <a:spcPts val="0"/>
                        </a:spcBef>
                        <a:spcAft>
                          <a:spcPts val="0"/>
                        </a:spcAft>
                        <a:buClrTx/>
                        <a:buSzTx/>
                        <a:buFontTx/>
                        <a:buNone/>
                        <a:tabLst/>
                        <a:defRPr/>
                      </a:pPr>
                      <a:r>
                        <a:rPr kumimoji="0" lang="de-DE" sz="9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0</a:t>
                      </a:r>
                    </a:p>
                  </a:txBody>
                  <a:tcPr marL="7200" marR="7200" marT="7200" marB="0" anchor="ctr">
                    <a:lnL w="12700" cmpd="sng">
                      <a:noFill/>
                    </a:lnL>
                    <a:lnR w="635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812811648"/>
                  </a:ext>
                </a:extLst>
              </a:tr>
            </a:tbl>
          </a:graphicData>
        </a:graphic>
      </p:graphicFrame>
      <p:sp>
        <p:nvSpPr>
          <p:cNvPr id="22" name="Textplatzhalter 4">
            <a:extLst>
              <a:ext uri="{FF2B5EF4-FFF2-40B4-BE49-F238E27FC236}">
                <a16:creationId xmlns:a16="http://schemas.microsoft.com/office/drawing/2014/main" id="{692D4B0B-6B95-3703-0121-B6E39E4F2ACB}"/>
              </a:ext>
            </a:extLst>
          </p:cNvPr>
          <p:cNvSpPr txBox="1">
            <a:spLocks/>
          </p:cNvSpPr>
          <p:nvPr/>
        </p:nvSpPr>
        <p:spPr>
          <a:xfrm>
            <a:off x="8749353" y="2211505"/>
            <a:ext cx="274535" cy="108189"/>
          </a:xfrm>
          <a:prstGeom prst="rect">
            <a:avLst/>
          </a:prstGeom>
          <a:solidFill>
            <a:schemeClr val="bg1"/>
          </a:solidFill>
        </p:spPr>
        <p:txBody>
          <a:bodyPr lIns="0" tIns="0" rIns="0">
            <a:noAutofit/>
          </a:bodyPr>
          <a:lstStyle>
            <a:lvl1pPr marL="216000" indent="-216000" algn="l" defTabSz="685800" rtl="0" eaLnBrk="1" latinLnBrk="0" hangingPunct="1">
              <a:lnSpc>
                <a:spcPct val="120000"/>
              </a:lnSpc>
              <a:spcBef>
                <a:spcPts val="750"/>
              </a:spcBef>
              <a:buFontTx/>
              <a:buBlip>
                <a:blip>
                  <a:extLst>
                    <a:ext uri="{96DAC541-7B7A-43D3-8B79-37D633B846F1}">
                      <asvg:svgBlip xmlns:asvg="http://schemas.microsoft.com/office/drawing/2016/SVG/main" r:embed="rId5"/>
                    </a:ext>
                  </a:extLst>
                </a:blip>
              </a:buBlip>
              <a:defRPr sz="1800" b="0" i="0" kern="1200">
                <a:solidFill>
                  <a:schemeClr val="tx1"/>
                </a:solidFill>
                <a:latin typeface="Arial" panose="020B0604020202020204" pitchFamily="34" charset="0"/>
                <a:ea typeface="+mn-ea"/>
                <a:cs typeface="+mn-cs"/>
              </a:defRPr>
            </a:lvl1pPr>
            <a:lvl2pPr marL="396000" indent="-216000" algn="l" defTabSz="685800" rtl="0" eaLnBrk="1" latinLnBrk="0" hangingPunct="1">
              <a:lnSpc>
                <a:spcPct val="120000"/>
              </a:lnSpc>
              <a:spcBef>
                <a:spcPts val="375"/>
              </a:spcBef>
              <a:buSzPct val="100000"/>
              <a:buFontTx/>
              <a:buBlip>
                <a:blip>
                  <a:extLst>
                    <a:ext uri="{96DAC541-7B7A-43D3-8B79-37D633B846F1}">
                      <asvg:svgBlip xmlns:asvg="http://schemas.microsoft.com/office/drawing/2016/SVG/main" r:embed="rId6"/>
                    </a:ext>
                  </a:extLst>
                </a:blip>
              </a:buBlip>
              <a:defRPr sz="1800" b="0" i="0" kern="1200">
                <a:solidFill>
                  <a:schemeClr val="tx1"/>
                </a:solidFill>
                <a:latin typeface="Arial" panose="020B0604020202020204" pitchFamily="34" charset="0"/>
                <a:ea typeface="+mn-ea"/>
                <a:cs typeface="+mn-cs"/>
              </a:defRPr>
            </a:lvl2pPr>
            <a:lvl3pPr marL="612000" indent="-216000" algn="l" defTabSz="685800" rtl="0" eaLnBrk="1" latinLnBrk="0" hangingPunct="1">
              <a:lnSpc>
                <a:spcPct val="120000"/>
              </a:lnSpc>
              <a:spcBef>
                <a:spcPts val="375"/>
              </a:spcBef>
              <a:buSzPct val="120000"/>
              <a:buFont typeface="Arial" panose="020B0604020202020204" pitchFamily="34" charset="0"/>
              <a:buChar char="•"/>
              <a:defRPr sz="1500" b="0" i="0" kern="1200">
                <a:solidFill>
                  <a:schemeClr val="tx1"/>
                </a:solidFill>
                <a:latin typeface="Arial" panose="020B0604020202020204" pitchFamily="34" charset="0"/>
                <a:ea typeface="+mn-ea"/>
                <a:cs typeface="+mn-cs"/>
              </a:defRPr>
            </a:lvl3pPr>
            <a:lvl4pPr marL="864000" indent="-216000" algn="l" defTabSz="685800" rtl="0" eaLnBrk="1" latinLnBrk="0" hangingPunct="1">
              <a:lnSpc>
                <a:spcPct val="120000"/>
              </a:lnSpc>
              <a:spcBef>
                <a:spcPts val="375"/>
              </a:spcBef>
              <a:buSzPct val="100000"/>
              <a:buFont typeface="Symbol" pitchFamily="2" charset="2"/>
              <a:buChar char="-"/>
              <a:defRPr sz="1500" b="0" i="0" kern="1200">
                <a:solidFill>
                  <a:schemeClr val="tx1"/>
                </a:solidFill>
                <a:latin typeface="Arial" panose="020B0604020202020204" pitchFamily="34" charset="0"/>
                <a:ea typeface="+mn-ea"/>
                <a:cs typeface="+mn-cs"/>
              </a:defRPr>
            </a:lvl4pPr>
            <a:lvl5pPr marL="1080000" indent="-216000" algn="l" defTabSz="685800" rtl="0" eaLnBrk="1" latinLnBrk="0" hangingPunct="1">
              <a:lnSpc>
                <a:spcPct val="120000"/>
              </a:lnSpc>
              <a:spcBef>
                <a:spcPts val="375"/>
              </a:spcBef>
              <a:buSzPct val="100000"/>
              <a:buFont typeface="Courier New" panose="02070309020205020404" pitchFamily="49" charset="0"/>
              <a:buChar char="o"/>
              <a:defRPr sz="1500" b="0" i="0" kern="1200">
                <a:solidFill>
                  <a:schemeClr val="tx1"/>
                </a:solidFill>
                <a:latin typeface="Arial" panose="020B0604020202020204" pitchFamily="34"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buNone/>
            </a:pPr>
            <a:r>
              <a:rPr lang="de-DE" sz="700" b="1" noProof="0" dirty="0"/>
              <a:t>Ø 53</a:t>
            </a:r>
          </a:p>
        </p:txBody>
      </p:sp>
      <p:cxnSp>
        <p:nvCxnSpPr>
          <p:cNvPr id="23" name="Gerader Verbinder 22">
            <a:extLst>
              <a:ext uri="{FF2B5EF4-FFF2-40B4-BE49-F238E27FC236}">
                <a16:creationId xmlns:a16="http://schemas.microsoft.com/office/drawing/2014/main" id="{D7BCA98C-5B3A-6DA5-BB3C-88FFF432500A}"/>
              </a:ext>
            </a:extLst>
          </p:cNvPr>
          <p:cNvCxnSpPr/>
          <p:nvPr/>
        </p:nvCxnSpPr>
        <p:spPr>
          <a:xfrm>
            <a:off x="8243344" y="2338536"/>
            <a:ext cx="768230" cy="0"/>
          </a:xfrm>
          <a:prstGeom prst="line">
            <a:avLst/>
          </a:prstGeom>
          <a:ln>
            <a:solidFill>
              <a:schemeClr val="tx1"/>
            </a:solidFill>
            <a:prstDash val="sysDot"/>
          </a:ln>
        </p:spPr>
        <p:style>
          <a:lnRef idx="2">
            <a:schemeClr val="accent1"/>
          </a:lnRef>
          <a:fillRef idx="0">
            <a:schemeClr val="accent1"/>
          </a:fillRef>
          <a:effectRef idx="1">
            <a:schemeClr val="accent1"/>
          </a:effectRef>
          <a:fontRef idx="minor">
            <a:schemeClr val="tx1"/>
          </a:fontRef>
        </p:style>
      </p:cxnSp>
      <p:graphicFrame>
        <p:nvGraphicFramePr>
          <p:cNvPr id="7" name="Diagramm 6" descr="orlink:ORRange336@Anpassungsgrad!$E$23:$G$24€134217728€0€€0€0€0€0€€0€€0€0€0€12">
            <a:extLst>
              <a:ext uri="{FF2B5EF4-FFF2-40B4-BE49-F238E27FC236}">
                <a16:creationId xmlns:a16="http://schemas.microsoft.com/office/drawing/2014/main" id="{76E7EC12-0D5F-4AAD-57BD-F11B52B4E6A6}"/>
              </a:ext>
            </a:extLst>
          </p:cNvPr>
          <p:cNvGraphicFramePr/>
          <p:nvPr>
            <p:extLst>
              <p:ext uri="{D42A27DB-BD31-4B8C-83A1-F6EECF244321}">
                <p14:modId xmlns:p14="http://schemas.microsoft.com/office/powerpoint/2010/main" val="4000580238"/>
              </p:ext>
            </p:extLst>
          </p:nvPr>
        </p:nvGraphicFramePr>
        <p:xfrm>
          <a:off x="598327" y="889916"/>
          <a:ext cx="2897466" cy="727951"/>
        </p:xfrm>
        <a:graphic>
          <a:graphicData uri="http://schemas.openxmlformats.org/drawingml/2006/chart">
            <c:chart xmlns:c="http://schemas.openxmlformats.org/drawingml/2006/chart" xmlns:r="http://schemas.openxmlformats.org/officeDocument/2006/relationships" r:id="rId7"/>
          </a:graphicData>
        </a:graphic>
      </p:graphicFrame>
      <p:sp>
        <p:nvSpPr>
          <p:cNvPr id="8" name="Textfeld 7">
            <a:extLst>
              <a:ext uri="{FF2B5EF4-FFF2-40B4-BE49-F238E27FC236}">
                <a16:creationId xmlns:a16="http://schemas.microsoft.com/office/drawing/2014/main" id="{D9D65460-965D-63EF-88CC-C8A65BE4A587}"/>
              </a:ext>
            </a:extLst>
          </p:cNvPr>
          <p:cNvSpPr txBox="1"/>
          <p:nvPr/>
        </p:nvSpPr>
        <p:spPr>
          <a:xfrm>
            <a:off x="7590263" y="4740574"/>
            <a:ext cx="1461372" cy="276999"/>
          </a:xfrm>
          <a:prstGeom prst="rect">
            <a:avLst/>
          </a:prstGeom>
          <a:noFill/>
        </p:spPr>
        <p:txBody>
          <a:bodyPr wrap="square" rtlCol="0">
            <a:spAutoFit/>
          </a:bodyPr>
          <a:lstStyle/>
          <a:p>
            <a:r>
              <a:rPr lang="de-DE" sz="600" noProof="0" dirty="0"/>
              <a:t>* signifikante Unterschiede zu 2025</a:t>
            </a:r>
            <a:br>
              <a:rPr lang="de-DE" sz="600" noProof="0" dirty="0"/>
            </a:br>
            <a:r>
              <a:rPr lang="de-DE" sz="600" noProof="0" dirty="0"/>
              <a:t>  (nicht gegeben)</a:t>
            </a:r>
          </a:p>
        </p:txBody>
      </p:sp>
      <p:sp>
        <p:nvSpPr>
          <p:cNvPr id="11" name="Textfeld 10">
            <a:extLst>
              <a:ext uri="{FF2B5EF4-FFF2-40B4-BE49-F238E27FC236}">
                <a16:creationId xmlns:a16="http://schemas.microsoft.com/office/drawing/2014/main" id="{07B521E7-F30C-885F-F570-4E13D457927D}"/>
              </a:ext>
            </a:extLst>
          </p:cNvPr>
          <p:cNvSpPr txBox="1"/>
          <p:nvPr/>
        </p:nvSpPr>
        <p:spPr>
          <a:xfrm>
            <a:off x="744341" y="1158052"/>
            <a:ext cx="200573" cy="76944"/>
          </a:xfrm>
          <a:prstGeom prst="rect">
            <a:avLst/>
          </a:prstGeom>
          <a:noFill/>
        </p:spPr>
        <p:txBody>
          <a:bodyPr wrap="square" lIns="0" tIns="0" rIns="0" bIns="0" rtlCol="0">
            <a:spAutoFit/>
          </a:bodyPr>
          <a:lstStyle/>
          <a:p>
            <a:pPr algn="ctr">
              <a:spcAft>
                <a:spcPts val="240"/>
              </a:spcAft>
            </a:pPr>
            <a:r>
              <a:rPr lang="de-DE" sz="500" b="1" noProof="0" dirty="0">
                <a:solidFill>
                  <a:schemeClr val="bg1"/>
                </a:solidFill>
              </a:rPr>
              <a:t>2026</a:t>
            </a:r>
          </a:p>
        </p:txBody>
      </p:sp>
      <p:sp>
        <p:nvSpPr>
          <p:cNvPr id="12" name="Textfeld 11">
            <a:extLst>
              <a:ext uri="{FF2B5EF4-FFF2-40B4-BE49-F238E27FC236}">
                <a16:creationId xmlns:a16="http://schemas.microsoft.com/office/drawing/2014/main" id="{BDFCF349-B792-301E-4A8D-4B3AEC016307}"/>
              </a:ext>
            </a:extLst>
          </p:cNvPr>
          <p:cNvSpPr txBox="1"/>
          <p:nvPr/>
        </p:nvSpPr>
        <p:spPr>
          <a:xfrm>
            <a:off x="744341" y="1268050"/>
            <a:ext cx="200573" cy="76944"/>
          </a:xfrm>
          <a:prstGeom prst="rect">
            <a:avLst/>
          </a:prstGeom>
          <a:noFill/>
        </p:spPr>
        <p:txBody>
          <a:bodyPr wrap="square" lIns="0" tIns="0" rIns="0" bIns="0" rtlCol="0">
            <a:spAutoFit/>
          </a:bodyPr>
          <a:lstStyle/>
          <a:p>
            <a:pPr algn="ctr"/>
            <a:r>
              <a:rPr lang="de-DE" sz="500" b="1" dirty="0">
                <a:solidFill>
                  <a:schemeClr val="bg2">
                    <a:lumMod val="10000"/>
                  </a:schemeClr>
                </a:solidFill>
              </a:rPr>
              <a:t>2025</a:t>
            </a:r>
            <a:endParaRPr lang="de-DE" sz="500" b="1" noProof="0" dirty="0">
              <a:solidFill>
                <a:schemeClr val="bg2">
                  <a:lumMod val="10000"/>
                </a:schemeClr>
              </a:solidFill>
            </a:endParaRPr>
          </a:p>
        </p:txBody>
      </p:sp>
      <p:sp>
        <p:nvSpPr>
          <p:cNvPr id="13" name="Textplatzhalter 4">
            <a:extLst>
              <a:ext uri="{FF2B5EF4-FFF2-40B4-BE49-F238E27FC236}">
                <a16:creationId xmlns:a16="http://schemas.microsoft.com/office/drawing/2014/main" id="{E6AC4D05-31D5-1930-1A06-8BC850560728}"/>
              </a:ext>
            </a:extLst>
          </p:cNvPr>
          <p:cNvSpPr txBox="1">
            <a:spLocks/>
          </p:cNvSpPr>
          <p:nvPr/>
        </p:nvSpPr>
        <p:spPr>
          <a:xfrm>
            <a:off x="477105" y="3788882"/>
            <a:ext cx="2738270" cy="975413"/>
          </a:xfrm>
          <a:prstGeom prst="rect">
            <a:avLst/>
          </a:prstGeom>
        </p:spPr>
        <p:txBody>
          <a:bodyPr lIns="0" tIns="0" rIns="0" bIns="0">
            <a:noAutofit/>
          </a:bodyPr>
          <a:lstStyle>
            <a:lvl1pPr marL="216000" indent="-216000" algn="l" defTabSz="685800" rtl="0" eaLnBrk="1" latinLnBrk="0" hangingPunct="1">
              <a:lnSpc>
                <a:spcPct val="120000"/>
              </a:lnSpc>
              <a:spcBef>
                <a:spcPts val="750"/>
              </a:spcBef>
              <a:buFontTx/>
              <a:buBlip>
                <a:blip>
                  <a:extLst>
                    <a:ext uri="{96DAC541-7B7A-43D3-8B79-37D633B846F1}">
                      <asvg:svgBlip xmlns:asvg="http://schemas.microsoft.com/office/drawing/2016/SVG/main" r:embed="rId5"/>
                    </a:ext>
                  </a:extLst>
                </a:blip>
              </a:buBlip>
              <a:defRPr sz="1800" b="0" i="0" kern="1200">
                <a:solidFill>
                  <a:schemeClr val="tx1"/>
                </a:solidFill>
                <a:latin typeface="Arial" panose="020B0604020202020204" pitchFamily="34" charset="0"/>
                <a:ea typeface="+mn-ea"/>
                <a:cs typeface="+mn-cs"/>
              </a:defRPr>
            </a:lvl1pPr>
            <a:lvl2pPr marL="396000" indent="-216000" algn="l" defTabSz="685800" rtl="0" eaLnBrk="1" latinLnBrk="0" hangingPunct="1">
              <a:lnSpc>
                <a:spcPct val="120000"/>
              </a:lnSpc>
              <a:spcBef>
                <a:spcPts val="375"/>
              </a:spcBef>
              <a:buSzPct val="100000"/>
              <a:buFontTx/>
              <a:buBlip>
                <a:blip>
                  <a:extLst>
                    <a:ext uri="{96DAC541-7B7A-43D3-8B79-37D633B846F1}">
                      <asvg:svgBlip xmlns:asvg="http://schemas.microsoft.com/office/drawing/2016/SVG/main" r:embed="rId6"/>
                    </a:ext>
                  </a:extLst>
                </a:blip>
              </a:buBlip>
              <a:defRPr sz="1800" b="0" i="0" kern="1200">
                <a:solidFill>
                  <a:schemeClr val="tx1"/>
                </a:solidFill>
                <a:latin typeface="Arial" panose="020B0604020202020204" pitchFamily="34" charset="0"/>
                <a:ea typeface="+mn-ea"/>
                <a:cs typeface="+mn-cs"/>
              </a:defRPr>
            </a:lvl2pPr>
            <a:lvl3pPr marL="612000" indent="-216000" algn="l" defTabSz="685800" rtl="0" eaLnBrk="1" latinLnBrk="0" hangingPunct="1">
              <a:lnSpc>
                <a:spcPct val="120000"/>
              </a:lnSpc>
              <a:spcBef>
                <a:spcPts val="375"/>
              </a:spcBef>
              <a:buSzPct val="120000"/>
              <a:buFont typeface="Arial" panose="020B0604020202020204" pitchFamily="34" charset="0"/>
              <a:buChar char="•"/>
              <a:defRPr sz="1500" b="0" i="0" kern="1200">
                <a:solidFill>
                  <a:schemeClr val="tx1"/>
                </a:solidFill>
                <a:latin typeface="Arial" panose="020B0604020202020204" pitchFamily="34" charset="0"/>
                <a:ea typeface="+mn-ea"/>
                <a:cs typeface="+mn-cs"/>
              </a:defRPr>
            </a:lvl3pPr>
            <a:lvl4pPr marL="864000" indent="-216000" algn="l" defTabSz="685800" rtl="0" eaLnBrk="1" latinLnBrk="0" hangingPunct="1">
              <a:lnSpc>
                <a:spcPct val="120000"/>
              </a:lnSpc>
              <a:spcBef>
                <a:spcPts val="375"/>
              </a:spcBef>
              <a:buSzPct val="100000"/>
              <a:buFont typeface="Symbol" pitchFamily="2" charset="2"/>
              <a:buChar char="-"/>
              <a:defRPr sz="1500" b="0" i="0" kern="1200">
                <a:solidFill>
                  <a:schemeClr val="tx1"/>
                </a:solidFill>
                <a:latin typeface="Arial" panose="020B0604020202020204" pitchFamily="34" charset="0"/>
                <a:ea typeface="+mn-ea"/>
                <a:cs typeface="+mn-cs"/>
              </a:defRPr>
            </a:lvl4pPr>
            <a:lvl5pPr marL="1080000" indent="-216000" algn="l" defTabSz="685800" rtl="0" eaLnBrk="1" latinLnBrk="0" hangingPunct="1">
              <a:lnSpc>
                <a:spcPct val="120000"/>
              </a:lnSpc>
              <a:spcBef>
                <a:spcPts val="375"/>
              </a:spcBef>
              <a:buSzPct val="100000"/>
              <a:buFont typeface="Courier New" panose="02070309020205020404" pitchFamily="49" charset="0"/>
              <a:buChar char="o"/>
              <a:defRPr sz="1500" b="0" i="0" kern="1200">
                <a:solidFill>
                  <a:schemeClr val="tx1"/>
                </a:solidFill>
                <a:latin typeface="Arial" panose="020B0604020202020204" pitchFamily="34"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spcBef>
                <a:spcPts val="0"/>
              </a:spcBef>
              <a:buNone/>
            </a:pPr>
            <a:r>
              <a:rPr lang="de-DE" sz="800" u="sng" noProof="0" dirty="0"/>
              <a:t>Signifik. Unterschiede </a:t>
            </a:r>
            <a:r>
              <a:rPr lang="de-DE" sz="800" u="sng" dirty="0"/>
              <a:t>zu 2025 innerhalb </a:t>
            </a:r>
            <a:r>
              <a:rPr lang="de-DE" sz="800" u="sng" noProof="0" dirty="0"/>
              <a:t>der Ländergruppen</a:t>
            </a:r>
            <a:endParaRPr lang="de-DE" sz="800" baseline="30000" noProof="0" dirty="0">
              <a:solidFill>
                <a:srgbClr val="054F73"/>
              </a:solidFill>
            </a:endParaRPr>
          </a:p>
          <a:p>
            <a:pPr marL="0" indent="0">
              <a:spcBef>
                <a:spcPts val="0"/>
              </a:spcBef>
              <a:buNone/>
            </a:pPr>
            <a:r>
              <a:rPr lang="de-DE" sz="800" baseline="30000" dirty="0">
                <a:solidFill>
                  <a:srgbClr val="054F73"/>
                </a:solidFill>
              </a:rPr>
              <a:t>1 </a:t>
            </a:r>
            <a:r>
              <a:rPr lang="de-DE" sz="800" dirty="0"/>
              <a:t>NRW: 49 Punkte (</a:t>
            </a:r>
            <a:r>
              <a:rPr lang="de-DE" sz="800" dirty="0">
                <a:solidFill>
                  <a:srgbClr val="FF0000"/>
                </a:solidFill>
                <a:latin typeface="Arial" panose="020B0604020202020204"/>
              </a:rPr>
              <a:t>▼ 18 Punkte</a:t>
            </a:r>
            <a:r>
              <a:rPr lang="de-DE" sz="800" dirty="0">
                <a:latin typeface="Arial" panose="020B0604020202020204"/>
              </a:rPr>
              <a:t>)</a:t>
            </a:r>
            <a:endParaRPr lang="de-DE" sz="800" dirty="0"/>
          </a:p>
          <a:p>
            <a:pPr marL="0" indent="0">
              <a:spcBef>
                <a:spcPts val="0"/>
              </a:spcBef>
              <a:buNone/>
            </a:pPr>
            <a:r>
              <a:rPr lang="de-DE" sz="800" baseline="30000" dirty="0">
                <a:solidFill>
                  <a:srgbClr val="054F73"/>
                </a:solidFill>
              </a:rPr>
              <a:t>2 </a:t>
            </a:r>
            <a:r>
              <a:rPr lang="de-DE" sz="800" dirty="0"/>
              <a:t>BW: 50 Punkte (</a:t>
            </a:r>
            <a:r>
              <a:rPr lang="de-DE" sz="800" dirty="0">
                <a:solidFill>
                  <a:srgbClr val="FF0000"/>
                </a:solidFill>
                <a:latin typeface="Arial" panose="020B0604020202020204"/>
              </a:rPr>
              <a:t>▼ 15 Punkte</a:t>
            </a:r>
            <a:r>
              <a:rPr lang="de-DE" sz="800" dirty="0">
                <a:latin typeface="Arial" panose="020B0604020202020204"/>
              </a:rPr>
              <a:t>)</a:t>
            </a:r>
            <a:endParaRPr lang="de-DE" sz="800" dirty="0"/>
          </a:p>
          <a:p>
            <a:pPr marL="0" indent="0">
              <a:spcBef>
                <a:spcPts val="0"/>
              </a:spcBef>
              <a:buNone/>
            </a:pPr>
            <a:r>
              <a:rPr lang="de-DE" sz="800" baseline="30000" noProof="0" dirty="0">
                <a:solidFill>
                  <a:srgbClr val="054F73"/>
                </a:solidFill>
              </a:rPr>
              <a:t>3 </a:t>
            </a:r>
            <a:r>
              <a:rPr lang="de-DE" sz="800" noProof="0" dirty="0"/>
              <a:t>HE/RP: 47 Punkte (</a:t>
            </a:r>
            <a:r>
              <a:rPr lang="de-DE" sz="800" dirty="0">
                <a:solidFill>
                  <a:srgbClr val="FF0000"/>
                </a:solidFill>
                <a:latin typeface="Arial" panose="020B0604020202020204"/>
              </a:rPr>
              <a:t>▼ 13 Punkte</a:t>
            </a:r>
            <a:r>
              <a:rPr lang="de-DE" sz="800" dirty="0">
                <a:latin typeface="Arial" panose="020B0604020202020204"/>
              </a:rPr>
              <a:t>)</a:t>
            </a:r>
          </a:p>
          <a:p>
            <a:pPr marL="0" indent="0">
              <a:spcBef>
                <a:spcPts val="0"/>
              </a:spcBef>
              <a:buNone/>
            </a:pPr>
            <a:r>
              <a:rPr lang="de-DE" sz="800" baseline="30000" dirty="0">
                <a:solidFill>
                  <a:srgbClr val="054F73"/>
                </a:solidFill>
              </a:rPr>
              <a:t>4 </a:t>
            </a:r>
            <a:r>
              <a:rPr lang="de-DE" sz="800" dirty="0"/>
              <a:t>Nord: 55 Punkte (</a:t>
            </a:r>
            <a:r>
              <a:rPr lang="de-DE" sz="800" b="1" dirty="0">
                <a:solidFill>
                  <a:srgbClr val="8BC300"/>
                </a:solidFill>
              </a:rPr>
              <a:t>▲</a:t>
            </a:r>
            <a:r>
              <a:rPr lang="de-DE" sz="800" b="1" dirty="0">
                <a:solidFill>
                  <a:srgbClr val="8BC300"/>
                </a:solidFill>
                <a:latin typeface="Arial" panose="020B0604020202020204"/>
              </a:rPr>
              <a:t> 14 Punkte</a:t>
            </a:r>
            <a:r>
              <a:rPr lang="de-DE" sz="800" dirty="0">
                <a:latin typeface="Arial" panose="020B0604020202020204"/>
              </a:rPr>
              <a:t>)</a:t>
            </a:r>
          </a:p>
          <a:p>
            <a:pPr marL="0" indent="0">
              <a:spcBef>
                <a:spcPts val="0"/>
              </a:spcBef>
              <a:buNone/>
            </a:pPr>
            <a:r>
              <a:rPr lang="de-DE" sz="800" baseline="30000" dirty="0">
                <a:solidFill>
                  <a:srgbClr val="054F73"/>
                </a:solidFill>
              </a:rPr>
              <a:t>5 </a:t>
            </a:r>
            <a:r>
              <a:rPr lang="de-DE" sz="800" dirty="0"/>
              <a:t>Nord: 49 Punkte (</a:t>
            </a:r>
            <a:r>
              <a:rPr lang="de-DE" sz="800" b="1" dirty="0">
                <a:solidFill>
                  <a:srgbClr val="8BC300"/>
                </a:solidFill>
              </a:rPr>
              <a:t>▲</a:t>
            </a:r>
            <a:r>
              <a:rPr lang="de-DE" sz="800" b="1" dirty="0">
                <a:solidFill>
                  <a:srgbClr val="8BC300"/>
                </a:solidFill>
                <a:latin typeface="Arial" panose="020B0604020202020204"/>
              </a:rPr>
              <a:t> 12 Punkte</a:t>
            </a:r>
            <a:r>
              <a:rPr lang="de-DE" sz="800" dirty="0">
                <a:latin typeface="Arial" panose="020B0604020202020204"/>
              </a:rPr>
              <a:t>)</a:t>
            </a:r>
          </a:p>
          <a:p>
            <a:pPr marL="0" indent="0">
              <a:spcBef>
                <a:spcPts val="0"/>
              </a:spcBef>
              <a:buNone/>
            </a:pPr>
            <a:endParaRPr lang="de-DE" sz="800" dirty="0"/>
          </a:p>
          <a:p>
            <a:pPr marL="0" indent="0">
              <a:spcBef>
                <a:spcPts val="0"/>
              </a:spcBef>
              <a:buNone/>
            </a:pPr>
            <a:endParaRPr lang="de-DE" sz="800" dirty="0"/>
          </a:p>
          <a:p>
            <a:pPr marL="0" indent="0">
              <a:spcBef>
                <a:spcPts val="0"/>
              </a:spcBef>
              <a:buNone/>
            </a:pPr>
            <a:endParaRPr lang="de-DE" sz="800" noProof="0" dirty="0"/>
          </a:p>
        </p:txBody>
      </p:sp>
      <p:sp>
        <p:nvSpPr>
          <p:cNvPr id="15" name="Textplatzhalter 4">
            <a:extLst>
              <a:ext uri="{FF2B5EF4-FFF2-40B4-BE49-F238E27FC236}">
                <a16:creationId xmlns:a16="http://schemas.microsoft.com/office/drawing/2014/main" id="{79F92154-9237-6537-85C4-12F95997C047}"/>
              </a:ext>
            </a:extLst>
          </p:cNvPr>
          <p:cNvSpPr txBox="1">
            <a:spLocks/>
          </p:cNvSpPr>
          <p:nvPr/>
        </p:nvSpPr>
        <p:spPr>
          <a:xfrm>
            <a:off x="2045703" y="3943118"/>
            <a:ext cx="2738270" cy="975413"/>
          </a:xfrm>
          <a:prstGeom prst="rect">
            <a:avLst/>
          </a:prstGeom>
        </p:spPr>
        <p:txBody>
          <a:bodyPr lIns="0" tIns="0" rIns="0" bIns="0">
            <a:noAutofit/>
          </a:bodyPr>
          <a:lstStyle>
            <a:lvl1pPr marL="216000" indent="-216000" algn="l" defTabSz="685800" rtl="0" eaLnBrk="1" latinLnBrk="0" hangingPunct="1">
              <a:lnSpc>
                <a:spcPct val="120000"/>
              </a:lnSpc>
              <a:spcBef>
                <a:spcPts val="750"/>
              </a:spcBef>
              <a:buFontTx/>
              <a:buBlip>
                <a:blip>
                  <a:extLst>
                    <a:ext uri="{96DAC541-7B7A-43D3-8B79-37D633B846F1}">
                      <asvg:svgBlip xmlns:asvg="http://schemas.microsoft.com/office/drawing/2016/SVG/main" r:embed="rId5"/>
                    </a:ext>
                  </a:extLst>
                </a:blip>
              </a:buBlip>
              <a:defRPr sz="1800" b="0" i="0" kern="1200">
                <a:solidFill>
                  <a:schemeClr val="tx1"/>
                </a:solidFill>
                <a:latin typeface="Arial" panose="020B0604020202020204" pitchFamily="34" charset="0"/>
                <a:ea typeface="+mn-ea"/>
                <a:cs typeface="+mn-cs"/>
              </a:defRPr>
            </a:lvl1pPr>
            <a:lvl2pPr marL="396000" indent="-216000" algn="l" defTabSz="685800" rtl="0" eaLnBrk="1" latinLnBrk="0" hangingPunct="1">
              <a:lnSpc>
                <a:spcPct val="120000"/>
              </a:lnSpc>
              <a:spcBef>
                <a:spcPts val="375"/>
              </a:spcBef>
              <a:buSzPct val="100000"/>
              <a:buFontTx/>
              <a:buBlip>
                <a:blip>
                  <a:extLst>
                    <a:ext uri="{96DAC541-7B7A-43D3-8B79-37D633B846F1}">
                      <asvg:svgBlip xmlns:asvg="http://schemas.microsoft.com/office/drawing/2016/SVG/main" r:embed="rId6"/>
                    </a:ext>
                  </a:extLst>
                </a:blip>
              </a:buBlip>
              <a:defRPr sz="1800" b="0" i="0" kern="1200">
                <a:solidFill>
                  <a:schemeClr val="tx1"/>
                </a:solidFill>
                <a:latin typeface="Arial" panose="020B0604020202020204" pitchFamily="34" charset="0"/>
                <a:ea typeface="+mn-ea"/>
                <a:cs typeface="+mn-cs"/>
              </a:defRPr>
            </a:lvl2pPr>
            <a:lvl3pPr marL="612000" indent="-216000" algn="l" defTabSz="685800" rtl="0" eaLnBrk="1" latinLnBrk="0" hangingPunct="1">
              <a:lnSpc>
                <a:spcPct val="120000"/>
              </a:lnSpc>
              <a:spcBef>
                <a:spcPts val="375"/>
              </a:spcBef>
              <a:buSzPct val="120000"/>
              <a:buFont typeface="Arial" panose="020B0604020202020204" pitchFamily="34" charset="0"/>
              <a:buChar char="•"/>
              <a:defRPr sz="1500" b="0" i="0" kern="1200">
                <a:solidFill>
                  <a:schemeClr val="tx1"/>
                </a:solidFill>
                <a:latin typeface="Arial" panose="020B0604020202020204" pitchFamily="34" charset="0"/>
                <a:ea typeface="+mn-ea"/>
                <a:cs typeface="+mn-cs"/>
              </a:defRPr>
            </a:lvl3pPr>
            <a:lvl4pPr marL="864000" indent="-216000" algn="l" defTabSz="685800" rtl="0" eaLnBrk="1" latinLnBrk="0" hangingPunct="1">
              <a:lnSpc>
                <a:spcPct val="120000"/>
              </a:lnSpc>
              <a:spcBef>
                <a:spcPts val="375"/>
              </a:spcBef>
              <a:buSzPct val="100000"/>
              <a:buFont typeface="Symbol" pitchFamily="2" charset="2"/>
              <a:buChar char="-"/>
              <a:defRPr sz="1500" b="0" i="0" kern="1200">
                <a:solidFill>
                  <a:schemeClr val="tx1"/>
                </a:solidFill>
                <a:latin typeface="Arial" panose="020B0604020202020204" pitchFamily="34" charset="0"/>
                <a:ea typeface="+mn-ea"/>
                <a:cs typeface="+mn-cs"/>
              </a:defRPr>
            </a:lvl4pPr>
            <a:lvl5pPr marL="1080000" indent="-216000" algn="l" defTabSz="685800" rtl="0" eaLnBrk="1" latinLnBrk="0" hangingPunct="1">
              <a:lnSpc>
                <a:spcPct val="120000"/>
              </a:lnSpc>
              <a:spcBef>
                <a:spcPts val="375"/>
              </a:spcBef>
              <a:buSzPct val="100000"/>
              <a:buFont typeface="Courier New" panose="02070309020205020404" pitchFamily="49" charset="0"/>
              <a:buChar char="o"/>
              <a:defRPr sz="1500" b="0" i="0" kern="1200">
                <a:solidFill>
                  <a:schemeClr val="tx1"/>
                </a:solidFill>
                <a:latin typeface="Arial" panose="020B0604020202020204" pitchFamily="34"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spcBef>
                <a:spcPts val="0"/>
              </a:spcBef>
              <a:buNone/>
            </a:pPr>
            <a:r>
              <a:rPr lang="de-DE" sz="800" baseline="30000" dirty="0">
                <a:solidFill>
                  <a:srgbClr val="054F73"/>
                </a:solidFill>
              </a:rPr>
              <a:t>6 </a:t>
            </a:r>
            <a:r>
              <a:rPr lang="de-DE" sz="800" dirty="0"/>
              <a:t>BW: 45 Punkte (</a:t>
            </a:r>
            <a:r>
              <a:rPr lang="de-DE" sz="800" b="1" dirty="0">
                <a:solidFill>
                  <a:srgbClr val="8BC300"/>
                </a:solidFill>
              </a:rPr>
              <a:t>▲</a:t>
            </a:r>
            <a:r>
              <a:rPr lang="de-DE" sz="800" b="1" dirty="0">
                <a:solidFill>
                  <a:srgbClr val="8BC300"/>
                </a:solidFill>
                <a:latin typeface="Arial" panose="020B0604020202020204"/>
              </a:rPr>
              <a:t> 17 Punkte</a:t>
            </a:r>
            <a:r>
              <a:rPr lang="de-DE" sz="800" dirty="0">
                <a:latin typeface="Arial" panose="020B0604020202020204"/>
              </a:rPr>
              <a:t>)</a:t>
            </a:r>
          </a:p>
          <a:p>
            <a:pPr marL="0" indent="0">
              <a:spcBef>
                <a:spcPts val="0"/>
              </a:spcBef>
              <a:buNone/>
            </a:pPr>
            <a:r>
              <a:rPr lang="de-DE" sz="800" baseline="30000" dirty="0">
                <a:solidFill>
                  <a:srgbClr val="054F73"/>
                </a:solidFill>
              </a:rPr>
              <a:t>7 </a:t>
            </a:r>
            <a:r>
              <a:rPr lang="de-DE" sz="800" dirty="0"/>
              <a:t>BW: 45 Punkte (</a:t>
            </a:r>
            <a:r>
              <a:rPr lang="de-DE" sz="800" b="1" dirty="0">
                <a:solidFill>
                  <a:srgbClr val="8BC300"/>
                </a:solidFill>
              </a:rPr>
              <a:t>▲</a:t>
            </a:r>
            <a:r>
              <a:rPr lang="de-DE" sz="800" b="1" dirty="0">
                <a:solidFill>
                  <a:srgbClr val="8BC300"/>
                </a:solidFill>
                <a:latin typeface="Arial" panose="020B0604020202020204"/>
              </a:rPr>
              <a:t> 19 Punkte</a:t>
            </a:r>
            <a:r>
              <a:rPr lang="de-DE" sz="800" dirty="0">
                <a:latin typeface="Arial" panose="020B0604020202020204"/>
              </a:rPr>
              <a:t>)</a:t>
            </a:r>
            <a:endParaRPr lang="de-DE" sz="800" dirty="0"/>
          </a:p>
          <a:p>
            <a:pPr marL="0" indent="0">
              <a:spcBef>
                <a:spcPts val="0"/>
              </a:spcBef>
              <a:buNone/>
            </a:pPr>
            <a:endParaRPr lang="de-DE" sz="800" dirty="0"/>
          </a:p>
        </p:txBody>
      </p:sp>
    </p:spTree>
    <p:extLst>
      <p:ext uri="{BB962C8B-B14F-4D97-AF65-F5344CB8AC3E}">
        <p14:creationId xmlns:p14="http://schemas.microsoft.com/office/powerpoint/2010/main" val="365783480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B00EA8-E14C-AD60-0EEB-B38AD689CE77}"/>
            </a:ext>
          </a:extLst>
        </p:cNvPr>
        <p:cNvGrpSpPr/>
        <p:nvPr/>
      </p:nvGrpSpPr>
      <p:grpSpPr>
        <a:xfrm>
          <a:off x="0" y="0"/>
          <a:ext cx="0" cy="0"/>
          <a:chOff x="0" y="0"/>
          <a:chExt cx="0" cy="0"/>
        </a:xfrm>
      </p:grpSpPr>
      <p:sp>
        <p:nvSpPr>
          <p:cNvPr id="2" name="Fußzeilenplatzhalter 1">
            <a:extLst>
              <a:ext uri="{FF2B5EF4-FFF2-40B4-BE49-F238E27FC236}">
                <a16:creationId xmlns:a16="http://schemas.microsoft.com/office/drawing/2014/main" id="{16FCE592-6ADD-3820-04FE-8E846E1FA6FE}"/>
              </a:ext>
            </a:extLst>
          </p:cNvPr>
          <p:cNvSpPr>
            <a:spLocks noGrp="1"/>
          </p:cNvSpPr>
          <p:nvPr>
            <p:ph type="ftr" sz="quarter" idx="3"/>
          </p:nvPr>
        </p:nvSpPr>
        <p:spPr/>
        <p:txBody>
          <a:bodyPr/>
          <a:lstStyle/>
          <a:p>
            <a:r>
              <a:rPr lang="de-DE" noProof="0" dirty="0"/>
              <a:t>Juli 2026</a:t>
            </a:r>
          </a:p>
        </p:txBody>
      </p:sp>
      <p:sp>
        <p:nvSpPr>
          <p:cNvPr id="3" name="Foliennummernplatzhalter 2">
            <a:extLst>
              <a:ext uri="{FF2B5EF4-FFF2-40B4-BE49-F238E27FC236}">
                <a16:creationId xmlns:a16="http://schemas.microsoft.com/office/drawing/2014/main" id="{FAF4468F-3DF3-A34E-7E3E-F7573B42DFD7}"/>
              </a:ext>
            </a:extLst>
          </p:cNvPr>
          <p:cNvSpPr>
            <a:spLocks noGrp="1"/>
          </p:cNvSpPr>
          <p:nvPr>
            <p:ph type="sldNum" sz="quarter" idx="4"/>
          </p:nvPr>
        </p:nvSpPr>
        <p:spPr/>
        <p:txBody>
          <a:bodyPr/>
          <a:lstStyle/>
          <a:p>
            <a:fld id="{DB2B21CB-63E8-C249-B8AC-5FF3FD754265}" type="slidenum">
              <a:rPr lang="de-DE" noProof="0" smtClean="0"/>
              <a:pPr/>
              <a:t>19</a:t>
            </a:fld>
            <a:endParaRPr lang="de-DE" noProof="0" dirty="0"/>
          </a:p>
        </p:txBody>
      </p:sp>
      <p:sp>
        <p:nvSpPr>
          <p:cNvPr id="4" name="Titel 3">
            <a:extLst>
              <a:ext uri="{FF2B5EF4-FFF2-40B4-BE49-F238E27FC236}">
                <a16:creationId xmlns:a16="http://schemas.microsoft.com/office/drawing/2014/main" id="{B7F9C985-F920-D7D6-3217-81312187DF7B}"/>
              </a:ext>
            </a:extLst>
          </p:cNvPr>
          <p:cNvSpPr>
            <a:spLocks noGrp="1"/>
          </p:cNvSpPr>
          <p:nvPr>
            <p:ph type="title"/>
          </p:nvPr>
        </p:nvSpPr>
        <p:spPr/>
        <p:txBody>
          <a:bodyPr>
            <a:normAutofit/>
          </a:bodyPr>
          <a:lstStyle/>
          <a:p>
            <a:r>
              <a:rPr lang="de-DE" dirty="0"/>
              <a:t>Schlüsselindikatoren im Themenfeld …</a:t>
            </a:r>
            <a:br>
              <a:rPr lang="de-DE" noProof="0" dirty="0"/>
            </a:br>
            <a:r>
              <a:rPr lang="de-DE" noProof="0" dirty="0"/>
              <a:t>Anpassungsgrad der Unternehmen</a:t>
            </a:r>
          </a:p>
        </p:txBody>
      </p:sp>
      <p:sp>
        <p:nvSpPr>
          <p:cNvPr id="5" name="Textplatzhalter 4">
            <a:extLst>
              <a:ext uri="{FF2B5EF4-FFF2-40B4-BE49-F238E27FC236}">
                <a16:creationId xmlns:a16="http://schemas.microsoft.com/office/drawing/2014/main" id="{AC07DECD-1E37-5FDF-CA07-8266DA4A8E7A}"/>
              </a:ext>
            </a:extLst>
          </p:cNvPr>
          <p:cNvSpPr>
            <a:spLocks noGrp="1"/>
          </p:cNvSpPr>
          <p:nvPr>
            <p:ph type="body" sz="quarter" idx="13"/>
          </p:nvPr>
        </p:nvSpPr>
        <p:spPr>
          <a:xfrm>
            <a:off x="360000" y="973138"/>
            <a:ext cx="4161200" cy="3199719"/>
          </a:xfrm>
          <a:noFill/>
          <a:ln>
            <a:noFill/>
          </a:ln>
        </p:spPr>
        <p:txBody>
          <a:bodyPr>
            <a:normAutofit/>
          </a:bodyPr>
          <a:lstStyle/>
          <a:p>
            <a:r>
              <a:rPr lang="de-DE" sz="1000" b="1" dirty="0"/>
              <a:t>Negative Schlüsselindikatoren</a:t>
            </a:r>
            <a:br>
              <a:rPr lang="de-DE" sz="1000" noProof="0" dirty="0"/>
            </a:br>
            <a:r>
              <a:rPr lang="de-DE" sz="800" noProof="0" dirty="0"/>
              <a:t>Indikatoren mit themenfeldspezifisch überdurchschnittlich hohem Einfluss auf die Selbsteinschätzung der Klimaresilienz in den Unternehmen, die im Vergleich mit den anderen Themenfeldindikatoren </a:t>
            </a:r>
            <a:r>
              <a:rPr lang="de-DE" sz="800" b="1" noProof="0" dirty="0"/>
              <a:t>schlechter</a:t>
            </a:r>
            <a:r>
              <a:rPr lang="de-DE" sz="800" noProof="0" dirty="0"/>
              <a:t> bewertet werden</a:t>
            </a:r>
            <a:endParaRPr lang="de-DE" sz="800" dirty="0"/>
          </a:p>
          <a:p>
            <a:pPr marL="0" indent="0">
              <a:buNone/>
            </a:pPr>
            <a:r>
              <a:rPr lang="de-DE" sz="800" noProof="0" dirty="0"/>
              <a:t>Einen im Vergleich </a:t>
            </a:r>
            <a:r>
              <a:rPr lang="de-DE" sz="800" b="1" noProof="0" dirty="0"/>
              <a:t>hohen Handlungsbedarf </a:t>
            </a:r>
            <a:r>
              <a:rPr lang="de-DE" sz="800" noProof="0" dirty="0"/>
              <a:t>sehen WVU bei folgenden Indikatoren:</a:t>
            </a:r>
          </a:p>
          <a:p>
            <a:pPr marL="360000" lvl="2">
              <a:buClr>
                <a:srgbClr val="FF4747"/>
              </a:buClr>
              <a:buSzPct val="100000"/>
              <a:buFont typeface="Arial" panose="020B0604020202020204" pitchFamily="34" charset="0"/>
              <a:buChar char="●"/>
            </a:pPr>
            <a:r>
              <a:rPr lang="de-DE" sz="800" dirty="0"/>
              <a:t>Bedarfsgerechte Anpassung/ Erweiterung von Wasserwerks-Kapazitäten (Gewinnung, Rohwassertransport, Aufbereitung).</a:t>
            </a:r>
          </a:p>
          <a:p>
            <a:pPr marL="360000" lvl="2">
              <a:buClr>
                <a:srgbClr val="FF4747"/>
              </a:buClr>
              <a:buSzPct val="100000"/>
              <a:buFont typeface="Arial" panose="020B0604020202020204" pitchFamily="34" charset="0"/>
              <a:buChar char="●"/>
            </a:pPr>
            <a:r>
              <a:rPr lang="de-DE" sz="800" dirty="0"/>
              <a:t>Modernisierung und Nachrüstung oder Erweiterung bestehender Wasserwerke (z.B. zur Optimierung und/oder Flexibilisierung der Betriebsweisen).</a:t>
            </a:r>
          </a:p>
          <a:p>
            <a:pPr marL="360000" lvl="2">
              <a:buClr>
                <a:srgbClr val="FF4747"/>
              </a:buClr>
              <a:buSzPct val="100000"/>
              <a:buFont typeface="Arial" panose="020B0604020202020204" pitchFamily="34" charset="0"/>
              <a:buChar char="●"/>
            </a:pPr>
            <a:r>
              <a:rPr lang="de-DE" sz="800" dirty="0"/>
              <a:t>Ausbau und/oder Ertüchtigung bestehender Netzkapazitäten sowie Schaffung bedarfsgerechter Redundanz und Reserven im Netz.</a:t>
            </a:r>
          </a:p>
          <a:p>
            <a:pPr marL="360000" lvl="2">
              <a:buClr>
                <a:srgbClr val="FF4747"/>
              </a:buClr>
              <a:buSzPct val="100000"/>
              <a:buFont typeface="Arial" panose="020B0604020202020204" pitchFamily="34" charset="0"/>
              <a:buChar char="▲"/>
            </a:pPr>
            <a:r>
              <a:rPr lang="de-DE" sz="800" dirty="0"/>
              <a:t>Ausbau des Monitorings (Mengen- und Qualitätsmessung und -bewertung) bzgl. der zukünftig erwartbaren Änderungen der Gewässer- und Rohwasserbeschaffenheit sowie verfügbaren Rohwassermengen.</a:t>
            </a:r>
          </a:p>
          <a:p>
            <a:pPr marL="360000" lvl="2">
              <a:buClr>
                <a:srgbClr val="FF4747"/>
              </a:buClr>
              <a:buSzPct val="100000"/>
              <a:buFont typeface="Arial" panose="020B0604020202020204" pitchFamily="34" charset="0"/>
              <a:buChar char="●"/>
            </a:pPr>
            <a:r>
              <a:rPr lang="de-DE" sz="800" dirty="0"/>
              <a:t>Erhöhung des Speicher-/Behältervolumens zur Redundanz und Reserven bei Bedarfsspitzen.</a:t>
            </a:r>
          </a:p>
          <a:p>
            <a:pPr marL="360000" lvl="2">
              <a:buClr>
                <a:schemeClr val="bg1">
                  <a:lumMod val="50000"/>
                </a:schemeClr>
              </a:buClr>
              <a:buSzPct val="100000"/>
              <a:buFont typeface="Arial" panose="020B0604020202020204" pitchFamily="34" charset="0"/>
              <a:buChar char="▼"/>
            </a:pPr>
            <a:r>
              <a:rPr lang="de-DE" sz="800" dirty="0">
                <a:solidFill>
                  <a:schemeClr val="bg1">
                    <a:lumMod val="50000"/>
                  </a:schemeClr>
                </a:solidFill>
              </a:rPr>
              <a:t>Regelmäßige Erstellung eigener Wasserdargebots- und </a:t>
            </a:r>
            <a:br>
              <a:rPr lang="de-DE" sz="800" dirty="0">
                <a:solidFill>
                  <a:schemeClr val="bg1">
                    <a:lumMod val="50000"/>
                  </a:schemeClr>
                </a:solidFill>
              </a:rPr>
            </a:br>
            <a:r>
              <a:rPr lang="de-DE" sz="800" dirty="0">
                <a:solidFill>
                  <a:schemeClr val="bg1">
                    <a:lumMod val="50000"/>
                  </a:schemeClr>
                </a:solidFill>
              </a:rPr>
              <a:t>-bedarfsprognosen (z.B. alle 5 oder 10 Jahre).</a:t>
            </a:r>
          </a:p>
        </p:txBody>
      </p:sp>
      <p:sp>
        <p:nvSpPr>
          <p:cNvPr id="6" name="Textplatzhalter 4">
            <a:extLst>
              <a:ext uri="{FF2B5EF4-FFF2-40B4-BE49-F238E27FC236}">
                <a16:creationId xmlns:a16="http://schemas.microsoft.com/office/drawing/2014/main" id="{DEEC4842-69DF-6A28-180C-39A40311628C}"/>
              </a:ext>
            </a:extLst>
          </p:cNvPr>
          <p:cNvSpPr txBox="1">
            <a:spLocks/>
          </p:cNvSpPr>
          <p:nvPr/>
        </p:nvSpPr>
        <p:spPr>
          <a:xfrm>
            <a:off x="4622800" y="964678"/>
            <a:ext cx="4161200" cy="3199719"/>
          </a:xfrm>
          <a:prstGeom prst="rect">
            <a:avLst/>
          </a:prstGeom>
          <a:noFill/>
          <a:ln>
            <a:noFill/>
          </a:ln>
        </p:spPr>
        <p:txBody>
          <a:bodyPr lIns="0" tIns="0" rIns="0">
            <a:normAutofit/>
          </a:bodyPr>
          <a:lstStyle>
            <a:lvl1pPr marL="216000" indent="-216000" algn="l" defTabSz="685800" rtl="0" eaLnBrk="1" latinLnBrk="0" hangingPunct="1">
              <a:lnSpc>
                <a:spcPct val="120000"/>
              </a:lnSpc>
              <a:spcBef>
                <a:spcPts val="750"/>
              </a:spcBef>
              <a:buFontTx/>
              <a:buBlip>
                <a:blip>
                  <a:extLst>
                    <a:ext uri="{96DAC541-7B7A-43D3-8B79-37D633B846F1}">
                      <asvg:svgBlip xmlns:asvg="http://schemas.microsoft.com/office/drawing/2016/SVG/main" r:embed="rId2"/>
                    </a:ext>
                  </a:extLst>
                </a:blip>
              </a:buBlip>
              <a:defRPr sz="1800" b="0" i="0" kern="1200">
                <a:solidFill>
                  <a:schemeClr val="tx1"/>
                </a:solidFill>
                <a:latin typeface="Arial" panose="020B0604020202020204" pitchFamily="34" charset="0"/>
                <a:ea typeface="+mn-ea"/>
                <a:cs typeface="+mn-cs"/>
              </a:defRPr>
            </a:lvl1pPr>
            <a:lvl2pPr marL="396000" indent="-216000" algn="l" defTabSz="685800" rtl="0" eaLnBrk="1" latinLnBrk="0" hangingPunct="1">
              <a:lnSpc>
                <a:spcPct val="120000"/>
              </a:lnSpc>
              <a:spcBef>
                <a:spcPts val="375"/>
              </a:spcBef>
              <a:buSzPct val="100000"/>
              <a:buFontTx/>
              <a:buBlip>
                <a:blip>
                  <a:extLst>
                    <a:ext uri="{96DAC541-7B7A-43D3-8B79-37D633B846F1}">
                      <asvg:svgBlip xmlns:asvg="http://schemas.microsoft.com/office/drawing/2016/SVG/main" r:embed="rId3"/>
                    </a:ext>
                  </a:extLst>
                </a:blip>
              </a:buBlip>
              <a:defRPr sz="1800" b="0" i="0" kern="1200">
                <a:solidFill>
                  <a:schemeClr val="tx1"/>
                </a:solidFill>
                <a:latin typeface="Arial" panose="020B0604020202020204" pitchFamily="34" charset="0"/>
                <a:ea typeface="+mn-ea"/>
                <a:cs typeface="+mn-cs"/>
              </a:defRPr>
            </a:lvl2pPr>
            <a:lvl3pPr marL="612000" indent="-216000" algn="l" defTabSz="685800" rtl="0" eaLnBrk="1" latinLnBrk="0" hangingPunct="1">
              <a:lnSpc>
                <a:spcPct val="120000"/>
              </a:lnSpc>
              <a:spcBef>
                <a:spcPts val="375"/>
              </a:spcBef>
              <a:buSzPct val="120000"/>
              <a:buFont typeface="Arial" panose="020B0604020202020204" pitchFamily="34" charset="0"/>
              <a:buChar char="•"/>
              <a:defRPr sz="1500" b="0" i="0" kern="1200">
                <a:solidFill>
                  <a:schemeClr val="tx1"/>
                </a:solidFill>
                <a:latin typeface="Arial" panose="020B0604020202020204" pitchFamily="34" charset="0"/>
                <a:ea typeface="+mn-ea"/>
                <a:cs typeface="+mn-cs"/>
              </a:defRPr>
            </a:lvl3pPr>
            <a:lvl4pPr marL="864000" indent="-216000" algn="l" defTabSz="685800" rtl="0" eaLnBrk="1" latinLnBrk="0" hangingPunct="1">
              <a:lnSpc>
                <a:spcPct val="120000"/>
              </a:lnSpc>
              <a:spcBef>
                <a:spcPts val="375"/>
              </a:spcBef>
              <a:buSzPct val="100000"/>
              <a:buFont typeface="Symbol" pitchFamily="2" charset="2"/>
              <a:buChar char="-"/>
              <a:defRPr sz="1500" b="0" i="0" kern="1200">
                <a:solidFill>
                  <a:schemeClr val="tx1"/>
                </a:solidFill>
                <a:latin typeface="Arial" panose="020B0604020202020204" pitchFamily="34" charset="0"/>
                <a:ea typeface="+mn-ea"/>
                <a:cs typeface="+mn-cs"/>
              </a:defRPr>
            </a:lvl4pPr>
            <a:lvl5pPr marL="1080000" indent="-216000" algn="l" defTabSz="685800" rtl="0" eaLnBrk="1" latinLnBrk="0" hangingPunct="1">
              <a:lnSpc>
                <a:spcPct val="120000"/>
              </a:lnSpc>
              <a:spcBef>
                <a:spcPts val="375"/>
              </a:spcBef>
              <a:buSzPct val="100000"/>
              <a:buFont typeface="Courier New" panose="02070309020205020404" pitchFamily="49" charset="0"/>
              <a:buChar char="o"/>
              <a:defRPr sz="1500" b="0" i="0" kern="1200">
                <a:solidFill>
                  <a:schemeClr val="tx1"/>
                </a:solidFill>
                <a:latin typeface="Arial" panose="020B0604020202020204" pitchFamily="34"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de-DE" sz="1000" b="1" dirty="0"/>
              <a:t>Positive Schlüsselindikatoren</a:t>
            </a:r>
            <a:br>
              <a:rPr lang="de-DE" sz="1000" dirty="0"/>
            </a:br>
            <a:r>
              <a:rPr lang="de-DE" sz="800" dirty="0"/>
              <a:t>Indikatoren </a:t>
            </a:r>
            <a:r>
              <a:rPr lang="de-DE" sz="800" noProof="0" dirty="0"/>
              <a:t>mit themenfeldspezifisch überdurchschnittlich hohem Einfluss auf die Selbsteinschätzung der Klimaresilienz in den Unternehmen, die im Vergleich mit den anderen Themenfeldindikatoren </a:t>
            </a:r>
            <a:r>
              <a:rPr lang="de-DE" sz="800" b="1" noProof="0" dirty="0"/>
              <a:t>besser</a:t>
            </a:r>
            <a:r>
              <a:rPr lang="de-DE" sz="800" noProof="0" dirty="0"/>
              <a:t> bewertet werden</a:t>
            </a:r>
            <a:endParaRPr lang="de-DE" sz="1000" dirty="0"/>
          </a:p>
          <a:p>
            <a:pPr marL="0" indent="0">
              <a:buNone/>
            </a:pPr>
            <a:r>
              <a:rPr lang="de-DE" sz="800" noProof="0" dirty="0"/>
              <a:t>Einen im Vergleich </a:t>
            </a:r>
            <a:r>
              <a:rPr lang="de-DE" sz="800" b="1" noProof="0" dirty="0"/>
              <a:t>weniger hohen Handlungsbedarf </a:t>
            </a:r>
            <a:r>
              <a:rPr lang="de-DE" sz="800" noProof="0" dirty="0"/>
              <a:t>sehen WVU bei folgendem Indikator:</a:t>
            </a:r>
          </a:p>
          <a:p>
            <a:pPr marL="360000" lvl="2">
              <a:buClr>
                <a:srgbClr val="8BC300"/>
              </a:buClr>
              <a:buSzPct val="100000"/>
              <a:buFont typeface="Arial" panose="020B0604020202020204" pitchFamily="34" charset="0"/>
              <a:buChar char="●"/>
            </a:pPr>
            <a:r>
              <a:rPr lang="de-DE" sz="800" dirty="0"/>
              <a:t>Neubau von Wasserwerken/Wassergewinnungs- und -aufbereitungsanlagen.*</a:t>
            </a:r>
          </a:p>
          <a:p>
            <a:pPr marL="360000" lvl="2">
              <a:buClr>
                <a:srgbClr val="8BC300"/>
              </a:buClr>
              <a:buSzPct val="100000"/>
              <a:buFont typeface="Arial" panose="020B0604020202020204" pitchFamily="34" charset="0"/>
              <a:buChar char="●"/>
            </a:pPr>
            <a:endParaRPr lang="de-DE" sz="800" dirty="0"/>
          </a:p>
          <a:p>
            <a:pPr marL="0" indent="0">
              <a:buNone/>
            </a:pPr>
            <a:endParaRPr lang="de-DE" sz="800" dirty="0"/>
          </a:p>
        </p:txBody>
      </p:sp>
      <p:sp>
        <p:nvSpPr>
          <p:cNvPr id="7" name="Rechteck 6">
            <a:extLst>
              <a:ext uri="{FF2B5EF4-FFF2-40B4-BE49-F238E27FC236}">
                <a16:creationId xmlns:a16="http://schemas.microsoft.com/office/drawing/2014/main" id="{24055A76-5951-0AA0-A11C-EEFB5DFD3403}"/>
              </a:ext>
            </a:extLst>
          </p:cNvPr>
          <p:cNvSpPr/>
          <p:nvPr/>
        </p:nvSpPr>
        <p:spPr>
          <a:xfrm>
            <a:off x="360000" y="4172858"/>
            <a:ext cx="8423999" cy="594418"/>
          </a:xfrm>
          <a:prstGeom prst="rect">
            <a:avLst/>
          </a:prstGeom>
          <a:solidFill>
            <a:srgbClr val="EEF5E7"/>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r>
              <a:rPr lang="de-DE" sz="1000" b="1" dirty="0">
                <a:solidFill>
                  <a:schemeClr val="tx1"/>
                </a:solidFill>
              </a:rPr>
              <a:t>FAZIT: </a:t>
            </a:r>
            <a:r>
              <a:rPr lang="de-DE" sz="1000" dirty="0">
                <a:solidFill>
                  <a:schemeClr val="tx1"/>
                </a:solidFill>
              </a:rPr>
              <a:t>Für die Deckung des zukünftigen Wasserbedarfs braucht es Anpassungen in der Infrastruktur, die regional sehr unterschiedlich ausfallen werden. Aktuell steht noch die Ertüchtigung bestehender Anlagen im Vordergrund, die als leichter realisierbar als der Neubau von Anlagen ein-geschätzt wird*. Das Monitoring zu zukünftig zu erwartenden Änderungen hinsichtlich des Wasserdargebots zeigt sich als neue Herausforderung.</a:t>
            </a:r>
            <a:endParaRPr lang="de-DE" sz="1000" strike="sngStrike" dirty="0">
              <a:solidFill>
                <a:schemeClr val="tx1"/>
              </a:solidFill>
            </a:endParaRPr>
          </a:p>
        </p:txBody>
      </p:sp>
      <p:sp>
        <p:nvSpPr>
          <p:cNvPr id="8" name="Rechteck 7">
            <a:extLst>
              <a:ext uri="{FF2B5EF4-FFF2-40B4-BE49-F238E27FC236}">
                <a16:creationId xmlns:a16="http://schemas.microsoft.com/office/drawing/2014/main" id="{9A598367-326B-FD3B-3D61-4AFC92D255A1}"/>
              </a:ext>
            </a:extLst>
          </p:cNvPr>
          <p:cNvSpPr/>
          <p:nvPr/>
        </p:nvSpPr>
        <p:spPr>
          <a:xfrm>
            <a:off x="5968661" y="4777909"/>
            <a:ext cx="2879427" cy="118231"/>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r"/>
            <a:r>
              <a:rPr lang="de-DE" sz="600" b="1" noProof="0" dirty="0">
                <a:solidFill>
                  <a:schemeClr val="tx1"/>
                </a:solidFill>
              </a:rPr>
              <a:t>* </a:t>
            </a:r>
            <a:r>
              <a:rPr lang="de-DE" sz="600" noProof="0" dirty="0">
                <a:solidFill>
                  <a:schemeClr val="tx1"/>
                </a:solidFill>
              </a:rPr>
              <a:t>Ergebnis einer in 2025 </a:t>
            </a:r>
            <a:r>
              <a:rPr lang="de-DE" sz="600" noProof="0" dirty="0" err="1">
                <a:solidFill>
                  <a:schemeClr val="tx1"/>
                </a:solidFill>
              </a:rPr>
              <a:t>gestetllten</a:t>
            </a:r>
            <a:r>
              <a:rPr lang="de-DE" sz="600" noProof="0" dirty="0">
                <a:solidFill>
                  <a:schemeClr val="tx1"/>
                </a:solidFill>
              </a:rPr>
              <a:t> Zusatzfrage</a:t>
            </a:r>
          </a:p>
        </p:txBody>
      </p:sp>
      <p:sp>
        <p:nvSpPr>
          <p:cNvPr id="9" name="Rechteck 8">
            <a:extLst>
              <a:ext uri="{FF2B5EF4-FFF2-40B4-BE49-F238E27FC236}">
                <a16:creationId xmlns:a16="http://schemas.microsoft.com/office/drawing/2014/main" id="{A642CAAD-5F23-FBFA-411A-3DD39C749D3D}"/>
              </a:ext>
            </a:extLst>
          </p:cNvPr>
          <p:cNvSpPr/>
          <p:nvPr/>
        </p:nvSpPr>
        <p:spPr>
          <a:xfrm>
            <a:off x="533912" y="1141466"/>
            <a:ext cx="3952172" cy="454131"/>
          </a:xfrm>
          <a:prstGeom prst="rect">
            <a:avLst/>
          </a:prstGeom>
          <a:noFill/>
          <a:ln>
            <a:solidFill>
              <a:schemeClr val="bg1">
                <a:lumMod val="65000"/>
              </a:schemeClr>
            </a:solidFill>
            <a:prstDash val="dash"/>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b="0" i="0" dirty="0">
              <a:latin typeface="Arial" panose="020B0604020202020204" pitchFamily="34" charset="0"/>
            </a:endParaRPr>
          </a:p>
        </p:txBody>
      </p:sp>
      <p:sp>
        <p:nvSpPr>
          <p:cNvPr id="10" name="Rechteck 9">
            <a:extLst>
              <a:ext uri="{FF2B5EF4-FFF2-40B4-BE49-F238E27FC236}">
                <a16:creationId xmlns:a16="http://schemas.microsoft.com/office/drawing/2014/main" id="{89C5FB55-CB4D-4069-87E3-B64F1A5A6D8C}"/>
              </a:ext>
            </a:extLst>
          </p:cNvPr>
          <p:cNvSpPr/>
          <p:nvPr/>
        </p:nvSpPr>
        <p:spPr>
          <a:xfrm>
            <a:off x="4813416" y="1141466"/>
            <a:ext cx="3952172" cy="454131"/>
          </a:xfrm>
          <a:prstGeom prst="rect">
            <a:avLst/>
          </a:prstGeom>
          <a:noFill/>
          <a:ln>
            <a:solidFill>
              <a:schemeClr val="bg1">
                <a:lumMod val="65000"/>
              </a:schemeClr>
            </a:solidFill>
            <a:prstDash val="dash"/>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b="0" i="0" dirty="0">
              <a:latin typeface="Arial" panose="020B0604020202020204" pitchFamily="34" charset="0"/>
            </a:endParaRPr>
          </a:p>
        </p:txBody>
      </p:sp>
      <p:sp>
        <p:nvSpPr>
          <p:cNvPr id="11" name="Rechteck 10">
            <a:extLst>
              <a:ext uri="{FF2B5EF4-FFF2-40B4-BE49-F238E27FC236}">
                <a16:creationId xmlns:a16="http://schemas.microsoft.com/office/drawing/2014/main" id="{7347A3C8-FC96-CD07-1F7F-D46786BEA30F}"/>
              </a:ext>
            </a:extLst>
          </p:cNvPr>
          <p:cNvSpPr/>
          <p:nvPr/>
        </p:nvSpPr>
        <p:spPr>
          <a:xfrm rot="16200000">
            <a:off x="176491" y="1309719"/>
            <a:ext cx="595103" cy="117622"/>
          </a:xfrm>
          <a:prstGeom prst="rect">
            <a:avLst/>
          </a:prstGeom>
          <a:noFill/>
          <a:ln>
            <a:noFill/>
            <a:prstDash val="dash"/>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r>
              <a:rPr lang="de-DE" sz="600" b="0" i="0" dirty="0">
                <a:solidFill>
                  <a:schemeClr val="bg1">
                    <a:lumMod val="65000"/>
                  </a:schemeClr>
                </a:solidFill>
                <a:latin typeface="Arial" panose="020B0604020202020204" pitchFamily="34" charset="0"/>
              </a:rPr>
              <a:t>Definition</a:t>
            </a:r>
          </a:p>
        </p:txBody>
      </p:sp>
      <p:sp>
        <p:nvSpPr>
          <p:cNvPr id="12" name="Rechteck 11">
            <a:extLst>
              <a:ext uri="{FF2B5EF4-FFF2-40B4-BE49-F238E27FC236}">
                <a16:creationId xmlns:a16="http://schemas.microsoft.com/office/drawing/2014/main" id="{BD7B9B2B-D463-6512-232F-C0DC8562E7EA}"/>
              </a:ext>
            </a:extLst>
          </p:cNvPr>
          <p:cNvSpPr/>
          <p:nvPr/>
        </p:nvSpPr>
        <p:spPr>
          <a:xfrm rot="16200000">
            <a:off x="4457053" y="1309719"/>
            <a:ext cx="595103" cy="117622"/>
          </a:xfrm>
          <a:prstGeom prst="rect">
            <a:avLst/>
          </a:prstGeom>
          <a:noFill/>
          <a:ln>
            <a:noFill/>
            <a:prstDash val="dash"/>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r>
              <a:rPr lang="de-DE" sz="600" b="0" i="0" dirty="0">
                <a:solidFill>
                  <a:schemeClr val="bg1">
                    <a:lumMod val="65000"/>
                  </a:schemeClr>
                </a:solidFill>
                <a:latin typeface="Arial" panose="020B0604020202020204" pitchFamily="34" charset="0"/>
              </a:rPr>
              <a:t>Definition</a:t>
            </a:r>
          </a:p>
        </p:txBody>
      </p:sp>
      <p:sp>
        <p:nvSpPr>
          <p:cNvPr id="14" name="Textfeld 13">
            <a:extLst>
              <a:ext uri="{FF2B5EF4-FFF2-40B4-BE49-F238E27FC236}">
                <a16:creationId xmlns:a16="http://schemas.microsoft.com/office/drawing/2014/main" id="{474B870F-692A-1CD8-D6F9-D840DDDCE5E9}"/>
              </a:ext>
            </a:extLst>
          </p:cNvPr>
          <p:cNvSpPr txBox="1"/>
          <p:nvPr/>
        </p:nvSpPr>
        <p:spPr>
          <a:xfrm>
            <a:off x="5731976" y="3399224"/>
            <a:ext cx="3054928" cy="738664"/>
          </a:xfrm>
          <a:prstGeom prst="rect">
            <a:avLst/>
          </a:prstGeom>
          <a:noFill/>
        </p:spPr>
        <p:txBody>
          <a:bodyPr wrap="square" lIns="0" rIns="0" rtlCol="0">
            <a:spAutoFit/>
          </a:bodyPr>
          <a:lstStyle/>
          <a:p>
            <a:r>
              <a:rPr lang="de-DE" sz="1000" dirty="0">
                <a:solidFill>
                  <a:srgbClr val="FF4747"/>
                </a:solidFill>
                <a:latin typeface="Arial" panose="020B0604020202020204" pitchFamily="34" charset="0"/>
                <a:cs typeface="Arial" panose="020B0604020202020204" pitchFamily="34" charset="0"/>
              </a:rPr>
              <a:t>●</a:t>
            </a:r>
            <a:r>
              <a:rPr lang="de-DE" sz="800" dirty="0">
                <a:latin typeface="Arial" panose="020B0604020202020204" pitchFamily="34" charset="0"/>
                <a:cs typeface="Arial" panose="020B0604020202020204" pitchFamily="34" charset="0"/>
              </a:rPr>
              <a:t>/</a:t>
            </a:r>
            <a:r>
              <a:rPr lang="de-DE" sz="1000" dirty="0">
                <a:solidFill>
                  <a:srgbClr val="8BC300"/>
                </a:solidFill>
                <a:latin typeface="Arial" panose="020B0604020202020204" pitchFamily="34" charset="0"/>
                <a:cs typeface="Arial" panose="020B0604020202020204" pitchFamily="34" charset="0"/>
              </a:rPr>
              <a:t>●</a:t>
            </a:r>
            <a:r>
              <a:rPr lang="de-DE" sz="800" dirty="0">
                <a:latin typeface="Arial" panose="020B0604020202020204" pitchFamily="34" charset="0"/>
                <a:cs typeface="Arial" panose="020B0604020202020204" pitchFamily="34" charset="0"/>
              </a:rPr>
              <a:t> in </a:t>
            </a:r>
            <a:r>
              <a:rPr lang="de-DE" sz="800" dirty="0"/>
              <a:t>2025 und 2026</a:t>
            </a:r>
          </a:p>
          <a:p>
            <a:r>
              <a:rPr lang="de-DE" sz="800" dirty="0">
                <a:solidFill>
                  <a:srgbClr val="FF4747"/>
                </a:solidFill>
                <a:latin typeface="Arial" panose="020B0604020202020204" pitchFamily="34" charset="0"/>
                <a:cs typeface="Arial" panose="020B0604020202020204" pitchFamily="34" charset="0"/>
              </a:rPr>
              <a:t>◄</a:t>
            </a:r>
            <a:r>
              <a:rPr lang="de-DE" sz="800" dirty="0">
                <a:latin typeface="Arial" panose="020B0604020202020204" pitchFamily="34" charset="0"/>
                <a:cs typeface="Arial" panose="020B0604020202020204" pitchFamily="34" charset="0"/>
              </a:rPr>
              <a:t>/</a:t>
            </a:r>
            <a:r>
              <a:rPr lang="de-DE" sz="800" dirty="0">
                <a:solidFill>
                  <a:srgbClr val="8BC300"/>
                </a:solidFill>
                <a:latin typeface="Arial" panose="020B0604020202020204" pitchFamily="34" charset="0"/>
                <a:cs typeface="Arial" panose="020B0604020202020204" pitchFamily="34" charset="0"/>
              </a:rPr>
              <a:t>► i</a:t>
            </a:r>
            <a:r>
              <a:rPr lang="de-DE" sz="800" dirty="0">
                <a:latin typeface="Arial" panose="020B0604020202020204" pitchFamily="34" charset="0"/>
                <a:cs typeface="Arial" panose="020B0604020202020204" pitchFamily="34" charset="0"/>
              </a:rPr>
              <a:t>n 2025 und 2026, mit Vorzeichenwechsel (positiv ↔ negativ) </a:t>
            </a:r>
            <a:endParaRPr lang="de-DE" sz="800" dirty="0">
              <a:solidFill>
                <a:srgbClr val="FF4747"/>
              </a:solidFill>
              <a:latin typeface="Arial" panose="020B0604020202020204" pitchFamily="34" charset="0"/>
              <a:cs typeface="Arial" panose="020B0604020202020204" pitchFamily="34" charset="0"/>
            </a:endParaRPr>
          </a:p>
          <a:p>
            <a:r>
              <a:rPr lang="de-DE" sz="800" dirty="0">
                <a:solidFill>
                  <a:srgbClr val="FF4747"/>
                </a:solidFill>
                <a:latin typeface="Arial" panose="020B0604020202020204" pitchFamily="34" charset="0"/>
                <a:cs typeface="Arial" panose="020B0604020202020204" pitchFamily="34" charset="0"/>
              </a:rPr>
              <a:t>▲</a:t>
            </a:r>
            <a:r>
              <a:rPr lang="de-DE" sz="800" dirty="0">
                <a:latin typeface="Arial" panose="020B0604020202020204" pitchFamily="34" charset="0"/>
                <a:cs typeface="Arial" panose="020B0604020202020204" pitchFamily="34" charset="0"/>
              </a:rPr>
              <a:t>/</a:t>
            </a:r>
            <a:r>
              <a:rPr lang="de-DE" sz="800" dirty="0">
                <a:solidFill>
                  <a:srgbClr val="8BC300"/>
                </a:solidFill>
                <a:latin typeface="Arial" panose="020B0604020202020204" pitchFamily="34" charset="0"/>
                <a:cs typeface="Arial" panose="020B0604020202020204" pitchFamily="34" charset="0"/>
              </a:rPr>
              <a:t>▲</a:t>
            </a:r>
            <a:r>
              <a:rPr lang="de-DE" sz="800" dirty="0"/>
              <a:t> neu in 2026</a:t>
            </a:r>
          </a:p>
          <a:p>
            <a:r>
              <a:rPr lang="de-DE" sz="800" dirty="0">
                <a:solidFill>
                  <a:schemeClr val="bg1">
                    <a:lumMod val="50000"/>
                  </a:schemeClr>
                </a:solidFill>
                <a:latin typeface="Arial" panose="020B0604020202020204" pitchFamily="34" charset="0"/>
                <a:cs typeface="Arial" panose="020B0604020202020204" pitchFamily="34" charset="0"/>
              </a:rPr>
              <a:t>▼</a:t>
            </a:r>
            <a:r>
              <a:rPr lang="de-DE" sz="800" dirty="0">
                <a:latin typeface="Arial" panose="020B0604020202020204" pitchFamily="34" charset="0"/>
                <a:cs typeface="Arial" panose="020B0604020202020204" pitchFamily="34" charset="0"/>
              </a:rPr>
              <a:t> n</a:t>
            </a:r>
            <a:r>
              <a:rPr lang="de-DE" sz="800" dirty="0"/>
              <a:t>ur in 2025</a:t>
            </a:r>
          </a:p>
          <a:p>
            <a:r>
              <a:rPr lang="de-DE" sz="800" i="1" dirty="0">
                <a:latin typeface="Arial" panose="020B0604020202020204" pitchFamily="34" charset="0"/>
                <a:cs typeface="Arial" panose="020B0604020202020204" pitchFamily="34" charset="0"/>
              </a:rPr>
              <a:t>* </a:t>
            </a:r>
            <a:r>
              <a:rPr lang="de-DE" sz="800" dirty="0">
                <a:latin typeface="Arial" panose="020B0604020202020204" pitchFamily="34" charset="0"/>
                <a:cs typeface="Arial" panose="020B0604020202020204" pitchFamily="34" charset="0"/>
              </a:rPr>
              <a:t>grenzwertig positiv/negativ (+/- 1 Indexpunkt zum Gesamtindex)</a:t>
            </a:r>
            <a:endParaRPr lang="de-DE" sz="800" dirty="0">
              <a:solidFill>
                <a:schemeClr val="accent6"/>
              </a:solidFill>
            </a:endParaRPr>
          </a:p>
        </p:txBody>
      </p:sp>
    </p:spTree>
    <p:extLst>
      <p:ext uri="{BB962C8B-B14F-4D97-AF65-F5344CB8AC3E}">
        <p14:creationId xmlns:p14="http://schemas.microsoft.com/office/powerpoint/2010/main" val="319135733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ußzeilenplatzhalter 1">
            <a:extLst>
              <a:ext uri="{FF2B5EF4-FFF2-40B4-BE49-F238E27FC236}">
                <a16:creationId xmlns:a16="http://schemas.microsoft.com/office/drawing/2014/main" id="{DB025BDD-F940-7280-521C-073E8D644271}"/>
              </a:ext>
            </a:extLst>
          </p:cNvPr>
          <p:cNvSpPr>
            <a:spLocks noGrp="1"/>
          </p:cNvSpPr>
          <p:nvPr>
            <p:ph type="ftr" sz="quarter" idx="3"/>
          </p:nvPr>
        </p:nvSpPr>
        <p:spPr/>
        <p:txBody>
          <a:bodyPr/>
          <a:lstStyle/>
          <a:p>
            <a:r>
              <a:rPr lang="de-DE" noProof="0" dirty="0"/>
              <a:t>Juli 2026</a:t>
            </a:r>
          </a:p>
        </p:txBody>
      </p:sp>
      <p:sp>
        <p:nvSpPr>
          <p:cNvPr id="3" name="Foliennummernplatzhalter 2">
            <a:extLst>
              <a:ext uri="{FF2B5EF4-FFF2-40B4-BE49-F238E27FC236}">
                <a16:creationId xmlns:a16="http://schemas.microsoft.com/office/drawing/2014/main" id="{1A94523C-549E-D638-4429-9672C134C98D}"/>
              </a:ext>
            </a:extLst>
          </p:cNvPr>
          <p:cNvSpPr>
            <a:spLocks noGrp="1"/>
          </p:cNvSpPr>
          <p:nvPr>
            <p:ph type="sldNum" sz="quarter" idx="4"/>
          </p:nvPr>
        </p:nvSpPr>
        <p:spPr/>
        <p:txBody>
          <a:bodyPr/>
          <a:lstStyle/>
          <a:p>
            <a:fld id="{DB2B21CB-63E8-C249-B8AC-5FF3FD754265}" type="slidenum">
              <a:rPr lang="de-DE" noProof="0" smtClean="0"/>
              <a:pPr/>
              <a:t>20</a:t>
            </a:fld>
            <a:endParaRPr lang="de-DE" noProof="0" dirty="0"/>
          </a:p>
        </p:txBody>
      </p:sp>
      <p:sp>
        <p:nvSpPr>
          <p:cNvPr id="4" name="Titel 3">
            <a:extLst>
              <a:ext uri="{FF2B5EF4-FFF2-40B4-BE49-F238E27FC236}">
                <a16:creationId xmlns:a16="http://schemas.microsoft.com/office/drawing/2014/main" id="{AC0D2DBE-0C78-55AB-E6B1-560C3A0633FB}"/>
              </a:ext>
            </a:extLst>
          </p:cNvPr>
          <p:cNvSpPr>
            <a:spLocks noGrp="1"/>
          </p:cNvSpPr>
          <p:nvPr>
            <p:ph type="title"/>
          </p:nvPr>
        </p:nvSpPr>
        <p:spPr/>
        <p:txBody>
          <a:bodyPr/>
          <a:lstStyle/>
          <a:p>
            <a:r>
              <a:rPr lang="de-DE" noProof="0" dirty="0"/>
              <a:t>Handlungsfähigkeit</a:t>
            </a:r>
          </a:p>
        </p:txBody>
      </p:sp>
      <p:sp>
        <p:nvSpPr>
          <p:cNvPr id="5" name="Textplatzhalter 4">
            <a:extLst>
              <a:ext uri="{FF2B5EF4-FFF2-40B4-BE49-F238E27FC236}">
                <a16:creationId xmlns:a16="http://schemas.microsoft.com/office/drawing/2014/main" id="{AC3A95F1-6752-D9D9-3BF3-475ADF476AE8}"/>
              </a:ext>
            </a:extLst>
          </p:cNvPr>
          <p:cNvSpPr>
            <a:spLocks noGrp="1"/>
          </p:cNvSpPr>
          <p:nvPr>
            <p:ph type="body" sz="quarter" idx="13"/>
          </p:nvPr>
        </p:nvSpPr>
        <p:spPr>
          <a:xfrm>
            <a:off x="360000" y="1990800"/>
            <a:ext cx="2897466" cy="2608314"/>
          </a:xfrm>
        </p:spPr>
        <p:txBody>
          <a:bodyPr>
            <a:normAutofit/>
          </a:bodyPr>
          <a:lstStyle/>
          <a:p>
            <a:endParaRPr lang="de-DE" sz="900" noProof="0" dirty="0"/>
          </a:p>
          <a:p>
            <a:r>
              <a:rPr lang="de-DE" sz="900" noProof="0" dirty="0"/>
              <a:t>Der Teilindex </a:t>
            </a:r>
            <a:r>
              <a:rPr lang="de-DE" sz="900" i="1" noProof="0" dirty="0"/>
              <a:t>Handlungsfähigkeit</a:t>
            </a:r>
            <a:r>
              <a:rPr lang="de-DE" sz="900" noProof="0" dirty="0"/>
              <a:t> wird durch Fragen zur Handlungsfähigkeit der WVU gegenüber negativen Folgen des Klimawandels erhoben. </a:t>
            </a:r>
          </a:p>
          <a:p>
            <a:r>
              <a:rPr lang="de-DE" sz="900" noProof="0" dirty="0"/>
              <a:t>Je höher die Handlungsfähigkeit der WVU, desto höher wird auch ihre Resilienz eingeordnet.</a:t>
            </a:r>
          </a:p>
        </p:txBody>
      </p:sp>
      <p:sp>
        <p:nvSpPr>
          <p:cNvPr id="30" name="Rechteck: abgerundete Ecken 29">
            <a:extLst>
              <a:ext uri="{FF2B5EF4-FFF2-40B4-BE49-F238E27FC236}">
                <a16:creationId xmlns:a16="http://schemas.microsoft.com/office/drawing/2014/main" id="{064391A5-6496-FC1E-86C5-F571B6654974}"/>
              </a:ext>
            </a:extLst>
          </p:cNvPr>
          <p:cNvSpPr/>
          <p:nvPr/>
        </p:nvSpPr>
        <p:spPr>
          <a:xfrm>
            <a:off x="358775" y="1039871"/>
            <a:ext cx="3017471" cy="430228"/>
          </a:xfrm>
          <a:prstGeom prst="roundRect">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b="0" i="0" u="sng" noProof="0" dirty="0">
              <a:latin typeface="Arial" panose="020B0604020202020204" pitchFamily="34" charset="0"/>
            </a:endParaRPr>
          </a:p>
        </p:txBody>
      </p:sp>
      <p:sp>
        <p:nvSpPr>
          <p:cNvPr id="32" name="Shape-13">
            <a:extLst>
              <a:ext uri="{FF2B5EF4-FFF2-40B4-BE49-F238E27FC236}">
                <a16:creationId xmlns:a16="http://schemas.microsoft.com/office/drawing/2014/main" id="{1046D56E-613C-0BB3-D558-6018730B286D}"/>
              </a:ext>
            </a:extLst>
          </p:cNvPr>
          <p:cNvSpPr/>
          <p:nvPr/>
        </p:nvSpPr>
        <p:spPr>
          <a:xfrm rot="5400000">
            <a:off x="411818" y="1097757"/>
            <a:ext cx="313200" cy="312269"/>
          </a:xfrm>
          <a:prstGeom prst="ellipse">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sz="1000" b="0" i="0" u="sng" noProof="0" dirty="0">
              <a:solidFill>
                <a:srgbClr val="000000"/>
              </a:solidFill>
              <a:latin typeface="Arial" panose="020B0604020202020204" pitchFamily="34" charset="0"/>
            </a:endParaRPr>
          </a:p>
          <a:p>
            <a:pPr algn="ctr"/>
            <a:endParaRPr lang="de-DE" sz="1000" b="0" i="0" u="sng" noProof="0" dirty="0">
              <a:solidFill>
                <a:srgbClr val="000000"/>
              </a:solidFill>
              <a:latin typeface="Arial" panose="020B0604020202020204" pitchFamily="34" charset="0"/>
            </a:endParaRPr>
          </a:p>
        </p:txBody>
      </p:sp>
      <p:sp>
        <p:nvSpPr>
          <p:cNvPr id="37" name="Textfeld 36">
            <a:extLst>
              <a:ext uri="{FF2B5EF4-FFF2-40B4-BE49-F238E27FC236}">
                <a16:creationId xmlns:a16="http://schemas.microsoft.com/office/drawing/2014/main" id="{21EC6895-A12B-A4DD-F8EB-4B5EF6473321}"/>
              </a:ext>
            </a:extLst>
          </p:cNvPr>
          <p:cNvSpPr txBox="1"/>
          <p:nvPr/>
        </p:nvSpPr>
        <p:spPr>
          <a:xfrm>
            <a:off x="1042126" y="1743230"/>
            <a:ext cx="472939" cy="153888"/>
          </a:xfrm>
          <a:prstGeom prst="rect">
            <a:avLst/>
          </a:prstGeom>
          <a:noFill/>
        </p:spPr>
        <p:txBody>
          <a:bodyPr wrap="square" lIns="0" tIns="0" rIns="0" bIns="0" rtlCol="0">
            <a:spAutoFit/>
          </a:bodyPr>
          <a:lstStyle/>
          <a:p>
            <a:pPr algn="ctr"/>
            <a:endParaRPr lang="de-DE" sz="500" noProof="0" dirty="0"/>
          </a:p>
          <a:p>
            <a:pPr algn="ctr"/>
            <a:r>
              <a:rPr lang="de-DE" sz="500" noProof="0" dirty="0"/>
              <a:t>gering</a:t>
            </a:r>
          </a:p>
        </p:txBody>
      </p:sp>
      <p:sp>
        <p:nvSpPr>
          <p:cNvPr id="38" name="Textfeld 37">
            <a:extLst>
              <a:ext uri="{FF2B5EF4-FFF2-40B4-BE49-F238E27FC236}">
                <a16:creationId xmlns:a16="http://schemas.microsoft.com/office/drawing/2014/main" id="{9C234340-C183-6F43-0270-DC7E82DDFFAC}"/>
              </a:ext>
            </a:extLst>
          </p:cNvPr>
          <p:cNvSpPr txBox="1"/>
          <p:nvPr/>
        </p:nvSpPr>
        <p:spPr>
          <a:xfrm>
            <a:off x="1591534" y="1743230"/>
            <a:ext cx="472939" cy="153888"/>
          </a:xfrm>
          <a:prstGeom prst="rect">
            <a:avLst/>
          </a:prstGeom>
          <a:noFill/>
        </p:spPr>
        <p:txBody>
          <a:bodyPr wrap="square" lIns="0" tIns="0" rIns="0" bIns="0" rtlCol="0">
            <a:spAutoFit/>
          </a:bodyPr>
          <a:lstStyle/>
          <a:p>
            <a:pPr algn="ctr"/>
            <a:endParaRPr lang="de-DE" sz="500" noProof="0" dirty="0"/>
          </a:p>
          <a:p>
            <a:pPr algn="ctr"/>
            <a:r>
              <a:rPr lang="de-DE" sz="500" noProof="0" dirty="0"/>
              <a:t>mittel</a:t>
            </a:r>
          </a:p>
        </p:txBody>
      </p:sp>
      <p:sp>
        <p:nvSpPr>
          <p:cNvPr id="39" name="Textfeld 38">
            <a:extLst>
              <a:ext uri="{FF2B5EF4-FFF2-40B4-BE49-F238E27FC236}">
                <a16:creationId xmlns:a16="http://schemas.microsoft.com/office/drawing/2014/main" id="{62D90BFE-E1F2-096C-0F16-CB8D2607CD2A}"/>
              </a:ext>
            </a:extLst>
          </p:cNvPr>
          <p:cNvSpPr txBox="1"/>
          <p:nvPr/>
        </p:nvSpPr>
        <p:spPr>
          <a:xfrm>
            <a:off x="2128553" y="1743230"/>
            <a:ext cx="472939" cy="153888"/>
          </a:xfrm>
          <a:prstGeom prst="rect">
            <a:avLst/>
          </a:prstGeom>
          <a:noFill/>
        </p:spPr>
        <p:txBody>
          <a:bodyPr wrap="square" lIns="0" tIns="0" rIns="0" bIns="0" rtlCol="0">
            <a:spAutoFit/>
          </a:bodyPr>
          <a:lstStyle/>
          <a:p>
            <a:pPr algn="ctr"/>
            <a:endParaRPr lang="de-DE" sz="500" noProof="0" dirty="0"/>
          </a:p>
          <a:p>
            <a:pPr algn="ctr"/>
            <a:r>
              <a:rPr lang="de-DE" sz="500" noProof="0" dirty="0"/>
              <a:t>hoch</a:t>
            </a:r>
          </a:p>
        </p:txBody>
      </p:sp>
      <p:pic>
        <p:nvPicPr>
          <p:cNvPr id="44" name="Grafik 43">
            <a:extLst>
              <a:ext uri="{FF2B5EF4-FFF2-40B4-BE49-F238E27FC236}">
                <a16:creationId xmlns:a16="http://schemas.microsoft.com/office/drawing/2014/main" id="{0CE1C9AE-73C1-84C1-7725-8AB4544D67F7}"/>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434287" y="1129090"/>
            <a:ext cx="249603" cy="249603"/>
          </a:xfrm>
          <a:prstGeom prst="rect">
            <a:avLst/>
          </a:prstGeom>
        </p:spPr>
      </p:pic>
      <p:pic>
        <p:nvPicPr>
          <p:cNvPr id="48" name="Grafik 47">
            <a:extLst>
              <a:ext uri="{FF2B5EF4-FFF2-40B4-BE49-F238E27FC236}">
                <a16:creationId xmlns:a16="http://schemas.microsoft.com/office/drawing/2014/main" id="{8DC8F941-73D4-69B9-1A88-E3ED3ACFE617}"/>
              </a:ext>
            </a:extLst>
          </p:cNvPr>
          <p:cNvPicPr>
            <a:picLocks noChangeAspect="1"/>
          </p:cNvPicPr>
          <p:nvPr/>
        </p:nvPicPr>
        <p:blipFill>
          <a:blip r:embed="rId4"/>
          <a:stretch>
            <a:fillRect/>
          </a:stretch>
        </p:blipFill>
        <p:spPr>
          <a:xfrm>
            <a:off x="675854" y="1474683"/>
            <a:ext cx="2318991" cy="264895"/>
          </a:xfrm>
          <a:prstGeom prst="rect">
            <a:avLst/>
          </a:prstGeom>
        </p:spPr>
      </p:pic>
      <p:sp>
        <p:nvSpPr>
          <p:cNvPr id="9" name="Textfeld 8">
            <a:extLst>
              <a:ext uri="{FF2B5EF4-FFF2-40B4-BE49-F238E27FC236}">
                <a16:creationId xmlns:a16="http://schemas.microsoft.com/office/drawing/2014/main" id="{41612B6D-48E1-DFE5-16DB-61853D390966}"/>
              </a:ext>
            </a:extLst>
          </p:cNvPr>
          <p:cNvSpPr txBox="1"/>
          <p:nvPr/>
        </p:nvSpPr>
        <p:spPr>
          <a:xfrm>
            <a:off x="416513" y="1743230"/>
            <a:ext cx="629482" cy="153888"/>
          </a:xfrm>
          <a:prstGeom prst="rect">
            <a:avLst/>
          </a:prstGeom>
          <a:noFill/>
        </p:spPr>
        <p:txBody>
          <a:bodyPr wrap="square" lIns="0" tIns="0" rIns="0" bIns="0" rtlCol="0">
            <a:spAutoFit/>
          </a:bodyPr>
          <a:lstStyle/>
          <a:p>
            <a:pPr algn="ctr"/>
            <a:r>
              <a:rPr lang="de-DE" sz="500" b="1" noProof="0" dirty="0">
                <a:solidFill>
                  <a:srgbClr val="FF0000"/>
                </a:solidFill>
              </a:rPr>
              <a:t>Resilienz</a:t>
            </a:r>
            <a:br>
              <a:rPr lang="de-DE" sz="500" b="1" noProof="0" dirty="0">
                <a:solidFill>
                  <a:srgbClr val="FF0000"/>
                </a:solidFill>
              </a:rPr>
            </a:br>
            <a:r>
              <a:rPr lang="de-DE" sz="500" b="1" noProof="0" dirty="0">
                <a:solidFill>
                  <a:srgbClr val="FF0000"/>
                </a:solidFill>
              </a:rPr>
              <a:t>sehr gering</a:t>
            </a:r>
          </a:p>
        </p:txBody>
      </p:sp>
      <p:sp>
        <p:nvSpPr>
          <p:cNvPr id="10" name="Textfeld 9">
            <a:extLst>
              <a:ext uri="{FF2B5EF4-FFF2-40B4-BE49-F238E27FC236}">
                <a16:creationId xmlns:a16="http://schemas.microsoft.com/office/drawing/2014/main" id="{9C9CB65F-796C-BC97-BFFA-61029867EB98}"/>
              </a:ext>
            </a:extLst>
          </p:cNvPr>
          <p:cNvSpPr txBox="1"/>
          <p:nvPr/>
        </p:nvSpPr>
        <p:spPr>
          <a:xfrm>
            <a:off x="2585892" y="1743230"/>
            <a:ext cx="629482" cy="153888"/>
          </a:xfrm>
          <a:prstGeom prst="rect">
            <a:avLst/>
          </a:prstGeom>
          <a:noFill/>
        </p:spPr>
        <p:txBody>
          <a:bodyPr wrap="square" lIns="0" tIns="0" rIns="0" bIns="0" rtlCol="0">
            <a:spAutoFit/>
          </a:bodyPr>
          <a:lstStyle/>
          <a:p>
            <a:pPr algn="ctr"/>
            <a:r>
              <a:rPr lang="de-DE" sz="500" b="1" noProof="0" dirty="0">
                <a:solidFill>
                  <a:schemeClr val="accent1"/>
                </a:solidFill>
              </a:rPr>
              <a:t>Resilienz</a:t>
            </a:r>
            <a:br>
              <a:rPr lang="de-DE" sz="500" b="1" noProof="0" dirty="0">
                <a:solidFill>
                  <a:schemeClr val="accent1"/>
                </a:solidFill>
              </a:rPr>
            </a:br>
            <a:r>
              <a:rPr lang="de-DE" sz="500" b="1" noProof="0" dirty="0">
                <a:solidFill>
                  <a:schemeClr val="accent1"/>
                </a:solidFill>
              </a:rPr>
              <a:t>sehr hoch</a:t>
            </a:r>
          </a:p>
        </p:txBody>
      </p:sp>
      <p:graphicFrame>
        <p:nvGraphicFramePr>
          <p:cNvPr id="16" name="Tabelle 15" descr="orlink:ORRange245@Handlungsfähigkeit!$B$23:$D$34¤1,0,0€256€0€€0€0€0€0€€0€€0€0€0€12">
            <a:extLst>
              <a:ext uri="{FF2B5EF4-FFF2-40B4-BE49-F238E27FC236}">
                <a16:creationId xmlns:a16="http://schemas.microsoft.com/office/drawing/2014/main" id="{279C39B2-2EE0-2A9A-A5C9-459F32AC2C3A}"/>
              </a:ext>
            </a:extLst>
          </p:cNvPr>
          <p:cNvGraphicFramePr>
            <a:graphicFrameLocks noGrp="1"/>
          </p:cNvGraphicFramePr>
          <p:nvPr>
            <p:custDataLst>
              <p:custData r:id="rId1"/>
            </p:custDataLst>
            <p:extLst>
              <p:ext uri="{D42A27DB-BD31-4B8C-83A1-F6EECF244321}">
                <p14:modId xmlns:p14="http://schemas.microsoft.com/office/powerpoint/2010/main" val="472251023"/>
              </p:ext>
            </p:extLst>
          </p:nvPr>
        </p:nvGraphicFramePr>
        <p:xfrm>
          <a:off x="3772800" y="973137"/>
          <a:ext cx="4989600" cy="3420001"/>
        </p:xfrm>
        <a:graphic>
          <a:graphicData uri="http://schemas.openxmlformats.org/drawingml/2006/table">
            <a:tbl>
              <a:tblPr firstRow="1" bandRow="1">
                <a:tableStyleId>{5C22544A-7EE6-4342-B048-85BDC9FD1C3A}</a:tableStyleId>
              </a:tblPr>
              <a:tblGrid>
                <a:gridCol w="3756159">
                  <a:extLst>
                    <a:ext uri="{9D8B030D-6E8A-4147-A177-3AD203B41FA5}">
                      <a16:colId xmlns:a16="http://schemas.microsoft.com/office/drawing/2014/main" val="3352510460"/>
                    </a:ext>
                  </a:extLst>
                </a:gridCol>
                <a:gridCol w="527179">
                  <a:extLst>
                    <a:ext uri="{9D8B030D-6E8A-4147-A177-3AD203B41FA5}">
                      <a16:colId xmlns:a16="http://schemas.microsoft.com/office/drawing/2014/main" val="143538614"/>
                    </a:ext>
                  </a:extLst>
                </a:gridCol>
                <a:gridCol w="706262">
                  <a:extLst>
                    <a:ext uri="{9D8B030D-6E8A-4147-A177-3AD203B41FA5}">
                      <a16:colId xmlns:a16="http://schemas.microsoft.com/office/drawing/2014/main" val="1342771542"/>
                    </a:ext>
                  </a:extLst>
                </a:gridCol>
              </a:tblGrid>
              <a:tr h="280977">
                <a:tc>
                  <a:txBody>
                    <a:bodyPr/>
                    <a:lstStyle/>
                    <a:p>
                      <a:pPr algn="ctr"/>
                      <a:r>
                        <a:rPr lang="de-DE" sz="800" baseline="0" noProof="0" dirty="0"/>
                        <a:t>Indikatorfragen zur Handlungsfähigkeit </a:t>
                      </a:r>
                    </a:p>
                    <a:p>
                      <a:pPr algn="ctr"/>
                      <a:r>
                        <a:rPr lang="de-DE" sz="800" baseline="0" noProof="0" dirty="0"/>
                        <a:t>im Verantwortungsbereich der Unternehmen</a:t>
                      </a:r>
                    </a:p>
                  </a:txBody>
                  <a:tcPr marL="0" marR="0" marT="18000" marB="18000">
                    <a:lnL w="6350" cap="flat" cmpd="sng" algn="ctr">
                      <a:noFill/>
                      <a:prstDash val="solid"/>
                      <a:round/>
                      <a:headEnd type="none" w="med" len="med"/>
                      <a:tailEnd type="none" w="med" len="med"/>
                    </a:lnL>
                    <a:lnT w="12700" cap="flat" cmpd="sng" algn="ctr">
                      <a:solidFill>
                        <a:schemeClr val="tx1"/>
                      </a:solidFill>
                      <a:prstDash val="solid"/>
                      <a:round/>
                      <a:headEnd type="none" w="med" len="med"/>
                      <a:tailEnd type="none" w="med" len="med"/>
                    </a:lnT>
                    <a:lnB w="38100" cmpd="sng">
                      <a:noFill/>
                    </a:lnB>
                    <a:solidFill>
                      <a:schemeClr val="tx1"/>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de-DE" sz="800" baseline="0" noProof="0" dirty="0"/>
                        <a:t>Resilienz </a:t>
                      </a:r>
                      <a:r>
                        <a:rPr lang="de-DE" sz="700" baseline="0" noProof="0" dirty="0"/>
                        <a:t>(Ø Punkte)</a:t>
                      </a:r>
                      <a:endParaRPr lang="de-DE" sz="800" baseline="0" noProof="0" dirty="0"/>
                    </a:p>
                  </a:txBody>
                  <a:tcPr marL="0" marR="0" marT="18000" marB="18000">
                    <a:lnT w="6350" cap="flat" cmpd="sng" algn="ctr">
                      <a:solidFill>
                        <a:schemeClr val="tx1"/>
                      </a:solidFill>
                      <a:prstDash val="solid"/>
                      <a:round/>
                      <a:headEnd type="none" w="med" len="med"/>
                      <a:tailEnd type="none" w="med" len="med"/>
                    </a:lnT>
                    <a:lnB w="38100" cmpd="sng">
                      <a:noFill/>
                    </a:lnB>
                    <a:solidFill>
                      <a:schemeClr val="tx1"/>
                    </a:solidFill>
                  </a:tcPr>
                </a:tc>
                <a:tc>
                  <a:txBody>
                    <a:bodyPr/>
                    <a:lstStyle/>
                    <a:p>
                      <a:pPr algn="ctr"/>
                      <a:r>
                        <a:rPr lang="de-DE" sz="800" baseline="0" noProof="0" dirty="0"/>
                        <a:t>Entwicklung seit 2025</a:t>
                      </a:r>
                    </a:p>
                  </a:txBody>
                  <a:tcPr marL="0" marR="0" marT="18000" marB="18000">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38100" cmpd="sng">
                      <a:noFill/>
                    </a:lnB>
                    <a:solidFill>
                      <a:schemeClr val="tx1"/>
                    </a:solidFill>
                  </a:tcPr>
                </a:tc>
                <a:extLst>
                  <a:ext uri="{0D108BD9-81ED-4DB2-BD59-A6C34878D82A}">
                    <a16:rowId xmlns:a16="http://schemas.microsoft.com/office/drawing/2014/main" val="4035509867"/>
                  </a:ext>
                </a:extLst>
              </a:tr>
              <a:tr h="281707">
                <a:tc>
                  <a:txBody>
                    <a:bodyPr/>
                    <a:lstStyle/>
                    <a:p>
                      <a:pPr algn="l" rtl="0" fontAlgn="ctr"/>
                      <a:r>
                        <a:rPr lang="de-DE" sz="700" b="0" i="0" u="none" strike="noStrike" baseline="0" noProof="0" dirty="0">
                          <a:solidFill>
                            <a:srgbClr val="054F73"/>
                          </a:solidFill>
                          <a:effectLst/>
                          <a:latin typeface="Arial" panose="020B0604020202020204" pitchFamily="34" charset="0"/>
                        </a:rPr>
                        <a:t>Umfangreiches Monitoring von Wasserqualität und -dargebot unter Einbeziehung der Gefährdungspotenziale im Einzugsgebiet. (n = 209)</a:t>
                      </a:r>
                    </a:p>
                  </a:txBody>
                  <a:tcPr marL="72000" marR="7200" marT="7200" marB="0" anchor="ctr">
                    <a:lnL w="6350" cap="flat" cmpd="sng" algn="ctr">
                      <a:noFill/>
                      <a:prstDash val="solid"/>
                      <a:round/>
                      <a:headEnd type="none" w="med" len="med"/>
                      <a:tailEnd type="none" w="med" len="med"/>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l" rtl="0" fontAlgn="ctr"/>
                      <a:r>
                        <a:rPr lang="de-DE" sz="900" b="1" i="0" u="none" strike="noStrike" baseline="0" noProof="0" dirty="0">
                          <a:solidFill>
                            <a:srgbClr val="054F73"/>
                          </a:solidFill>
                          <a:effectLst/>
                          <a:latin typeface="Arial" panose="020B0604020202020204" pitchFamily="34" charset="0"/>
                        </a:rPr>
                        <a:t>61</a:t>
                      </a:r>
                      <a:r>
                        <a:rPr lang="de-DE" sz="900" baseline="30000" noProof="0" dirty="0">
                          <a:solidFill>
                            <a:srgbClr val="054F73"/>
                          </a:solidFill>
                        </a:rPr>
                        <a:t>1</a:t>
                      </a:r>
                      <a:endParaRPr lang="de-DE" sz="900" b="1" i="0" u="none" strike="noStrike" baseline="0" noProof="0" dirty="0">
                        <a:solidFill>
                          <a:srgbClr val="054F73"/>
                        </a:solidFill>
                        <a:effectLst/>
                        <a:latin typeface="Arial" panose="020B0604020202020204" pitchFamily="34" charset="0"/>
                      </a:endParaRPr>
                    </a:p>
                  </a:txBody>
                  <a:tcPr marL="180000" marR="7200" marT="7200" marB="0"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marL="0" marR="0" lvl="0" indent="0" algn="ctr" defTabSz="685800" rtl="0" eaLnBrk="1" fontAlgn="ctr" latinLnBrk="0" hangingPunct="1">
                        <a:lnSpc>
                          <a:spcPct val="100000"/>
                        </a:lnSpc>
                        <a:spcBef>
                          <a:spcPts val="0"/>
                        </a:spcBef>
                        <a:spcAft>
                          <a:spcPts val="0"/>
                        </a:spcAft>
                        <a:buClrTx/>
                        <a:buSzTx/>
                        <a:buFontTx/>
                        <a:buNone/>
                        <a:tabLst/>
                        <a:defRPr/>
                      </a:pPr>
                      <a:r>
                        <a:rPr kumimoji="0" lang="de-DE" sz="900" b="0" i="0" u="none" strike="noStrike" kern="1200" cap="none" spc="0" normalizeH="0" baseline="0" noProof="0" dirty="0">
                          <a:ln>
                            <a:noFill/>
                          </a:ln>
                          <a:solidFill>
                            <a:srgbClr val="F00000"/>
                          </a:solidFill>
                          <a:effectLst/>
                          <a:uLnTx/>
                          <a:uFillTx/>
                          <a:latin typeface="Arial" panose="020B0604020202020204" pitchFamily="34" charset="0"/>
                          <a:ea typeface="+mn-ea"/>
                          <a:cs typeface="+mn-cs"/>
                        </a:rPr>
                        <a:t>-3</a:t>
                      </a:r>
                    </a:p>
                  </a:txBody>
                  <a:tcPr marL="7200" marR="7200" marT="7200" marB="0" anchor="ctr">
                    <a:lnL w="12700" cmpd="sng">
                      <a:noFill/>
                    </a:lnL>
                    <a:lnR w="635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62838552"/>
                  </a:ext>
                </a:extLst>
              </a:tr>
              <a:tr h="201220">
                <a:tc>
                  <a:txBody>
                    <a:bodyPr/>
                    <a:lstStyle/>
                    <a:p>
                      <a:pPr algn="l" rtl="0" fontAlgn="ctr"/>
                      <a:r>
                        <a:rPr lang="de-DE" sz="700" b="0" i="0" u="none" strike="noStrike" baseline="0" noProof="0" dirty="0">
                          <a:solidFill>
                            <a:srgbClr val="054F73"/>
                          </a:solidFill>
                          <a:effectLst/>
                          <a:latin typeface="Arial" panose="020B0604020202020204" pitchFamily="34" charset="0"/>
                        </a:rPr>
                        <a:t>Anpassung/Erweiterung der bestehenden Infrastruktur. (n = 217)</a:t>
                      </a:r>
                    </a:p>
                  </a:txBody>
                  <a:tcPr marL="72000" marR="7200" marT="7200" marB="0" anchor="ctr">
                    <a:lnL w="6350"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bg1">
                        <a:lumMod val="95000"/>
                      </a:schemeClr>
                    </a:solidFill>
                  </a:tcPr>
                </a:tc>
                <a:tc>
                  <a:txBody>
                    <a:bodyPr/>
                    <a:lstStyle/>
                    <a:p>
                      <a:pPr algn="l" rtl="0" fontAlgn="ctr"/>
                      <a:r>
                        <a:rPr lang="de-DE" sz="900" b="1" i="0" u="none" strike="noStrike" baseline="0" noProof="0" dirty="0">
                          <a:solidFill>
                            <a:srgbClr val="054F73"/>
                          </a:solidFill>
                          <a:effectLst/>
                          <a:latin typeface="Arial" panose="020B0604020202020204" pitchFamily="34" charset="0"/>
                        </a:rPr>
                        <a:t>60</a:t>
                      </a:r>
                      <a:r>
                        <a:rPr lang="de-DE" sz="900" b="1" i="0" u="none" strike="noStrike" baseline="30000" noProof="0" dirty="0">
                          <a:solidFill>
                            <a:srgbClr val="054F73"/>
                          </a:solidFill>
                          <a:effectLst/>
                          <a:latin typeface="Arial" panose="020B0604020202020204" pitchFamily="34" charset="0"/>
                        </a:rPr>
                        <a:t>2</a:t>
                      </a:r>
                      <a:endParaRPr lang="de-DE" sz="900" b="1" i="0" u="none" strike="noStrike" baseline="0" noProof="0" dirty="0">
                        <a:solidFill>
                          <a:srgbClr val="054F73"/>
                        </a:solidFill>
                        <a:effectLst/>
                        <a:latin typeface="Arial" panose="020B0604020202020204" pitchFamily="34" charset="0"/>
                      </a:endParaRPr>
                    </a:p>
                  </a:txBody>
                  <a:tcPr marL="180000" marR="7200" marT="720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95000"/>
                      </a:schemeClr>
                    </a:solidFill>
                  </a:tcPr>
                </a:tc>
                <a:tc>
                  <a:txBody>
                    <a:bodyPr/>
                    <a:lstStyle/>
                    <a:p>
                      <a:pPr marL="0" marR="0" lvl="0" indent="0" algn="ctr" defTabSz="685800" rtl="0" eaLnBrk="1" fontAlgn="ctr" latinLnBrk="0" hangingPunct="1">
                        <a:lnSpc>
                          <a:spcPct val="100000"/>
                        </a:lnSpc>
                        <a:spcBef>
                          <a:spcPts val="0"/>
                        </a:spcBef>
                        <a:spcAft>
                          <a:spcPts val="0"/>
                        </a:spcAft>
                        <a:buClrTx/>
                        <a:buSzTx/>
                        <a:buFontTx/>
                        <a:buNone/>
                        <a:tabLst/>
                        <a:defRPr/>
                      </a:pPr>
                      <a:r>
                        <a:rPr kumimoji="0" lang="de-DE" sz="900" b="0" i="0" u="none" strike="noStrike" kern="1200" cap="none" spc="0" normalizeH="0" baseline="0" noProof="0">
                          <a:ln>
                            <a:noFill/>
                          </a:ln>
                          <a:solidFill>
                            <a:srgbClr val="F00000"/>
                          </a:solidFill>
                          <a:effectLst/>
                          <a:uLnTx/>
                          <a:uFillTx/>
                          <a:latin typeface="Arial" panose="020B0604020202020204" pitchFamily="34" charset="0"/>
                          <a:ea typeface="+mn-ea"/>
                          <a:cs typeface="+mn-cs"/>
                        </a:rPr>
                        <a:t>-3</a:t>
                      </a:r>
                      <a:endParaRPr kumimoji="0" lang="de-DE" sz="900" b="0" i="0" u="none" strike="noStrike" kern="1200" cap="none" spc="0" normalizeH="0" baseline="0" noProof="0" dirty="0">
                        <a:ln>
                          <a:noFill/>
                        </a:ln>
                        <a:solidFill>
                          <a:srgbClr val="F00000"/>
                        </a:solidFill>
                        <a:effectLst/>
                        <a:uLnTx/>
                        <a:uFillTx/>
                        <a:latin typeface="Arial" panose="020B0604020202020204" pitchFamily="34" charset="0"/>
                        <a:ea typeface="+mn-ea"/>
                        <a:cs typeface="+mn-cs"/>
                      </a:endParaRPr>
                    </a:p>
                  </a:txBody>
                  <a:tcPr marL="7200" marR="7200" marT="7200" marB="0" anchor="ctr">
                    <a:lnL w="12700" cmpd="sng">
                      <a:noFill/>
                    </a:lnL>
                    <a:lnR w="635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740118172"/>
                  </a:ext>
                </a:extLst>
              </a:tr>
              <a:tr h="201220">
                <a:tc>
                  <a:txBody>
                    <a:bodyPr/>
                    <a:lstStyle/>
                    <a:p>
                      <a:pPr algn="l" rtl="0" fontAlgn="ctr"/>
                      <a:r>
                        <a:rPr lang="de-DE" sz="700" b="0" i="0" u="none" strike="noStrike" baseline="0" noProof="0" dirty="0">
                          <a:solidFill>
                            <a:srgbClr val="054F73"/>
                          </a:solidFill>
                          <a:effectLst/>
                          <a:latin typeface="Arial" panose="020B0604020202020204" pitchFamily="34" charset="0"/>
                        </a:rPr>
                        <a:t>Schaffung lokaler/regionaler Verbundsysteme mit benachbarten Versorgern. (n = 217)</a:t>
                      </a:r>
                    </a:p>
                  </a:txBody>
                  <a:tcPr marL="72000" marR="7200" marT="7200" marB="0" anchor="ctr">
                    <a:lnL w="6350"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rtl="0" fontAlgn="ctr"/>
                      <a:r>
                        <a:rPr lang="de-DE" sz="900" b="1" i="0" u="none" strike="noStrike" baseline="0" noProof="0" dirty="0">
                          <a:solidFill>
                            <a:srgbClr val="054F73"/>
                          </a:solidFill>
                          <a:effectLst/>
                          <a:latin typeface="Arial" panose="020B0604020202020204" pitchFamily="34" charset="0"/>
                        </a:rPr>
                        <a:t>50</a:t>
                      </a:r>
                    </a:p>
                  </a:txBody>
                  <a:tcPr marL="180000" marR="7200" marT="720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ctr" defTabSz="685800" rtl="0" eaLnBrk="1" fontAlgn="ctr" latinLnBrk="0" hangingPunct="1">
                        <a:lnSpc>
                          <a:spcPct val="100000"/>
                        </a:lnSpc>
                        <a:spcBef>
                          <a:spcPts val="0"/>
                        </a:spcBef>
                        <a:spcAft>
                          <a:spcPts val="0"/>
                        </a:spcAft>
                        <a:buClrTx/>
                        <a:buSzTx/>
                        <a:buFontTx/>
                        <a:buNone/>
                        <a:tabLst/>
                        <a:defRPr/>
                      </a:pPr>
                      <a:r>
                        <a:rPr kumimoji="0" lang="de-DE" sz="900" b="0" i="0" u="none" strike="noStrike" kern="1200" cap="none" spc="0" normalizeH="0" baseline="0" noProof="0">
                          <a:ln>
                            <a:noFill/>
                          </a:ln>
                          <a:solidFill>
                            <a:srgbClr val="F00000"/>
                          </a:solidFill>
                          <a:effectLst/>
                          <a:uLnTx/>
                          <a:uFillTx/>
                          <a:latin typeface="Arial" panose="020B0604020202020204" pitchFamily="34" charset="0"/>
                          <a:ea typeface="+mn-ea"/>
                          <a:cs typeface="+mn-cs"/>
                        </a:rPr>
                        <a:t>-1</a:t>
                      </a:r>
                      <a:endParaRPr kumimoji="0" lang="de-DE" sz="900" b="0" i="0" u="none" strike="noStrike" kern="1200" cap="none" spc="0" normalizeH="0" baseline="0" noProof="0" dirty="0">
                        <a:ln>
                          <a:noFill/>
                        </a:ln>
                        <a:solidFill>
                          <a:srgbClr val="F00000"/>
                        </a:solidFill>
                        <a:effectLst/>
                        <a:uLnTx/>
                        <a:uFillTx/>
                        <a:latin typeface="Arial" panose="020B0604020202020204" pitchFamily="34" charset="0"/>
                        <a:ea typeface="+mn-ea"/>
                        <a:cs typeface="+mn-cs"/>
                      </a:endParaRPr>
                    </a:p>
                  </a:txBody>
                  <a:tcPr marL="7200" marR="7200" marT="7200" marB="0" anchor="ctr">
                    <a:lnL w="12700" cmpd="sng">
                      <a:noFill/>
                    </a:lnL>
                    <a:lnR w="635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527931965"/>
                  </a:ext>
                </a:extLst>
              </a:tr>
              <a:tr h="201220">
                <a:tc>
                  <a:txBody>
                    <a:bodyPr/>
                    <a:lstStyle/>
                    <a:p>
                      <a:pPr algn="l" rtl="0" fontAlgn="ctr"/>
                      <a:r>
                        <a:rPr lang="de-DE" sz="700" b="0" i="0" u="none" strike="noStrike" baseline="0" noProof="0" dirty="0">
                          <a:solidFill>
                            <a:srgbClr val="054F73"/>
                          </a:solidFill>
                          <a:effectLst/>
                          <a:latin typeface="Arial" panose="020B0604020202020204" pitchFamily="34" charset="0"/>
                        </a:rPr>
                        <a:t>Anpassung/Erhöhung des Wasserdargebots. (n = 214)</a:t>
                      </a:r>
                    </a:p>
                  </a:txBody>
                  <a:tcPr marL="72000" marR="7200" marT="7200" marB="0" anchor="ctr">
                    <a:lnL w="6350"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bg1">
                        <a:lumMod val="95000"/>
                      </a:schemeClr>
                    </a:solidFill>
                  </a:tcPr>
                </a:tc>
                <a:tc>
                  <a:txBody>
                    <a:bodyPr/>
                    <a:lstStyle/>
                    <a:p>
                      <a:pPr algn="l" rtl="0" fontAlgn="ctr"/>
                      <a:r>
                        <a:rPr lang="de-DE" sz="900" b="1" i="0" u="none" strike="noStrike" baseline="0" noProof="0" dirty="0">
                          <a:solidFill>
                            <a:srgbClr val="054F73"/>
                          </a:solidFill>
                          <a:effectLst/>
                          <a:latin typeface="Arial" panose="020B0604020202020204" pitchFamily="34" charset="0"/>
                        </a:rPr>
                        <a:t>48</a:t>
                      </a:r>
                    </a:p>
                  </a:txBody>
                  <a:tcPr marL="180000" marR="7200" marT="720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95000"/>
                      </a:schemeClr>
                    </a:solidFill>
                  </a:tcPr>
                </a:tc>
                <a:tc>
                  <a:txBody>
                    <a:bodyPr/>
                    <a:lstStyle/>
                    <a:p>
                      <a:pPr marL="0" marR="0" lvl="0" indent="0" algn="ctr" defTabSz="685800" rtl="0" eaLnBrk="1" fontAlgn="ctr" latinLnBrk="0" hangingPunct="1">
                        <a:lnSpc>
                          <a:spcPct val="100000"/>
                        </a:lnSpc>
                        <a:spcBef>
                          <a:spcPts val="0"/>
                        </a:spcBef>
                        <a:spcAft>
                          <a:spcPts val="0"/>
                        </a:spcAft>
                        <a:buClrTx/>
                        <a:buSzTx/>
                        <a:buFontTx/>
                        <a:buNone/>
                        <a:tabLst/>
                        <a:defRPr/>
                      </a:pPr>
                      <a:r>
                        <a:rPr kumimoji="0" lang="de-DE" sz="900" b="0" i="0" u="none" strike="noStrike" kern="1200" cap="none" spc="0" normalizeH="0" baseline="0" noProof="0">
                          <a:ln>
                            <a:noFill/>
                          </a:ln>
                          <a:solidFill>
                            <a:srgbClr val="00B050"/>
                          </a:solidFill>
                          <a:effectLst/>
                          <a:uLnTx/>
                          <a:uFillTx/>
                          <a:latin typeface="Arial" panose="020B0604020202020204" pitchFamily="34" charset="0"/>
                          <a:ea typeface="+mn-ea"/>
                          <a:cs typeface="+mn-cs"/>
                        </a:rPr>
                        <a:t>+4</a:t>
                      </a:r>
                      <a:endParaRPr kumimoji="0" lang="de-DE" sz="900" b="0" i="0" u="none" strike="noStrike" kern="1200" cap="none" spc="0" normalizeH="0" baseline="0" noProof="0" dirty="0">
                        <a:ln>
                          <a:noFill/>
                        </a:ln>
                        <a:solidFill>
                          <a:srgbClr val="00B050"/>
                        </a:solidFill>
                        <a:effectLst/>
                        <a:uLnTx/>
                        <a:uFillTx/>
                        <a:latin typeface="Arial" panose="020B0604020202020204" pitchFamily="34" charset="0"/>
                        <a:ea typeface="+mn-ea"/>
                        <a:cs typeface="+mn-cs"/>
                      </a:endParaRPr>
                    </a:p>
                  </a:txBody>
                  <a:tcPr marL="7200" marR="7200" marT="7200" marB="0" anchor="ctr">
                    <a:lnL w="12700" cmpd="sng">
                      <a:noFill/>
                    </a:lnL>
                    <a:lnR w="635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12976869"/>
                  </a:ext>
                </a:extLst>
              </a:tr>
              <a:tr h="402438">
                <a:tc>
                  <a:txBody>
                    <a:bodyPr/>
                    <a:lstStyle/>
                    <a:p>
                      <a:pPr algn="l" rtl="0" fontAlgn="ctr"/>
                      <a:r>
                        <a:rPr lang="de-DE" sz="700" b="0" i="0" u="none" strike="noStrike" baseline="0" noProof="0" dirty="0">
                          <a:solidFill>
                            <a:srgbClr val="054F73"/>
                          </a:solidFill>
                          <a:effectLst/>
                          <a:latin typeface="Arial" panose="020B0604020202020204" pitchFamily="34" charset="0"/>
                        </a:rPr>
                        <a:t>Erfolgreiche Umsetzung landwirtschaftlicher Kooperationen (ggf. mit entsprechenden Kompensationsvereinbarungen) und/oder anderer Landnutzungen in Einzugsgebieten (z.B. Öko-Landbau/Waldumbau). (n = 197)</a:t>
                      </a:r>
                    </a:p>
                  </a:txBody>
                  <a:tcPr marL="72000" marR="7200" marT="7200" marB="0" anchor="ctr">
                    <a:lnL w="6350"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rtl="0" fontAlgn="ctr"/>
                      <a:r>
                        <a:rPr lang="de-DE" sz="900" b="1" i="0" u="none" strike="noStrike" baseline="0" noProof="0" dirty="0">
                          <a:solidFill>
                            <a:srgbClr val="054F73"/>
                          </a:solidFill>
                          <a:effectLst/>
                          <a:latin typeface="Arial" panose="020B0604020202020204" pitchFamily="34" charset="0"/>
                        </a:rPr>
                        <a:t>48</a:t>
                      </a:r>
                      <a:endParaRPr lang="de-DE" sz="900" b="0" i="0" u="none" strike="noStrike" baseline="0" noProof="0" dirty="0">
                        <a:solidFill>
                          <a:srgbClr val="054F73"/>
                        </a:solidFill>
                        <a:effectLst/>
                        <a:latin typeface="Arial" panose="020B0604020202020204" pitchFamily="34" charset="0"/>
                      </a:endParaRPr>
                    </a:p>
                  </a:txBody>
                  <a:tcPr marL="180000" marR="7200" marT="720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ctr" defTabSz="685800" rtl="0" eaLnBrk="1" fontAlgn="ctr" latinLnBrk="0" hangingPunct="1">
                        <a:lnSpc>
                          <a:spcPct val="100000"/>
                        </a:lnSpc>
                        <a:spcBef>
                          <a:spcPts val="0"/>
                        </a:spcBef>
                        <a:spcAft>
                          <a:spcPts val="0"/>
                        </a:spcAft>
                        <a:buClrTx/>
                        <a:buSzTx/>
                        <a:buFontTx/>
                        <a:buNone/>
                        <a:tabLst/>
                        <a:defRPr/>
                      </a:pPr>
                      <a:r>
                        <a:rPr kumimoji="0" lang="de-DE" sz="900" b="0" i="0" u="none" strike="noStrike" kern="1200" cap="none" spc="0" normalizeH="0" baseline="0" noProof="0">
                          <a:ln>
                            <a:noFill/>
                          </a:ln>
                          <a:solidFill>
                            <a:srgbClr val="F00000"/>
                          </a:solidFill>
                          <a:effectLst/>
                          <a:uLnTx/>
                          <a:uFillTx/>
                          <a:latin typeface="Arial" panose="020B0604020202020204" pitchFamily="34" charset="0"/>
                          <a:ea typeface="+mn-ea"/>
                          <a:cs typeface="+mn-cs"/>
                        </a:rPr>
                        <a:t>-3</a:t>
                      </a:r>
                      <a:endParaRPr kumimoji="0" lang="de-DE" sz="900" b="0" i="0" u="none" strike="noStrike" kern="1200" cap="none" spc="0" normalizeH="0" baseline="0" noProof="0" dirty="0">
                        <a:ln>
                          <a:noFill/>
                        </a:ln>
                        <a:solidFill>
                          <a:srgbClr val="F00000"/>
                        </a:solidFill>
                        <a:effectLst/>
                        <a:uLnTx/>
                        <a:uFillTx/>
                        <a:latin typeface="Arial" panose="020B0604020202020204" pitchFamily="34" charset="0"/>
                        <a:ea typeface="+mn-ea"/>
                        <a:cs typeface="+mn-cs"/>
                      </a:endParaRPr>
                    </a:p>
                  </a:txBody>
                  <a:tcPr marL="7200" marR="7200" marT="7200" marB="0" anchor="ctr">
                    <a:lnL w="12700" cmpd="sng">
                      <a:noFill/>
                    </a:lnL>
                    <a:lnR w="635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306298940"/>
                  </a:ext>
                </a:extLst>
              </a:tr>
              <a:tr h="281707">
                <a:tc>
                  <a:txBody>
                    <a:bodyPr/>
                    <a:lstStyle/>
                    <a:p>
                      <a:pPr algn="l" rtl="0" fontAlgn="ctr"/>
                      <a:r>
                        <a:rPr lang="de-DE" sz="700" b="0" i="0" u="none" strike="noStrike" baseline="0" noProof="0" dirty="0">
                          <a:solidFill>
                            <a:srgbClr val="054F73"/>
                          </a:solidFill>
                          <a:effectLst/>
                          <a:latin typeface="Arial" panose="020B0604020202020204" pitchFamily="34" charset="0"/>
                        </a:rPr>
                        <a:t>Verfügbarkeit von finanziellen Ressourcen zur Finanzierung erforderlicher Anpassungsmaßnahmen und Investitionen. (n = 215)</a:t>
                      </a:r>
                    </a:p>
                  </a:txBody>
                  <a:tcPr marL="72000" marR="7200" marT="7200" marB="0" anchor="ctr">
                    <a:lnL w="6350"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bg1">
                        <a:lumMod val="95000"/>
                      </a:schemeClr>
                    </a:solidFill>
                  </a:tcPr>
                </a:tc>
                <a:tc>
                  <a:txBody>
                    <a:bodyPr/>
                    <a:lstStyle/>
                    <a:p>
                      <a:pPr algn="l" rtl="0" fontAlgn="ctr"/>
                      <a:r>
                        <a:rPr lang="de-DE" sz="900" b="1" i="0" u="none" strike="noStrike" baseline="0" noProof="0" dirty="0">
                          <a:solidFill>
                            <a:srgbClr val="054F73"/>
                          </a:solidFill>
                          <a:effectLst/>
                          <a:latin typeface="Arial" panose="020B0604020202020204" pitchFamily="34" charset="0"/>
                        </a:rPr>
                        <a:t>46</a:t>
                      </a:r>
                    </a:p>
                  </a:txBody>
                  <a:tcPr marL="180000" marR="7200" marT="720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95000"/>
                      </a:schemeClr>
                    </a:solidFill>
                  </a:tcPr>
                </a:tc>
                <a:tc>
                  <a:txBody>
                    <a:bodyPr/>
                    <a:lstStyle/>
                    <a:p>
                      <a:pPr marL="0" marR="0" lvl="0" indent="0" algn="ctr" defTabSz="685800" rtl="0" eaLnBrk="1" fontAlgn="ctr" latinLnBrk="0" hangingPunct="1">
                        <a:lnSpc>
                          <a:spcPct val="100000"/>
                        </a:lnSpc>
                        <a:spcBef>
                          <a:spcPts val="0"/>
                        </a:spcBef>
                        <a:spcAft>
                          <a:spcPts val="0"/>
                        </a:spcAft>
                        <a:buClrTx/>
                        <a:buSzTx/>
                        <a:buFontTx/>
                        <a:buNone/>
                        <a:tabLst/>
                        <a:defRPr/>
                      </a:pPr>
                      <a:r>
                        <a:rPr kumimoji="0" lang="de-DE" sz="900" b="0" i="0" u="none" strike="noStrike" kern="1200" cap="none" spc="0" normalizeH="0" baseline="0" noProof="0">
                          <a:ln>
                            <a:noFill/>
                          </a:ln>
                          <a:solidFill>
                            <a:srgbClr val="00B050"/>
                          </a:solidFill>
                          <a:effectLst/>
                          <a:uLnTx/>
                          <a:uFillTx/>
                          <a:latin typeface="Arial" panose="020B0604020202020204" pitchFamily="34" charset="0"/>
                          <a:ea typeface="+mn-ea"/>
                          <a:cs typeface="+mn-cs"/>
                        </a:rPr>
                        <a:t>+2</a:t>
                      </a:r>
                      <a:endParaRPr kumimoji="0" lang="de-DE" sz="900" b="0" i="0" u="none" strike="noStrike" kern="1200" cap="none" spc="0" normalizeH="0" baseline="0" noProof="0" dirty="0">
                        <a:ln>
                          <a:noFill/>
                        </a:ln>
                        <a:solidFill>
                          <a:srgbClr val="00B050"/>
                        </a:solidFill>
                        <a:effectLst/>
                        <a:uLnTx/>
                        <a:uFillTx/>
                        <a:latin typeface="Arial" panose="020B0604020202020204" pitchFamily="34" charset="0"/>
                        <a:ea typeface="+mn-ea"/>
                        <a:cs typeface="+mn-cs"/>
                      </a:endParaRPr>
                    </a:p>
                  </a:txBody>
                  <a:tcPr marL="7200" marR="7200" marT="7200" marB="0" anchor="ctr">
                    <a:lnL w="12700" cmpd="sng">
                      <a:noFill/>
                    </a:lnL>
                    <a:lnR w="635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798263632"/>
                  </a:ext>
                </a:extLst>
              </a:tr>
              <a:tr h="281707">
                <a:tc>
                  <a:txBody>
                    <a:bodyPr/>
                    <a:lstStyle/>
                    <a:p>
                      <a:pPr algn="l" rtl="0" fontAlgn="ctr"/>
                      <a:r>
                        <a:rPr lang="de-DE" sz="700" b="0" i="0" u="none" strike="noStrike" baseline="0" noProof="0" dirty="0">
                          <a:solidFill>
                            <a:srgbClr val="054F73"/>
                          </a:solidFill>
                          <a:effectLst/>
                          <a:latin typeface="Arial" panose="020B0604020202020204" pitchFamily="34" charset="0"/>
                        </a:rPr>
                        <a:t>Anpassung des Wasserbedarfs durch Sensibilisierung der Wassernutzer zum sparsamen Umgang mit Trinkwasser. (n = 220)</a:t>
                      </a:r>
                    </a:p>
                  </a:txBody>
                  <a:tcPr marL="72000" marR="7200" marT="7200" marB="0" anchor="ctr">
                    <a:lnL w="6350"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rtl="0" fontAlgn="ctr"/>
                      <a:r>
                        <a:rPr lang="de-DE" sz="900" b="1" i="0" u="none" strike="noStrike" baseline="0" noProof="0" dirty="0">
                          <a:solidFill>
                            <a:srgbClr val="054F73"/>
                          </a:solidFill>
                          <a:effectLst/>
                          <a:latin typeface="Arial" panose="020B0604020202020204" pitchFamily="34" charset="0"/>
                        </a:rPr>
                        <a:t>43</a:t>
                      </a:r>
                      <a:r>
                        <a:rPr lang="de-DE" sz="900" b="1" i="0" u="none" strike="noStrike" baseline="30000" noProof="0" dirty="0">
                          <a:solidFill>
                            <a:srgbClr val="054F73"/>
                          </a:solidFill>
                          <a:effectLst/>
                          <a:latin typeface="Arial" panose="020B0604020202020204" pitchFamily="34" charset="0"/>
                        </a:rPr>
                        <a:t>3</a:t>
                      </a:r>
                      <a:endParaRPr lang="de-DE" sz="900" b="1" i="0" u="none" strike="noStrike" baseline="0" noProof="0" dirty="0">
                        <a:solidFill>
                          <a:srgbClr val="054F73"/>
                        </a:solidFill>
                        <a:effectLst/>
                        <a:latin typeface="Arial" panose="020B0604020202020204" pitchFamily="34" charset="0"/>
                      </a:endParaRPr>
                    </a:p>
                  </a:txBody>
                  <a:tcPr marL="180000" marR="7200" marT="720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ctr" defTabSz="685800" rtl="0" eaLnBrk="1" fontAlgn="ctr" latinLnBrk="0" hangingPunct="1">
                        <a:lnSpc>
                          <a:spcPct val="100000"/>
                        </a:lnSpc>
                        <a:spcBef>
                          <a:spcPts val="0"/>
                        </a:spcBef>
                        <a:spcAft>
                          <a:spcPts val="0"/>
                        </a:spcAft>
                        <a:buClrTx/>
                        <a:buSzTx/>
                        <a:buFontTx/>
                        <a:buNone/>
                        <a:tabLst/>
                        <a:defRPr/>
                      </a:pPr>
                      <a:r>
                        <a:rPr kumimoji="0" lang="de-DE" sz="900" b="0" i="0" u="none" strike="noStrike" kern="1200" cap="none" spc="0" normalizeH="0" baseline="0" noProof="0">
                          <a:ln>
                            <a:noFill/>
                          </a:ln>
                          <a:solidFill>
                            <a:srgbClr val="00B050"/>
                          </a:solidFill>
                          <a:effectLst/>
                          <a:uLnTx/>
                          <a:uFillTx/>
                          <a:latin typeface="Arial" panose="020B0604020202020204" pitchFamily="34" charset="0"/>
                          <a:ea typeface="+mn-ea"/>
                          <a:cs typeface="+mn-cs"/>
                        </a:rPr>
                        <a:t>+2</a:t>
                      </a:r>
                      <a:endParaRPr kumimoji="0" lang="de-DE" sz="900" b="0" i="0" u="none" strike="noStrike" kern="1200" cap="none" spc="0" normalizeH="0" baseline="0" noProof="0" dirty="0">
                        <a:ln>
                          <a:noFill/>
                        </a:ln>
                        <a:solidFill>
                          <a:srgbClr val="00B050"/>
                        </a:solidFill>
                        <a:effectLst/>
                        <a:uLnTx/>
                        <a:uFillTx/>
                        <a:latin typeface="Arial" panose="020B0604020202020204" pitchFamily="34" charset="0"/>
                        <a:ea typeface="+mn-ea"/>
                        <a:cs typeface="+mn-cs"/>
                      </a:endParaRPr>
                    </a:p>
                  </a:txBody>
                  <a:tcPr marL="7200" marR="7200" marT="7200" marB="0" anchor="ctr">
                    <a:lnL w="12700" cmpd="sng">
                      <a:noFill/>
                    </a:lnL>
                    <a:lnR w="635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317483941"/>
                  </a:ext>
                </a:extLst>
              </a:tr>
              <a:tr h="281707">
                <a:tc>
                  <a:txBody>
                    <a:bodyPr/>
                    <a:lstStyle/>
                    <a:p>
                      <a:pPr algn="l" rtl="0" fontAlgn="ctr"/>
                      <a:r>
                        <a:rPr lang="de-DE" sz="700" b="0" i="0" u="none" strike="noStrike" baseline="0" noProof="0" dirty="0">
                          <a:solidFill>
                            <a:srgbClr val="054F73"/>
                          </a:solidFill>
                          <a:effectLst/>
                          <a:latin typeface="Arial" panose="020B0604020202020204" pitchFamily="34" charset="0"/>
                        </a:rPr>
                        <a:t>Verfügbarkeit personeller Ressourcen zur Durchführung erforderlicher Anpassungsmaßnahmen. (n = 213)</a:t>
                      </a:r>
                    </a:p>
                  </a:txBody>
                  <a:tcPr marL="72000" marR="7200" marT="7200" marB="0" anchor="ctr">
                    <a:lnL w="6350"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bg1">
                        <a:lumMod val="95000"/>
                      </a:schemeClr>
                    </a:solidFill>
                  </a:tcPr>
                </a:tc>
                <a:tc>
                  <a:txBody>
                    <a:bodyPr/>
                    <a:lstStyle/>
                    <a:p>
                      <a:pPr algn="l" rtl="0" fontAlgn="ctr"/>
                      <a:r>
                        <a:rPr lang="de-DE" sz="900" b="1" i="0" u="none" strike="noStrike" baseline="0" noProof="0" dirty="0">
                          <a:solidFill>
                            <a:srgbClr val="054F73"/>
                          </a:solidFill>
                          <a:effectLst/>
                          <a:latin typeface="Arial" panose="020B0604020202020204" pitchFamily="34" charset="0"/>
                        </a:rPr>
                        <a:t>42</a:t>
                      </a:r>
                    </a:p>
                  </a:txBody>
                  <a:tcPr marL="180000" marR="7200" marT="720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95000"/>
                      </a:schemeClr>
                    </a:solidFill>
                  </a:tcPr>
                </a:tc>
                <a:tc>
                  <a:txBody>
                    <a:bodyPr/>
                    <a:lstStyle/>
                    <a:p>
                      <a:pPr marL="0" marR="0" lvl="0" indent="0" algn="ctr" defTabSz="685800" rtl="0" eaLnBrk="1" fontAlgn="ctr" latinLnBrk="0" hangingPunct="1">
                        <a:lnSpc>
                          <a:spcPct val="100000"/>
                        </a:lnSpc>
                        <a:spcBef>
                          <a:spcPts val="0"/>
                        </a:spcBef>
                        <a:spcAft>
                          <a:spcPts val="0"/>
                        </a:spcAft>
                        <a:buClrTx/>
                        <a:buSzTx/>
                        <a:buFontTx/>
                        <a:buNone/>
                        <a:tabLst/>
                        <a:defRPr/>
                      </a:pPr>
                      <a:r>
                        <a:rPr kumimoji="0" lang="de-DE" sz="9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0</a:t>
                      </a:r>
                    </a:p>
                  </a:txBody>
                  <a:tcPr marL="7200" marR="7200" marT="7200" marB="0" anchor="ctr">
                    <a:lnL w="12700" cmpd="sng">
                      <a:noFill/>
                    </a:lnL>
                    <a:lnR w="635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4246934624"/>
                  </a:ext>
                </a:extLst>
              </a:tr>
              <a:tr h="201220">
                <a:tc>
                  <a:txBody>
                    <a:bodyPr/>
                    <a:lstStyle/>
                    <a:p>
                      <a:pPr algn="l" rtl="0" fontAlgn="ctr"/>
                      <a:r>
                        <a:rPr lang="de-DE" sz="700" b="0" i="0" u="none" strike="noStrike" baseline="0" noProof="0" dirty="0">
                          <a:solidFill>
                            <a:srgbClr val="054F73"/>
                          </a:solidFill>
                          <a:effectLst/>
                          <a:latin typeface="Arial" panose="020B0604020202020204" pitchFamily="34" charset="0"/>
                        </a:rPr>
                        <a:t>Senkung des Netzdrucks. (n = 205)</a:t>
                      </a:r>
                    </a:p>
                  </a:txBody>
                  <a:tcPr marL="72000" marR="7200" marT="7200" marB="0" anchor="ctr">
                    <a:lnL w="6350"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rtl="0" fontAlgn="ctr"/>
                      <a:r>
                        <a:rPr lang="de-DE" sz="900" b="1" i="0" u="none" strike="noStrike" baseline="0" noProof="0" dirty="0">
                          <a:solidFill>
                            <a:srgbClr val="054F73"/>
                          </a:solidFill>
                          <a:effectLst/>
                          <a:latin typeface="Arial" panose="020B0604020202020204" pitchFamily="34" charset="0"/>
                        </a:rPr>
                        <a:t>32</a:t>
                      </a:r>
                    </a:p>
                  </a:txBody>
                  <a:tcPr marL="180000" marR="7200" marT="720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ctr" defTabSz="685800" rtl="0" eaLnBrk="1" fontAlgn="ctr" latinLnBrk="0" hangingPunct="1">
                        <a:lnSpc>
                          <a:spcPct val="100000"/>
                        </a:lnSpc>
                        <a:spcBef>
                          <a:spcPts val="0"/>
                        </a:spcBef>
                        <a:spcAft>
                          <a:spcPts val="0"/>
                        </a:spcAft>
                        <a:buClrTx/>
                        <a:buSzTx/>
                        <a:buFontTx/>
                        <a:buNone/>
                        <a:tabLst/>
                        <a:defRPr/>
                      </a:pPr>
                      <a:r>
                        <a:rPr kumimoji="0" lang="de-DE" sz="900" b="0" i="0" u="none" strike="noStrike" kern="1200" cap="none" spc="0" normalizeH="0" baseline="0" noProof="0">
                          <a:ln>
                            <a:noFill/>
                          </a:ln>
                          <a:solidFill>
                            <a:srgbClr val="F00000"/>
                          </a:solidFill>
                          <a:effectLst/>
                          <a:uLnTx/>
                          <a:uFillTx/>
                          <a:latin typeface="Arial" panose="020B0604020202020204" pitchFamily="34" charset="0"/>
                          <a:ea typeface="+mn-ea"/>
                          <a:cs typeface="+mn-cs"/>
                        </a:rPr>
                        <a:t>-2</a:t>
                      </a:r>
                      <a:endParaRPr kumimoji="0" lang="de-DE" sz="900" b="0" i="0" u="none" strike="noStrike" kern="1200" cap="none" spc="0" normalizeH="0" baseline="0" noProof="0" dirty="0">
                        <a:ln>
                          <a:noFill/>
                        </a:ln>
                        <a:solidFill>
                          <a:srgbClr val="F00000"/>
                        </a:solidFill>
                        <a:effectLst/>
                        <a:uLnTx/>
                        <a:uFillTx/>
                        <a:latin typeface="Arial" panose="020B0604020202020204" pitchFamily="34" charset="0"/>
                        <a:ea typeface="+mn-ea"/>
                        <a:cs typeface="+mn-cs"/>
                      </a:endParaRPr>
                    </a:p>
                  </a:txBody>
                  <a:tcPr marL="7200" marR="7200" marT="7200" marB="0" anchor="ctr">
                    <a:lnL w="12700" cmpd="sng">
                      <a:noFill/>
                    </a:lnL>
                    <a:lnR w="635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96373695"/>
                  </a:ext>
                </a:extLst>
              </a:tr>
              <a:tr h="201220">
                <a:tc>
                  <a:txBody>
                    <a:bodyPr/>
                    <a:lstStyle/>
                    <a:p>
                      <a:pPr algn="l" rtl="0" fontAlgn="ctr"/>
                      <a:r>
                        <a:rPr lang="de-DE" sz="700" b="0" i="0" u="none" strike="noStrike" baseline="0" noProof="0" dirty="0">
                          <a:solidFill>
                            <a:srgbClr val="054F73"/>
                          </a:solidFill>
                          <a:effectLst/>
                          <a:latin typeface="Arial" panose="020B0604020202020204" pitchFamily="34" charset="0"/>
                        </a:rPr>
                        <a:t>Anreize zum Wassersparen durch flexibilisierte/saisonale/zeitvariable Preismodelle. (n = 208)</a:t>
                      </a:r>
                    </a:p>
                  </a:txBody>
                  <a:tcPr marL="72000" marR="7200" marT="7200" marB="0" anchor="ctr">
                    <a:lnL w="6350"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bg1">
                        <a:lumMod val="95000"/>
                      </a:schemeClr>
                    </a:solidFill>
                  </a:tcPr>
                </a:tc>
                <a:tc>
                  <a:txBody>
                    <a:bodyPr/>
                    <a:lstStyle/>
                    <a:p>
                      <a:pPr algn="l" rtl="0" fontAlgn="ctr"/>
                      <a:r>
                        <a:rPr lang="de-DE" sz="900" b="1" i="0" u="none" strike="noStrike" baseline="0" noProof="0" dirty="0">
                          <a:solidFill>
                            <a:srgbClr val="054F73"/>
                          </a:solidFill>
                          <a:effectLst/>
                          <a:latin typeface="Arial" panose="020B0604020202020204" pitchFamily="34" charset="0"/>
                        </a:rPr>
                        <a:t>30</a:t>
                      </a:r>
                      <a:endParaRPr lang="de-DE" sz="900" b="0" i="0" u="none" strike="noStrike" baseline="0" noProof="0" dirty="0">
                        <a:solidFill>
                          <a:srgbClr val="054F73"/>
                        </a:solidFill>
                        <a:effectLst/>
                        <a:latin typeface="Arial" panose="020B0604020202020204" pitchFamily="34" charset="0"/>
                      </a:endParaRPr>
                    </a:p>
                  </a:txBody>
                  <a:tcPr marL="180000" marR="7200" marT="720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95000"/>
                      </a:schemeClr>
                    </a:solidFill>
                  </a:tcPr>
                </a:tc>
                <a:tc>
                  <a:txBody>
                    <a:bodyPr/>
                    <a:lstStyle/>
                    <a:p>
                      <a:pPr marL="0" marR="0" lvl="0" indent="0" algn="ctr" defTabSz="685800" rtl="0" eaLnBrk="1" fontAlgn="ctr" latinLnBrk="0" hangingPunct="1">
                        <a:lnSpc>
                          <a:spcPct val="100000"/>
                        </a:lnSpc>
                        <a:spcBef>
                          <a:spcPts val="0"/>
                        </a:spcBef>
                        <a:spcAft>
                          <a:spcPts val="0"/>
                        </a:spcAft>
                        <a:buClrTx/>
                        <a:buSzTx/>
                        <a:buFontTx/>
                        <a:buNone/>
                        <a:tabLst/>
                        <a:defRPr/>
                      </a:pPr>
                      <a:r>
                        <a:rPr kumimoji="0" lang="de-DE" sz="900" b="0" i="0" u="none" strike="noStrike" kern="1200" cap="none" spc="0" normalizeH="0" baseline="0" noProof="0">
                          <a:ln>
                            <a:noFill/>
                          </a:ln>
                          <a:solidFill>
                            <a:srgbClr val="00B050"/>
                          </a:solidFill>
                          <a:effectLst/>
                          <a:uLnTx/>
                          <a:uFillTx/>
                          <a:latin typeface="Arial" panose="020B0604020202020204" pitchFamily="34" charset="0"/>
                          <a:ea typeface="+mn-ea"/>
                          <a:cs typeface="+mn-cs"/>
                        </a:rPr>
                        <a:t>+3</a:t>
                      </a:r>
                      <a:endParaRPr kumimoji="0" lang="de-DE" sz="900" b="0" i="0" u="none" strike="noStrike" kern="1200" cap="none" spc="0" normalizeH="0" baseline="0" noProof="0" dirty="0">
                        <a:ln>
                          <a:noFill/>
                        </a:ln>
                        <a:solidFill>
                          <a:srgbClr val="00B050"/>
                        </a:solidFill>
                        <a:effectLst/>
                        <a:uLnTx/>
                        <a:uFillTx/>
                        <a:latin typeface="Arial" panose="020B0604020202020204" pitchFamily="34" charset="0"/>
                        <a:ea typeface="+mn-ea"/>
                        <a:cs typeface="+mn-cs"/>
                      </a:endParaRPr>
                    </a:p>
                  </a:txBody>
                  <a:tcPr marL="7200" marR="7200" marT="7200" marB="0" anchor="ctr">
                    <a:lnL w="12700" cmpd="sng">
                      <a:noFill/>
                    </a:lnL>
                    <a:lnR w="635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2411119483"/>
                  </a:ext>
                </a:extLst>
              </a:tr>
              <a:tr h="402438">
                <a:tc>
                  <a:txBody>
                    <a:bodyPr/>
                    <a:lstStyle/>
                    <a:p>
                      <a:pPr algn="l" rtl="0" fontAlgn="ctr"/>
                      <a:r>
                        <a:rPr lang="de-DE" sz="700" b="0" i="0" u="none" strike="noStrike" baseline="0" noProof="0" dirty="0">
                          <a:solidFill>
                            <a:srgbClr val="054F73"/>
                          </a:solidFill>
                          <a:effectLst/>
                          <a:latin typeface="Arial" panose="020B0604020202020204" pitchFamily="34" charset="0"/>
                        </a:rPr>
                        <a:t>Verbesserung des Erosionsschutzes und Ausbau von Abwasserrückhaltekapazitäten bei Talsperren zur Vermeidung erhöhter Stoffeinträge in Folge von Starkniederschlägen. </a:t>
                      </a:r>
                      <a:br>
                        <a:rPr lang="de-DE" sz="700" b="0" i="0" u="none" strike="noStrike" baseline="0" noProof="0" dirty="0">
                          <a:solidFill>
                            <a:srgbClr val="054F73"/>
                          </a:solidFill>
                          <a:effectLst/>
                          <a:latin typeface="Arial" panose="020B0604020202020204" pitchFamily="34" charset="0"/>
                        </a:rPr>
                      </a:br>
                      <a:r>
                        <a:rPr lang="de-DE" sz="700" b="0" i="0" u="none" strike="noStrike" baseline="0" noProof="0" dirty="0">
                          <a:solidFill>
                            <a:srgbClr val="054F73"/>
                          </a:solidFill>
                          <a:effectLst/>
                          <a:latin typeface="Arial" panose="020B0604020202020204" pitchFamily="34" charset="0"/>
                        </a:rPr>
                        <a:t>(n = 128)</a:t>
                      </a:r>
                    </a:p>
                  </a:txBody>
                  <a:tcPr marL="72000" marR="7200" marT="7200" marB="0" anchor="ctr">
                    <a:lnL w="6350"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rtl="0" fontAlgn="ctr"/>
                      <a:r>
                        <a:rPr lang="de-DE" sz="900" b="1" i="0" u="none" strike="noStrike" baseline="0" noProof="0" dirty="0">
                          <a:solidFill>
                            <a:srgbClr val="054F73"/>
                          </a:solidFill>
                          <a:effectLst/>
                          <a:latin typeface="Arial" panose="020B0604020202020204" pitchFamily="34" charset="0"/>
                        </a:rPr>
                        <a:t>25</a:t>
                      </a:r>
                    </a:p>
                  </a:txBody>
                  <a:tcPr marL="180000" marR="7200" marT="720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ctr" defTabSz="685800" rtl="0" eaLnBrk="1" fontAlgn="ctr" latinLnBrk="0" hangingPunct="1">
                        <a:lnSpc>
                          <a:spcPct val="100000"/>
                        </a:lnSpc>
                        <a:spcBef>
                          <a:spcPts val="0"/>
                        </a:spcBef>
                        <a:spcAft>
                          <a:spcPts val="0"/>
                        </a:spcAft>
                        <a:buClrTx/>
                        <a:buSzTx/>
                        <a:buFontTx/>
                        <a:buNone/>
                        <a:tabLst/>
                        <a:defRPr/>
                      </a:pPr>
                      <a:r>
                        <a:rPr kumimoji="0" lang="de-DE" sz="900" b="0" i="0" u="none" strike="noStrike" kern="1200" cap="none" spc="0" normalizeH="0" baseline="0" noProof="0">
                          <a:ln>
                            <a:noFill/>
                          </a:ln>
                          <a:solidFill>
                            <a:srgbClr val="F00000"/>
                          </a:solidFill>
                          <a:effectLst/>
                          <a:uLnTx/>
                          <a:uFillTx/>
                          <a:latin typeface="Arial" panose="020B0604020202020204" pitchFamily="34" charset="0"/>
                          <a:ea typeface="+mn-ea"/>
                          <a:cs typeface="+mn-cs"/>
                        </a:rPr>
                        <a:t>-5</a:t>
                      </a:r>
                      <a:endParaRPr kumimoji="0" lang="de-DE" sz="900" b="0" i="0" u="none" strike="noStrike" kern="1200" cap="none" spc="0" normalizeH="0" baseline="0" noProof="0" dirty="0">
                        <a:ln>
                          <a:noFill/>
                        </a:ln>
                        <a:solidFill>
                          <a:srgbClr val="F00000"/>
                        </a:solidFill>
                        <a:effectLst/>
                        <a:uLnTx/>
                        <a:uFillTx/>
                        <a:latin typeface="Arial" panose="020B0604020202020204" pitchFamily="34" charset="0"/>
                        <a:ea typeface="+mn-ea"/>
                        <a:cs typeface="+mn-cs"/>
                      </a:endParaRPr>
                    </a:p>
                  </a:txBody>
                  <a:tcPr marL="7200" marR="7200" marT="7200" marB="0" anchor="ctr">
                    <a:lnL w="12700" cmpd="sng">
                      <a:noFill/>
                    </a:lnL>
                    <a:lnR w="635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304228464"/>
                  </a:ext>
                </a:extLst>
              </a:tr>
              <a:tr h="201220">
                <a:tc>
                  <a:txBody>
                    <a:bodyPr/>
                    <a:lstStyle/>
                    <a:p>
                      <a:pPr algn="l" rtl="0" fontAlgn="ctr"/>
                      <a:r>
                        <a:rPr lang="de-DE" sz="700" b="0" i="0" u="none" strike="noStrike" baseline="0" noProof="0" dirty="0">
                          <a:solidFill>
                            <a:srgbClr val="054F73"/>
                          </a:solidFill>
                          <a:effectLst/>
                          <a:latin typeface="Arial" panose="020B0604020202020204" pitchFamily="34" charset="0"/>
                        </a:rPr>
                        <a:t>Anschluss an Fernwasserversorgungssysteme. (n = 196)</a:t>
                      </a:r>
                    </a:p>
                  </a:txBody>
                  <a:tcPr marL="72000" marR="7200" marT="7200" marB="0" anchor="ctr">
                    <a:lnL w="6350"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bg1">
                        <a:lumMod val="95000"/>
                      </a:schemeClr>
                    </a:solidFill>
                  </a:tcPr>
                </a:tc>
                <a:tc>
                  <a:txBody>
                    <a:bodyPr/>
                    <a:lstStyle/>
                    <a:p>
                      <a:pPr algn="l" rtl="0" fontAlgn="ctr"/>
                      <a:r>
                        <a:rPr lang="de-DE" sz="900" b="1" i="0" u="none" strike="noStrike" baseline="0" noProof="0" dirty="0">
                          <a:solidFill>
                            <a:srgbClr val="054F73"/>
                          </a:solidFill>
                          <a:effectLst/>
                          <a:latin typeface="Arial" panose="020B0604020202020204" pitchFamily="34" charset="0"/>
                        </a:rPr>
                        <a:t>22</a:t>
                      </a:r>
                      <a:r>
                        <a:rPr lang="de-DE" sz="900" b="1" i="0" u="none" strike="noStrike" baseline="30000" noProof="0" dirty="0">
                          <a:solidFill>
                            <a:srgbClr val="054F73"/>
                          </a:solidFill>
                          <a:effectLst/>
                          <a:latin typeface="Arial" panose="020B0604020202020204" pitchFamily="34" charset="0"/>
                        </a:rPr>
                        <a:t>4</a:t>
                      </a:r>
                      <a:endParaRPr lang="de-DE" sz="900" b="1" i="0" u="none" strike="noStrike" baseline="0" noProof="0" dirty="0">
                        <a:solidFill>
                          <a:srgbClr val="054F73"/>
                        </a:solidFill>
                        <a:effectLst/>
                        <a:latin typeface="Arial" panose="020B0604020202020204" pitchFamily="34" charset="0"/>
                      </a:endParaRPr>
                    </a:p>
                  </a:txBody>
                  <a:tcPr marL="180000" marR="7200" marT="720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95000"/>
                      </a:schemeClr>
                    </a:solidFill>
                  </a:tcPr>
                </a:tc>
                <a:tc>
                  <a:txBody>
                    <a:bodyPr/>
                    <a:lstStyle/>
                    <a:p>
                      <a:pPr marL="0" marR="0" lvl="0" indent="0" algn="ctr" defTabSz="685800" rtl="0" eaLnBrk="1" fontAlgn="ctr" latinLnBrk="0" hangingPunct="1">
                        <a:lnSpc>
                          <a:spcPct val="100000"/>
                        </a:lnSpc>
                        <a:spcBef>
                          <a:spcPts val="0"/>
                        </a:spcBef>
                        <a:spcAft>
                          <a:spcPts val="0"/>
                        </a:spcAft>
                        <a:buClrTx/>
                        <a:buSzTx/>
                        <a:buFontTx/>
                        <a:buNone/>
                        <a:tabLst/>
                        <a:defRPr/>
                      </a:pPr>
                      <a:r>
                        <a:rPr kumimoji="0" lang="de-DE" sz="900" b="0" i="0" u="none" strike="noStrike" kern="1200" cap="none" spc="0" normalizeH="0" baseline="0" noProof="0" dirty="0">
                          <a:ln>
                            <a:noFill/>
                          </a:ln>
                          <a:solidFill>
                            <a:srgbClr val="F00000"/>
                          </a:solidFill>
                          <a:effectLst/>
                          <a:uLnTx/>
                          <a:uFillTx/>
                          <a:latin typeface="Arial" panose="020B0604020202020204" pitchFamily="34" charset="0"/>
                          <a:ea typeface="+mn-ea"/>
                          <a:cs typeface="+mn-cs"/>
                        </a:rPr>
                        <a:t>-8</a:t>
                      </a:r>
                      <a:r>
                        <a:rPr kumimoji="0" lang="de-DE" sz="900" b="0" i="0" u="none" strike="noStrike" kern="1200" cap="none" spc="0" normalizeH="0" baseline="0" noProof="0" dirty="0">
                          <a:ln>
                            <a:noFill/>
                          </a:ln>
                          <a:solidFill>
                            <a:schemeClr val="tx1"/>
                          </a:solidFill>
                          <a:effectLst/>
                          <a:uLnTx/>
                          <a:uFillTx/>
                          <a:latin typeface="Arial" panose="020B0604020202020204" pitchFamily="34" charset="0"/>
                          <a:ea typeface="+mn-ea"/>
                          <a:cs typeface="+mn-cs"/>
                        </a:rPr>
                        <a:t>*</a:t>
                      </a:r>
                    </a:p>
                  </a:txBody>
                  <a:tcPr marL="7200" marR="7200" marT="7200" marB="0" anchor="ctr">
                    <a:lnL w="12700" cmpd="sng">
                      <a:noFill/>
                    </a:lnL>
                    <a:lnR w="635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812811648"/>
                  </a:ext>
                </a:extLst>
              </a:tr>
            </a:tbl>
          </a:graphicData>
        </a:graphic>
      </p:graphicFrame>
      <p:sp>
        <p:nvSpPr>
          <p:cNvPr id="19" name="Textplatzhalter 4">
            <a:extLst>
              <a:ext uri="{FF2B5EF4-FFF2-40B4-BE49-F238E27FC236}">
                <a16:creationId xmlns:a16="http://schemas.microsoft.com/office/drawing/2014/main" id="{79F8E34D-5FAA-5855-7579-8B58587A020C}"/>
              </a:ext>
            </a:extLst>
          </p:cNvPr>
          <p:cNvSpPr txBox="1">
            <a:spLocks/>
          </p:cNvSpPr>
          <p:nvPr/>
        </p:nvSpPr>
        <p:spPr>
          <a:xfrm>
            <a:off x="8749353" y="2970577"/>
            <a:ext cx="274535" cy="108189"/>
          </a:xfrm>
          <a:prstGeom prst="rect">
            <a:avLst/>
          </a:prstGeom>
          <a:solidFill>
            <a:schemeClr val="bg1"/>
          </a:solidFill>
        </p:spPr>
        <p:txBody>
          <a:bodyPr lIns="0" tIns="0" rIns="0">
            <a:noAutofit/>
          </a:bodyPr>
          <a:lstStyle>
            <a:lvl1pPr marL="216000" indent="-216000" algn="l" defTabSz="685800" rtl="0" eaLnBrk="1" latinLnBrk="0" hangingPunct="1">
              <a:lnSpc>
                <a:spcPct val="120000"/>
              </a:lnSpc>
              <a:spcBef>
                <a:spcPts val="750"/>
              </a:spcBef>
              <a:buFontTx/>
              <a:buBlip>
                <a:blip>
                  <a:extLst>
                    <a:ext uri="{96DAC541-7B7A-43D3-8B79-37D633B846F1}">
                      <asvg:svgBlip xmlns:asvg="http://schemas.microsoft.com/office/drawing/2016/SVG/main" r:embed="rId5"/>
                    </a:ext>
                  </a:extLst>
                </a:blip>
              </a:buBlip>
              <a:defRPr sz="1800" b="0" i="0" kern="1200">
                <a:solidFill>
                  <a:schemeClr val="tx1"/>
                </a:solidFill>
                <a:latin typeface="Arial" panose="020B0604020202020204" pitchFamily="34" charset="0"/>
                <a:ea typeface="+mn-ea"/>
                <a:cs typeface="+mn-cs"/>
              </a:defRPr>
            </a:lvl1pPr>
            <a:lvl2pPr marL="396000" indent="-216000" algn="l" defTabSz="685800" rtl="0" eaLnBrk="1" latinLnBrk="0" hangingPunct="1">
              <a:lnSpc>
                <a:spcPct val="120000"/>
              </a:lnSpc>
              <a:spcBef>
                <a:spcPts val="375"/>
              </a:spcBef>
              <a:buSzPct val="100000"/>
              <a:buFontTx/>
              <a:buBlip>
                <a:blip>
                  <a:extLst>
                    <a:ext uri="{96DAC541-7B7A-43D3-8B79-37D633B846F1}">
                      <asvg:svgBlip xmlns:asvg="http://schemas.microsoft.com/office/drawing/2016/SVG/main" r:embed="rId6"/>
                    </a:ext>
                  </a:extLst>
                </a:blip>
              </a:buBlip>
              <a:defRPr sz="1800" b="0" i="0" kern="1200">
                <a:solidFill>
                  <a:schemeClr val="tx1"/>
                </a:solidFill>
                <a:latin typeface="Arial" panose="020B0604020202020204" pitchFamily="34" charset="0"/>
                <a:ea typeface="+mn-ea"/>
                <a:cs typeface="+mn-cs"/>
              </a:defRPr>
            </a:lvl2pPr>
            <a:lvl3pPr marL="612000" indent="-216000" algn="l" defTabSz="685800" rtl="0" eaLnBrk="1" latinLnBrk="0" hangingPunct="1">
              <a:lnSpc>
                <a:spcPct val="120000"/>
              </a:lnSpc>
              <a:spcBef>
                <a:spcPts val="375"/>
              </a:spcBef>
              <a:buSzPct val="120000"/>
              <a:buFont typeface="Arial" panose="020B0604020202020204" pitchFamily="34" charset="0"/>
              <a:buChar char="•"/>
              <a:defRPr sz="1500" b="0" i="0" kern="1200">
                <a:solidFill>
                  <a:schemeClr val="tx1"/>
                </a:solidFill>
                <a:latin typeface="Arial" panose="020B0604020202020204" pitchFamily="34" charset="0"/>
                <a:ea typeface="+mn-ea"/>
                <a:cs typeface="+mn-cs"/>
              </a:defRPr>
            </a:lvl3pPr>
            <a:lvl4pPr marL="864000" indent="-216000" algn="l" defTabSz="685800" rtl="0" eaLnBrk="1" latinLnBrk="0" hangingPunct="1">
              <a:lnSpc>
                <a:spcPct val="120000"/>
              </a:lnSpc>
              <a:spcBef>
                <a:spcPts val="375"/>
              </a:spcBef>
              <a:buSzPct val="100000"/>
              <a:buFont typeface="Symbol" pitchFamily="2" charset="2"/>
              <a:buChar char="-"/>
              <a:defRPr sz="1500" b="0" i="0" kern="1200">
                <a:solidFill>
                  <a:schemeClr val="tx1"/>
                </a:solidFill>
                <a:latin typeface="Arial" panose="020B0604020202020204" pitchFamily="34" charset="0"/>
                <a:ea typeface="+mn-ea"/>
                <a:cs typeface="+mn-cs"/>
              </a:defRPr>
            </a:lvl4pPr>
            <a:lvl5pPr marL="1080000" indent="-216000" algn="l" defTabSz="685800" rtl="0" eaLnBrk="1" latinLnBrk="0" hangingPunct="1">
              <a:lnSpc>
                <a:spcPct val="120000"/>
              </a:lnSpc>
              <a:spcBef>
                <a:spcPts val="375"/>
              </a:spcBef>
              <a:buSzPct val="100000"/>
              <a:buFont typeface="Courier New" panose="02070309020205020404" pitchFamily="49" charset="0"/>
              <a:buChar char="o"/>
              <a:defRPr sz="1500" b="0" i="0" kern="1200">
                <a:solidFill>
                  <a:schemeClr val="tx1"/>
                </a:solidFill>
                <a:latin typeface="Arial" panose="020B0604020202020204" pitchFamily="34"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buNone/>
            </a:pPr>
            <a:r>
              <a:rPr lang="de-DE" sz="700" b="1" noProof="0" dirty="0"/>
              <a:t>Ø </a:t>
            </a:r>
            <a:r>
              <a:rPr lang="de-DE" sz="700" b="1" dirty="0"/>
              <a:t>43</a:t>
            </a:r>
            <a:endParaRPr lang="de-DE" sz="700" b="1" noProof="0" dirty="0"/>
          </a:p>
        </p:txBody>
      </p:sp>
      <p:cxnSp>
        <p:nvCxnSpPr>
          <p:cNvPr id="20" name="Gerader Verbinder 19">
            <a:extLst>
              <a:ext uri="{FF2B5EF4-FFF2-40B4-BE49-F238E27FC236}">
                <a16:creationId xmlns:a16="http://schemas.microsoft.com/office/drawing/2014/main" id="{6E09802E-BD82-8BDC-3398-4D21E54698CE}"/>
              </a:ext>
            </a:extLst>
          </p:cNvPr>
          <p:cNvCxnSpPr/>
          <p:nvPr/>
        </p:nvCxnSpPr>
        <p:spPr>
          <a:xfrm>
            <a:off x="8243344" y="3097608"/>
            <a:ext cx="768230" cy="0"/>
          </a:xfrm>
          <a:prstGeom prst="line">
            <a:avLst/>
          </a:prstGeom>
          <a:ln>
            <a:solidFill>
              <a:schemeClr val="tx1"/>
            </a:solidFill>
            <a:prstDash val="sysDot"/>
          </a:ln>
        </p:spPr>
        <p:style>
          <a:lnRef idx="2">
            <a:schemeClr val="accent1"/>
          </a:lnRef>
          <a:fillRef idx="0">
            <a:schemeClr val="accent1"/>
          </a:fillRef>
          <a:effectRef idx="1">
            <a:schemeClr val="accent1"/>
          </a:effectRef>
          <a:fontRef idx="minor">
            <a:schemeClr val="tx1"/>
          </a:fontRef>
        </p:style>
      </p:cxnSp>
      <p:sp>
        <p:nvSpPr>
          <p:cNvPr id="7" name="Textfeld 6">
            <a:extLst>
              <a:ext uri="{FF2B5EF4-FFF2-40B4-BE49-F238E27FC236}">
                <a16:creationId xmlns:a16="http://schemas.microsoft.com/office/drawing/2014/main" id="{2A983B15-59B5-1F4A-ADED-90BDC6903285}"/>
              </a:ext>
            </a:extLst>
          </p:cNvPr>
          <p:cNvSpPr txBox="1"/>
          <p:nvPr/>
        </p:nvSpPr>
        <p:spPr>
          <a:xfrm>
            <a:off x="7590263" y="4740574"/>
            <a:ext cx="1461372" cy="184666"/>
          </a:xfrm>
          <a:prstGeom prst="rect">
            <a:avLst/>
          </a:prstGeom>
          <a:noFill/>
        </p:spPr>
        <p:txBody>
          <a:bodyPr wrap="square" rtlCol="0">
            <a:spAutoFit/>
          </a:bodyPr>
          <a:lstStyle/>
          <a:p>
            <a:r>
              <a:rPr lang="de-DE" sz="600" noProof="0" dirty="0"/>
              <a:t>* signifikante Unterschiede zu 2025</a:t>
            </a:r>
          </a:p>
        </p:txBody>
      </p:sp>
      <p:graphicFrame>
        <p:nvGraphicFramePr>
          <p:cNvPr id="8" name="Diagramm 7" descr="orlink:ORRange243@Handlungsfähigkeit!$E$23:$G$24€134217760€0€€0€0€0€0€€0€€0€0€0€12">
            <a:extLst>
              <a:ext uri="{FF2B5EF4-FFF2-40B4-BE49-F238E27FC236}">
                <a16:creationId xmlns:a16="http://schemas.microsoft.com/office/drawing/2014/main" id="{D7E0CAD4-CCB9-9E60-FF5A-18B7C9957C46}"/>
              </a:ext>
            </a:extLst>
          </p:cNvPr>
          <p:cNvGraphicFramePr/>
          <p:nvPr>
            <p:extLst>
              <p:ext uri="{D42A27DB-BD31-4B8C-83A1-F6EECF244321}">
                <p14:modId xmlns:p14="http://schemas.microsoft.com/office/powerpoint/2010/main" val="1716349922"/>
              </p:ext>
            </p:extLst>
          </p:nvPr>
        </p:nvGraphicFramePr>
        <p:xfrm>
          <a:off x="598327" y="889916"/>
          <a:ext cx="2897466" cy="727951"/>
        </p:xfrm>
        <a:graphic>
          <a:graphicData uri="http://schemas.openxmlformats.org/drawingml/2006/chart">
            <c:chart xmlns:c="http://schemas.openxmlformats.org/drawingml/2006/chart" xmlns:r="http://schemas.openxmlformats.org/officeDocument/2006/relationships" r:id="rId7"/>
          </a:graphicData>
        </a:graphic>
      </p:graphicFrame>
      <p:sp>
        <p:nvSpPr>
          <p:cNvPr id="13" name="Textfeld 12">
            <a:extLst>
              <a:ext uri="{FF2B5EF4-FFF2-40B4-BE49-F238E27FC236}">
                <a16:creationId xmlns:a16="http://schemas.microsoft.com/office/drawing/2014/main" id="{AC88FBDB-FA8C-5DEB-643B-7C13421C4814}"/>
              </a:ext>
            </a:extLst>
          </p:cNvPr>
          <p:cNvSpPr txBox="1"/>
          <p:nvPr/>
        </p:nvSpPr>
        <p:spPr>
          <a:xfrm>
            <a:off x="744341" y="1158052"/>
            <a:ext cx="200573" cy="76944"/>
          </a:xfrm>
          <a:prstGeom prst="rect">
            <a:avLst/>
          </a:prstGeom>
          <a:noFill/>
        </p:spPr>
        <p:txBody>
          <a:bodyPr wrap="square" lIns="0" tIns="0" rIns="0" bIns="0" rtlCol="0">
            <a:spAutoFit/>
          </a:bodyPr>
          <a:lstStyle/>
          <a:p>
            <a:pPr algn="ctr">
              <a:spcAft>
                <a:spcPts val="240"/>
              </a:spcAft>
            </a:pPr>
            <a:r>
              <a:rPr lang="de-DE" sz="500" b="1" noProof="0" dirty="0">
                <a:solidFill>
                  <a:schemeClr val="bg1"/>
                </a:solidFill>
              </a:rPr>
              <a:t>2026</a:t>
            </a:r>
          </a:p>
        </p:txBody>
      </p:sp>
      <p:sp>
        <p:nvSpPr>
          <p:cNvPr id="14" name="Textfeld 13">
            <a:extLst>
              <a:ext uri="{FF2B5EF4-FFF2-40B4-BE49-F238E27FC236}">
                <a16:creationId xmlns:a16="http://schemas.microsoft.com/office/drawing/2014/main" id="{4794663A-86B9-71B3-20E6-023918EB07AB}"/>
              </a:ext>
            </a:extLst>
          </p:cNvPr>
          <p:cNvSpPr txBox="1"/>
          <p:nvPr/>
        </p:nvSpPr>
        <p:spPr>
          <a:xfrm>
            <a:off x="744341" y="1268050"/>
            <a:ext cx="200573" cy="76944"/>
          </a:xfrm>
          <a:prstGeom prst="rect">
            <a:avLst/>
          </a:prstGeom>
          <a:noFill/>
        </p:spPr>
        <p:txBody>
          <a:bodyPr wrap="square" lIns="0" tIns="0" rIns="0" bIns="0" rtlCol="0">
            <a:spAutoFit/>
          </a:bodyPr>
          <a:lstStyle/>
          <a:p>
            <a:pPr algn="ctr"/>
            <a:r>
              <a:rPr lang="de-DE" sz="500" b="1" dirty="0">
                <a:solidFill>
                  <a:schemeClr val="bg2">
                    <a:lumMod val="10000"/>
                  </a:schemeClr>
                </a:solidFill>
              </a:rPr>
              <a:t>2025</a:t>
            </a:r>
            <a:endParaRPr lang="de-DE" sz="500" b="1" noProof="0" dirty="0">
              <a:solidFill>
                <a:schemeClr val="bg2">
                  <a:lumMod val="10000"/>
                </a:schemeClr>
              </a:solidFill>
            </a:endParaRPr>
          </a:p>
        </p:txBody>
      </p:sp>
      <p:sp>
        <p:nvSpPr>
          <p:cNvPr id="11" name="Textplatzhalter 4">
            <a:extLst>
              <a:ext uri="{FF2B5EF4-FFF2-40B4-BE49-F238E27FC236}">
                <a16:creationId xmlns:a16="http://schemas.microsoft.com/office/drawing/2014/main" id="{401BAD2A-B5D1-0FA2-340D-57DD62EB60EE}"/>
              </a:ext>
            </a:extLst>
          </p:cNvPr>
          <p:cNvSpPr txBox="1">
            <a:spLocks/>
          </p:cNvSpPr>
          <p:nvPr/>
        </p:nvSpPr>
        <p:spPr>
          <a:xfrm>
            <a:off x="477105" y="3788882"/>
            <a:ext cx="2738270" cy="975413"/>
          </a:xfrm>
          <a:prstGeom prst="rect">
            <a:avLst/>
          </a:prstGeom>
        </p:spPr>
        <p:txBody>
          <a:bodyPr lIns="0" tIns="0" rIns="0" bIns="0">
            <a:noAutofit/>
          </a:bodyPr>
          <a:lstStyle>
            <a:lvl1pPr marL="216000" indent="-216000" algn="l" defTabSz="685800" rtl="0" eaLnBrk="1" latinLnBrk="0" hangingPunct="1">
              <a:lnSpc>
                <a:spcPct val="120000"/>
              </a:lnSpc>
              <a:spcBef>
                <a:spcPts val="750"/>
              </a:spcBef>
              <a:buFontTx/>
              <a:buBlip>
                <a:blip>
                  <a:extLst>
                    <a:ext uri="{96DAC541-7B7A-43D3-8B79-37D633B846F1}">
                      <asvg:svgBlip xmlns:asvg="http://schemas.microsoft.com/office/drawing/2016/SVG/main" r:embed="rId5"/>
                    </a:ext>
                  </a:extLst>
                </a:blip>
              </a:buBlip>
              <a:defRPr sz="1800" b="0" i="0" kern="1200">
                <a:solidFill>
                  <a:schemeClr val="tx1"/>
                </a:solidFill>
                <a:latin typeface="Arial" panose="020B0604020202020204" pitchFamily="34" charset="0"/>
                <a:ea typeface="+mn-ea"/>
                <a:cs typeface="+mn-cs"/>
              </a:defRPr>
            </a:lvl1pPr>
            <a:lvl2pPr marL="396000" indent="-216000" algn="l" defTabSz="685800" rtl="0" eaLnBrk="1" latinLnBrk="0" hangingPunct="1">
              <a:lnSpc>
                <a:spcPct val="120000"/>
              </a:lnSpc>
              <a:spcBef>
                <a:spcPts val="375"/>
              </a:spcBef>
              <a:buSzPct val="100000"/>
              <a:buFontTx/>
              <a:buBlip>
                <a:blip>
                  <a:extLst>
                    <a:ext uri="{96DAC541-7B7A-43D3-8B79-37D633B846F1}">
                      <asvg:svgBlip xmlns:asvg="http://schemas.microsoft.com/office/drawing/2016/SVG/main" r:embed="rId6"/>
                    </a:ext>
                  </a:extLst>
                </a:blip>
              </a:buBlip>
              <a:defRPr sz="1800" b="0" i="0" kern="1200">
                <a:solidFill>
                  <a:schemeClr val="tx1"/>
                </a:solidFill>
                <a:latin typeface="Arial" panose="020B0604020202020204" pitchFamily="34" charset="0"/>
                <a:ea typeface="+mn-ea"/>
                <a:cs typeface="+mn-cs"/>
              </a:defRPr>
            </a:lvl2pPr>
            <a:lvl3pPr marL="612000" indent="-216000" algn="l" defTabSz="685800" rtl="0" eaLnBrk="1" latinLnBrk="0" hangingPunct="1">
              <a:lnSpc>
                <a:spcPct val="120000"/>
              </a:lnSpc>
              <a:spcBef>
                <a:spcPts val="375"/>
              </a:spcBef>
              <a:buSzPct val="120000"/>
              <a:buFont typeface="Arial" panose="020B0604020202020204" pitchFamily="34" charset="0"/>
              <a:buChar char="•"/>
              <a:defRPr sz="1500" b="0" i="0" kern="1200">
                <a:solidFill>
                  <a:schemeClr val="tx1"/>
                </a:solidFill>
                <a:latin typeface="Arial" panose="020B0604020202020204" pitchFamily="34" charset="0"/>
                <a:ea typeface="+mn-ea"/>
                <a:cs typeface="+mn-cs"/>
              </a:defRPr>
            </a:lvl3pPr>
            <a:lvl4pPr marL="864000" indent="-216000" algn="l" defTabSz="685800" rtl="0" eaLnBrk="1" latinLnBrk="0" hangingPunct="1">
              <a:lnSpc>
                <a:spcPct val="120000"/>
              </a:lnSpc>
              <a:spcBef>
                <a:spcPts val="375"/>
              </a:spcBef>
              <a:buSzPct val="100000"/>
              <a:buFont typeface="Symbol" pitchFamily="2" charset="2"/>
              <a:buChar char="-"/>
              <a:defRPr sz="1500" b="0" i="0" kern="1200">
                <a:solidFill>
                  <a:schemeClr val="tx1"/>
                </a:solidFill>
                <a:latin typeface="Arial" panose="020B0604020202020204" pitchFamily="34" charset="0"/>
                <a:ea typeface="+mn-ea"/>
                <a:cs typeface="+mn-cs"/>
              </a:defRPr>
            </a:lvl4pPr>
            <a:lvl5pPr marL="1080000" indent="-216000" algn="l" defTabSz="685800" rtl="0" eaLnBrk="1" latinLnBrk="0" hangingPunct="1">
              <a:lnSpc>
                <a:spcPct val="120000"/>
              </a:lnSpc>
              <a:spcBef>
                <a:spcPts val="375"/>
              </a:spcBef>
              <a:buSzPct val="100000"/>
              <a:buFont typeface="Courier New" panose="02070309020205020404" pitchFamily="49" charset="0"/>
              <a:buChar char="o"/>
              <a:defRPr sz="1500" b="0" i="0" kern="1200">
                <a:solidFill>
                  <a:schemeClr val="tx1"/>
                </a:solidFill>
                <a:latin typeface="Arial" panose="020B0604020202020204" pitchFamily="34"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spcBef>
                <a:spcPts val="0"/>
              </a:spcBef>
              <a:buNone/>
            </a:pPr>
            <a:r>
              <a:rPr lang="de-DE" sz="800" u="sng" noProof="0" dirty="0"/>
              <a:t>Signifik. Unterschiede </a:t>
            </a:r>
            <a:r>
              <a:rPr lang="de-DE" sz="800" u="sng" dirty="0"/>
              <a:t>zu 2025 innerhalb </a:t>
            </a:r>
            <a:r>
              <a:rPr lang="de-DE" sz="800" u="sng" noProof="0" dirty="0"/>
              <a:t>der Ländergruppen</a:t>
            </a:r>
            <a:endParaRPr lang="de-DE" sz="800" baseline="30000" noProof="0" dirty="0">
              <a:solidFill>
                <a:srgbClr val="054F73"/>
              </a:solidFill>
            </a:endParaRPr>
          </a:p>
          <a:p>
            <a:pPr marL="0" indent="0">
              <a:spcBef>
                <a:spcPts val="0"/>
              </a:spcBef>
              <a:buNone/>
            </a:pPr>
            <a:r>
              <a:rPr lang="de-DE" sz="800" baseline="30000" dirty="0">
                <a:solidFill>
                  <a:srgbClr val="054F73"/>
                </a:solidFill>
              </a:rPr>
              <a:t>1 </a:t>
            </a:r>
            <a:r>
              <a:rPr lang="de-DE" sz="800" dirty="0"/>
              <a:t>BW: 61 Punkte (</a:t>
            </a:r>
            <a:r>
              <a:rPr lang="de-DE" sz="800" dirty="0">
                <a:solidFill>
                  <a:srgbClr val="FF0000"/>
                </a:solidFill>
                <a:latin typeface="Arial" panose="020B0604020202020204"/>
              </a:rPr>
              <a:t>▼ 22 Punkte</a:t>
            </a:r>
            <a:r>
              <a:rPr lang="de-DE" sz="800" dirty="0">
                <a:latin typeface="Arial" panose="020B0604020202020204"/>
              </a:rPr>
              <a:t>)</a:t>
            </a:r>
            <a:endParaRPr lang="de-DE" sz="800" dirty="0"/>
          </a:p>
          <a:p>
            <a:pPr marL="0" indent="0">
              <a:spcBef>
                <a:spcPts val="0"/>
              </a:spcBef>
              <a:buNone/>
            </a:pPr>
            <a:r>
              <a:rPr lang="de-DE" sz="800" baseline="30000" dirty="0">
                <a:solidFill>
                  <a:srgbClr val="054F73"/>
                </a:solidFill>
              </a:rPr>
              <a:t>2 </a:t>
            </a:r>
            <a:r>
              <a:rPr lang="de-DE" sz="800" dirty="0"/>
              <a:t>BW: 61 Punkte (</a:t>
            </a:r>
            <a:r>
              <a:rPr lang="de-DE" sz="800" dirty="0">
                <a:solidFill>
                  <a:srgbClr val="FF0000"/>
                </a:solidFill>
                <a:latin typeface="Arial" panose="020B0604020202020204"/>
              </a:rPr>
              <a:t>▼ 15 Punkte</a:t>
            </a:r>
            <a:r>
              <a:rPr lang="de-DE" sz="800" dirty="0">
                <a:latin typeface="Arial" panose="020B0604020202020204"/>
              </a:rPr>
              <a:t>)</a:t>
            </a:r>
            <a:endParaRPr lang="de-DE" sz="800" dirty="0"/>
          </a:p>
          <a:p>
            <a:pPr marL="0" indent="0">
              <a:spcBef>
                <a:spcPts val="0"/>
              </a:spcBef>
              <a:buNone/>
            </a:pPr>
            <a:r>
              <a:rPr lang="de-DE" sz="800" baseline="30000" noProof="0" dirty="0">
                <a:solidFill>
                  <a:srgbClr val="054F73"/>
                </a:solidFill>
              </a:rPr>
              <a:t>3 </a:t>
            </a:r>
            <a:r>
              <a:rPr lang="de-DE" sz="800" noProof="0" dirty="0"/>
              <a:t>BY: 50 Punkte (</a:t>
            </a:r>
            <a:r>
              <a:rPr lang="de-DE" sz="800" b="1" dirty="0">
                <a:solidFill>
                  <a:srgbClr val="8BC300"/>
                </a:solidFill>
              </a:rPr>
              <a:t>▲</a:t>
            </a:r>
            <a:r>
              <a:rPr lang="de-DE" sz="800" b="1" dirty="0">
                <a:solidFill>
                  <a:srgbClr val="8BC300"/>
                </a:solidFill>
                <a:latin typeface="Arial" panose="020B0604020202020204"/>
              </a:rPr>
              <a:t> 15 Punkte</a:t>
            </a:r>
            <a:r>
              <a:rPr lang="de-DE" sz="800" dirty="0">
                <a:latin typeface="Arial" panose="020B0604020202020204"/>
              </a:rPr>
              <a:t>)</a:t>
            </a:r>
          </a:p>
          <a:p>
            <a:pPr marL="0" indent="0">
              <a:spcBef>
                <a:spcPts val="0"/>
              </a:spcBef>
              <a:buNone/>
            </a:pPr>
            <a:r>
              <a:rPr lang="de-DE" sz="800" baseline="30000" dirty="0">
                <a:solidFill>
                  <a:srgbClr val="054F73"/>
                </a:solidFill>
              </a:rPr>
              <a:t>4 </a:t>
            </a:r>
            <a:r>
              <a:rPr lang="de-DE" sz="800" dirty="0"/>
              <a:t>BY: 10 Punkte (</a:t>
            </a:r>
            <a:r>
              <a:rPr lang="de-DE" sz="800" dirty="0">
                <a:solidFill>
                  <a:srgbClr val="FF0000"/>
                </a:solidFill>
                <a:latin typeface="Arial" panose="020B0604020202020204"/>
              </a:rPr>
              <a:t>▼ 20 Punkte</a:t>
            </a:r>
            <a:r>
              <a:rPr lang="de-DE" sz="800" dirty="0">
                <a:latin typeface="Arial" panose="020B0604020202020204"/>
              </a:rPr>
              <a:t>)</a:t>
            </a:r>
            <a:endParaRPr lang="de-DE" sz="800" dirty="0"/>
          </a:p>
          <a:p>
            <a:pPr marL="0" indent="0">
              <a:spcBef>
                <a:spcPts val="0"/>
              </a:spcBef>
              <a:buNone/>
            </a:pPr>
            <a:endParaRPr lang="de-DE" sz="800" dirty="0"/>
          </a:p>
          <a:p>
            <a:pPr marL="0" indent="0">
              <a:spcBef>
                <a:spcPts val="0"/>
              </a:spcBef>
              <a:buNone/>
            </a:pPr>
            <a:endParaRPr lang="de-DE" sz="800" noProof="0" dirty="0"/>
          </a:p>
        </p:txBody>
      </p:sp>
    </p:spTree>
    <p:extLst>
      <p:ext uri="{BB962C8B-B14F-4D97-AF65-F5344CB8AC3E}">
        <p14:creationId xmlns:p14="http://schemas.microsoft.com/office/powerpoint/2010/main" val="292245726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85D72A-5A9D-F714-0CD4-9E11D7CF985B}"/>
            </a:ext>
          </a:extLst>
        </p:cNvPr>
        <p:cNvGrpSpPr/>
        <p:nvPr/>
      </p:nvGrpSpPr>
      <p:grpSpPr>
        <a:xfrm>
          <a:off x="0" y="0"/>
          <a:ext cx="0" cy="0"/>
          <a:chOff x="0" y="0"/>
          <a:chExt cx="0" cy="0"/>
        </a:xfrm>
      </p:grpSpPr>
      <p:sp>
        <p:nvSpPr>
          <p:cNvPr id="2" name="Fußzeilenplatzhalter 1">
            <a:extLst>
              <a:ext uri="{FF2B5EF4-FFF2-40B4-BE49-F238E27FC236}">
                <a16:creationId xmlns:a16="http://schemas.microsoft.com/office/drawing/2014/main" id="{3519A3AC-0D40-2DC0-E503-2C5C6C0A1E70}"/>
              </a:ext>
            </a:extLst>
          </p:cNvPr>
          <p:cNvSpPr>
            <a:spLocks noGrp="1"/>
          </p:cNvSpPr>
          <p:nvPr>
            <p:ph type="ftr" sz="quarter" idx="3"/>
          </p:nvPr>
        </p:nvSpPr>
        <p:spPr/>
        <p:txBody>
          <a:bodyPr/>
          <a:lstStyle/>
          <a:p>
            <a:r>
              <a:rPr lang="de-DE" noProof="0" dirty="0"/>
              <a:t>Juli 2026</a:t>
            </a:r>
          </a:p>
        </p:txBody>
      </p:sp>
      <p:sp>
        <p:nvSpPr>
          <p:cNvPr id="3" name="Foliennummernplatzhalter 2">
            <a:extLst>
              <a:ext uri="{FF2B5EF4-FFF2-40B4-BE49-F238E27FC236}">
                <a16:creationId xmlns:a16="http://schemas.microsoft.com/office/drawing/2014/main" id="{1EBBE7FD-C6C3-A852-09F8-85E37EB5309F}"/>
              </a:ext>
            </a:extLst>
          </p:cNvPr>
          <p:cNvSpPr>
            <a:spLocks noGrp="1"/>
          </p:cNvSpPr>
          <p:nvPr>
            <p:ph type="sldNum" sz="quarter" idx="4"/>
          </p:nvPr>
        </p:nvSpPr>
        <p:spPr/>
        <p:txBody>
          <a:bodyPr/>
          <a:lstStyle/>
          <a:p>
            <a:fld id="{DB2B21CB-63E8-C249-B8AC-5FF3FD754265}" type="slidenum">
              <a:rPr lang="de-DE" noProof="0" smtClean="0"/>
              <a:pPr/>
              <a:t>21</a:t>
            </a:fld>
            <a:endParaRPr lang="de-DE" noProof="0" dirty="0"/>
          </a:p>
        </p:txBody>
      </p:sp>
      <p:sp>
        <p:nvSpPr>
          <p:cNvPr id="4" name="Titel 3">
            <a:extLst>
              <a:ext uri="{FF2B5EF4-FFF2-40B4-BE49-F238E27FC236}">
                <a16:creationId xmlns:a16="http://schemas.microsoft.com/office/drawing/2014/main" id="{D2A2139B-7B0B-3E3E-0A44-B0D139A8B872}"/>
              </a:ext>
            </a:extLst>
          </p:cNvPr>
          <p:cNvSpPr>
            <a:spLocks noGrp="1"/>
          </p:cNvSpPr>
          <p:nvPr>
            <p:ph type="title"/>
          </p:nvPr>
        </p:nvSpPr>
        <p:spPr/>
        <p:txBody>
          <a:bodyPr>
            <a:normAutofit/>
          </a:bodyPr>
          <a:lstStyle/>
          <a:p>
            <a:r>
              <a:rPr lang="de-DE" dirty="0"/>
              <a:t>Schlüsselindikatoren im Themenfeld …</a:t>
            </a:r>
            <a:br>
              <a:rPr lang="de-DE" noProof="0" dirty="0"/>
            </a:br>
            <a:r>
              <a:rPr lang="de-DE" noProof="0" dirty="0"/>
              <a:t>Handlungsfähigkeit der Unternehmen</a:t>
            </a:r>
          </a:p>
        </p:txBody>
      </p:sp>
      <p:sp>
        <p:nvSpPr>
          <p:cNvPr id="5" name="Textplatzhalter 4">
            <a:extLst>
              <a:ext uri="{FF2B5EF4-FFF2-40B4-BE49-F238E27FC236}">
                <a16:creationId xmlns:a16="http://schemas.microsoft.com/office/drawing/2014/main" id="{B995CC6D-DA4C-A208-0244-FF724D356688}"/>
              </a:ext>
            </a:extLst>
          </p:cNvPr>
          <p:cNvSpPr>
            <a:spLocks noGrp="1"/>
          </p:cNvSpPr>
          <p:nvPr>
            <p:ph type="body" sz="quarter" idx="13"/>
          </p:nvPr>
        </p:nvSpPr>
        <p:spPr>
          <a:xfrm>
            <a:off x="360000" y="973138"/>
            <a:ext cx="4161200" cy="3199719"/>
          </a:xfrm>
          <a:noFill/>
          <a:ln>
            <a:noFill/>
          </a:ln>
        </p:spPr>
        <p:txBody>
          <a:bodyPr>
            <a:normAutofit/>
          </a:bodyPr>
          <a:lstStyle/>
          <a:p>
            <a:pPr>
              <a:tabLst>
                <a:tab pos="3227388" algn="l"/>
              </a:tabLst>
            </a:pPr>
            <a:r>
              <a:rPr lang="de-DE" sz="1000" b="1" dirty="0"/>
              <a:t>Negative Schlüsselindikatoren</a:t>
            </a:r>
            <a:br>
              <a:rPr lang="de-DE" sz="800" noProof="0" dirty="0"/>
            </a:br>
            <a:r>
              <a:rPr lang="de-DE" sz="800" noProof="0" dirty="0"/>
              <a:t>Indikatoren mit themenfeldspezifisch überdurchschnittlich hohem Einfluss auf die Selbsteinschätzung der Klimaresilienz in den Unternehmen, die im Vergleich mit den anderen Themenfeldindikatoren </a:t>
            </a:r>
            <a:r>
              <a:rPr lang="de-DE" sz="800" b="1" noProof="0" dirty="0"/>
              <a:t>schlechter</a:t>
            </a:r>
            <a:r>
              <a:rPr lang="de-DE" sz="800" noProof="0" dirty="0"/>
              <a:t> bewertet werden</a:t>
            </a:r>
            <a:endParaRPr lang="de-DE" sz="1000" dirty="0"/>
          </a:p>
          <a:p>
            <a:pPr marL="0" indent="0">
              <a:buNone/>
            </a:pPr>
            <a:r>
              <a:rPr lang="de-DE" sz="800" dirty="0"/>
              <a:t>Einen im Vergleich </a:t>
            </a:r>
            <a:r>
              <a:rPr lang="de-DE" sz="800" b="1" dirty="0"/>
              <a:t>geringere Handlungsfähigkeit </a:t>
            </a:r>
            <a:r>
              <a:rPr lang="de-DE" sz="800" dirty="0"/>
              <a:t>sehen WVU bei folgendem Indikator:</a:t>
            </a:r>
          </a:p>
          <a:p>
            <a:pPr marL="360000" lvl="2">
              <a:buClr>
                <a:srgbClr val="FF4747"/>
              </a:buClr>
              <a:buSzPct val="100000"/>
              <a:buFont typeface="Arial" panose="020B0604020202020204" pitchFamily="34" charset="0"/>
              <a:buChar char="●"/>
            </a:pPr>
            <a:r>
              <a:rPr lang="de-DE" sz="800" dirty="0"/>
              <a:t>Verfügbarkeit personeller Ressourcen zur Durchführung erforderlicher Anpassungsmaßnahmen.*</a:t>
            </a:r>
          </a:p>
        </p:txBody>
      </p:sp>
      <p:sp>
        <p:nvSpPr>
          <p:cNvPr id="6" name="Textplatzhalter 4">
            <a:extLst>
              <a:ext uri="{FF2B5EF4-FFF2-40B4-BE49-F238E27FC236}">
                <a16:creationId xmlns:a16="http://schemas.microsoft.com/office/drawing/2014/main" id="{8711486F-8A5B-1583-6E75-51F521E7E5FA}"/>
              </a:ext>
            </a:extLst>
          </p:cNvPr>
          <p:cNvSpPr txBox="1">
            <a:spLocks/>
          </p:cNvSpPr>
          <p:nvPr/>
        </p:nvSpPr>
        <p:spPr>
          <a:xfrm>
            <a:off x="4622800" y="964678"/>
            <a:ext cx="4161200" cy="3199719"/>
          </a:xfrm>
          <a:prstGeom prst="rect">
            <a:avLst/>
          </a:prstGeom>
          <a:noFill/>
          <a:ln>
            <a:noFill/>
          </a:ln>
        </p:spPr>
        <p:txBody>
          <a:bodyPr lIns="0" tIns="0" rIns="0">
            <a:normAutofit/>
          </a:bodyPr>
          <a:lstStyle>
            <a:lvl1pPr marL="216000" indent="-216000" algn="l" defTabSz="685800" rtl="0" eaLnBrk="1" latinLnBrk="0" hangingPunct="1">
              <a:lnSpc>
                <a:spcPct val="120000"/>
              </a:lnSpc>
              <a:spcBef>
                <a:spcPts val="750"/>
              </a:spcBef>
              <a:buFontTx/>
              <a:buBlip>
                <a:blip>
                  <a:extLst>
                    <a:ext uri="{96DAC541-7B7A-43D3-8B79-37D633B846F1}">
                      <asvg:svgBlip xmlns:asvg="http://schemas.microsoft.com/office/drawing/2016/SVG/main" r:embed="rId2"/>
                    </a:ext>
                  </a:extLst>
                </a:blip>
              </a:buBlip>
              <a:defRPr sz="1800" b="0" i="0" kern="1200">
                <a:solidFill>
                  <a:schemeClr val="tx1"/>
                </a:solidFill>
                <a:latin typeface="Arial" panose="020B0604020202020204" pitchFamily="34" charset="0"/>
                <a:ea typeface="+mn-ea"/>
                <a:cs typeface="+mn-cs"/>
              </a:defRPr>
            </a:lvl1pPr>
            <a:lvl2pPr marL="396000" indent="-216000" algn="l" defTabSz="685800" rtl="0" eaLnBrk="1" latinLnBrk="0" hangingPunct="1">
              <a:lnSpc>
                <a:spcPct val="120000"/>
              </a:lnSpc>
              <a:spcBef>
                <a:spcPts val="375"/>
              </a:spcBef>
              <a:buSzPct val="100000"/>
              <a:buFontTx/>
              <a:buBlip>
                <a:blip>
                  <a:extLst>
                    <a:ext uri="{96DAC541-7B7A-43D3-8B79-37D633B846F1}">
                      <asvg:svgBlip xmlns:asvg="http://schemas.microsoft.com/office/drawing/2016/SVG/main" r:embed="rId3"/>
                    </a:ext>
                  </a:extLst>
                </a:blip>
              </a:buBlip>
              <a:defRPr sz="1800" b="0" i="0" kern="1200">
                <a:solidFill>
                  <a:schemeClr val="tx1"/>
                </a:solidFill>
                <a:latin typeface="Arial" panose="020B0604020202020204" pitchFamily="34" charset="0"/>
                <a:ea typeface="+mn-ea"/>
                <a:cs typeface="+mn-cs"/>
              </a:defRPr>
            </a:lvl2pPr>
            <a:lvl3pPr marL="612000" indent="-216000" algn="l" defTabSz="685800" rtl="0" eaLnBrk="1" latinLnBrk="0" hangingPunct="1">
              <a:lnSpc>
                <a:spcPct val="120000"/>
              </a:lnSpc>
              <a:spcBef>
                <a:spcPts val="375"/>
              </a:spcBef>
              <a:buSzPct val="120000"/>
              <a:buFont typeface="Arial" panose="020B0604020202020204" pitchFamily="34" charset="0"/>
              <a:buChar char="•"/>
              <a:defRPr sz="1500" b="0" i="0" kern="1200">
                <a:solidFill>
                  <a:schemeClr val="tx1"/>
                </a:solidFill>
                <a:latin typeface="Arial" panose="020B0604020202020204" pitchFamily="34" charset="0"/>
                <a:ea typeface="+mn-ea"/>
                <a:cs typeface="+mn-cs"/>
              </a:defRPr>
            </a:lvl3pPr>
            <a:lvl4pPr marL="864000" indent="-216000" algn="l" defTabSz="685800" rtl="0" eaLnBrk="1" latinLnBrk="0" hangingPunct="1">
              <a:lnSpc>
                <a:spcPct val="120000"/>
              </a:lnSpc>
              <a:spcBef>
                <a:spcPts val="375"/>
              </a:spcBef>
              <a:buSzPct val="100000"/>
              <a:buFont typeface="Symbol" pitchFamily="2" charset="2"/>
              <a:buChar char="-"/>
              <a:defRPr sz="1500" b="0" i="0" kern="1200">
                <a:solidFill>
                  <a:schemeClr val="tx1"/>
                </a:solidFill>
                <a:latin typeface="Arial" panose="020B0604020202020204" pitchFamily="34" charset="0"/>
                <a:ea typeface="+mn-ea"/>
                <a:cs typeface="+mn-cs"/>
              </a:defRPr>
            </a:lvl4pPr>
            <a:lvl5pPr marL="1080000" indent="-216000" algn="l" defTabSz="685800" rtl="0" eaLnBrk="1" latinLnBrk="0" hangingPunct="1">
              <a:lnSpc>
                <a:spcPct val="120000"/>
              </a:lnSpc>
              <a:spcBef>
                <a:spcPts val="375"/>
              </a:spcBef>
              <a:buSzPct val="100000"/>
              <a:buFont typeface="Courier New" panose="02070309020205020404" pitchFamily="49" charset="0"/>
              <a:buChar char="o"/>
              <a:defRPr sz="1500" b="0" i="0" kern="1200">
                <a:solidFill>
                  <a:schemeClr val="tx1"/>
                </a:solidFill>
                <a:latin typeface="Arial" panose="020B0604020202020204" pitchFamily="34"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de-DE" sz="1000" b="1" dirty="0"/>
              <a:t>Positive Schlüsselindikatoren</a:t>
            </a:r>
            <a:br>
              <a:rPr lang="de-DE" sz="1000" dirty="0"/>
            </a:br>
            <a:r>
              <a:rPr lang="de-DE" sz="800" dirty="0"/>
              <a:t>Indikatoren </a:t>
            </a:r>
            <a:r>
              <a:rPr lang="de-DE" sz="800" noProof="0" dirty="0"/>
              <a:t>mit themenfeldspezifisch überdurchschnittlich hohem Einfluss auf die Selbsteinschätzung der Klimaresilienz in den Unternehmen, die im Vergleich mit den anderen Themenfeldindikatoren </a:t>
            </a:r>
            <a:r>
              <a:rPr lang="de-DE" sz="800" b="1" noProof="0" dirty="0"/>
              <a:t>besser</a:t>
            </a:r>
            <a:r>
              <a:rPr lang="de-DE" sz="800" noProof="0" dirty="0"/>
              <a:t> bewertet werden </a:t>
            </a:r>
            <a:endParaRPr lang="de-DE" sz="800" dirty="0"/>
          </a:p>
          <a:p>
            <a:pPr marL="0" indent="0">
              <a:buNone/>
            </a:pPr>
            <a:r>
              <a:rPr lang="de-DE" sz="800" noProof="0" dirty="0"/>
              <a:t>Eine im Vergleich </a:t>
            </a:r>
            <a:r>
              <a:rPr lang="de-DE" sz="800" b="1" noProof="0" dirty="0"/>
              <a:t>höhere Handlungsfähigkeit </a:t>
            </a:r>
            <a:r>
              <a:rPr lang="de-DE" sz="800" noProof="0" dirty="0"/>
              <a:t>sehen WVU bei folgenden Indikatoren:</a:t>
            </a:r>
          </a:p>
          <a:p>
            <a:pPr marL="360000" lvl="2">
              <a:buClr>
                <a:srgbClr val="8BC300"/>
              </a:buClr>
              <a:buSzPct val="100000"/>
              <a:buFont typeface="Arial" panose="020B0604020202020204" pitchFamily="34" charset="0"/>
              <a:buChar char="●"/>
            </a:pPr>
            <a:r>
              <a:rPr lang="de-DE" sz="800" dirty="0"/>
              <a:t>Umfangreiches Monitoring von Wasserqualität und -dargebot unter Einbeziehung der Gefährdungspotenziale im Einzugsgebiet.</a:t>
            </a:r>
          </a:p>
          <a:p>
            <a:pPr marL="360000" lvl="2">
              <a:buClr>
                <a:srgbClr val="8BC300"/>
              </a:buClr>
              <a:buSzPct val="100000"/>
              <a:buFont typeface="Arial" panose="020B0604020202020204" pitchFamily="34" charset="0"/>
              <a:buChar char="●"/>
            </a:pPr>
            <a:r>
              <a:rPr lang="de-DE" sz="800" dirty="0"/>
              <a:t>Anpassung/Erweiterung der bestehenden Infrastruktur.</a:t>
            </a:r>
          </a:p>
          <a:p>
            <a:pPr marL="360000" lvl="2">
              <a:buClr>
                <a:srgbClr val="8BC300"/>
              </a:buClr>
              <a:buSzPct val="100000"/>
              <a:buFont typeface="Arial" panose="020B0604020202020204" pitchFamily="34" charset="0"/>
              <a:buChar char="▲"/>
            </a:pPr>
            <a:r>
              <a:rPr lang="de-DE" sz="800" dirty="0"/>
              <a:t>Anpassung/Erhöhung des Wasserdargebots.</a:t>
            </a:r>
          </a:p>
          <a:p>
            <a:pPr marL="360000" lvl="2">
              <a:buClr>
                <a:srgbClr val="8BC300"/>
              </a:buClr>
              <a:buSzPct val="100000"/>
              <a:buFont typeface="Arial" panose="020B0604020202020204" pitchFamily="34" charset="0"/>
              <a:buChar char="●"/>
            </a:pPr>
            <a:r>
              <a:rPr lang="de-DE" sz="800" dirty="0"/>
              <a:t>Erfolgreiche Umsetzung landwirtschaftlicher Kooperationen (ggf. mit entsprechenden Kompensationsvereinbarungen) und/oder anderer Landnutzungen in Einzugsgebieten (z.B. Öko-Landbau/Waldumbau).</a:t>
            </a:r>
          </a:p>
          <a:p>
            <a:pPr marL="360000" lvl="2">
              <a:buClr>
                <a:srgbClr val="8BC300"/>
              </a:buClr>
              <a:buSzPct val="100000"/>
              <a:buFont typeface="Arial" panose="020B0604020202020204" pitchFamily="34" charset="0"/>
              <a:buChar char="●"/>
            </a:pPr>
            <a:r>
              <a:rPr lang="de-DE" sz="800" dirty="0"/>
              <a:t>Verfügbarkeit von finanziellen Ressourcen zur Finanzierung erforderlicher Anpassungsmaßnahmen und Investitionen.</a:t>
            </a:r>
          </a:p>
          <a:p>
            <a:pPr marL="360000" lvl="2">
              <a:buClr>
                <a:srgbClr val="8BC300"/>
              </a:buClr>
              <a:buSzPct val="100000"/>
              <a:buFont typeface="Arial" panose="020B0604020202020204" pitchFamily="34" charset="0"/>
              <a:buChar char="▲"/>
            </a:pPr>
            <a:r>
              <a:rPr lang="de-DE" sz="800" dirty="0"/>
              <a:t>Anpassung des Wasserbedarfs durch Sensibilisierung der Wassernutzer zum sparsamen Umgang mit Trinkwasser.*</a:t>
            </a:r>
          </a:p>
          <a:p>
            <a:pPr marL="0" indent="0">
              <a:buNone/>
            </a:pPr>
            <a:endParaRPr lang="de-DE" noProof="0" dirty="0"/>
          </a:p>
        </p:txBody>
      </p:sp>
      <p:sp>
        <p:nvSpPr>
          <p:cNvPr id="7" name="Rechteck 6">
            <a:extLst>
              <a:ext uri="{FF2B5EF4-FFF2-40B4-BE49-F238E27FC236}">
                <a16:creationId xmlns:a16="http://schemas.microsoft.com/office/drawing/2014/main" id="{0E39E0C6-1217-697D-1B10-388435800592}"/>
              </a:ext>
            </a:extLst>
          </p:cNvPr>
          <p:cNvSpPr/>
          <p:nvPr/>
        </p:nvSpPr>
        <p:spPr>
          <a:xfrm>
            <a:off x="360000" y="4172858"/>
            <a:ext cx="8423999" cy="594418"/>
          </a:xfrm>
          <a:prstGeom prst="rect">
            <a:avLst/>
          </a:prstGeom>
          <a:solidFill>
            <a:srgbClr val="EEF5E7"/>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r>
              <a:rPr lang="de-DE" sz="1000" b="1" dirty="0">
                <a:solidFill>
                  <a:schemeClr val="tx1"/>
                </a:solidFill>
              </a:rPr>
              <a:t>FAZIT: </a:t>
            </a:r>
            <a:r>
              <a:rPr lang="de-DE" sz="1000" dirty="0">
                <a:solidFill>
                  <a:schemeClr val="tx1"/>
                </a:solidFill>
              </a:rPr>
              <a:t>Die WVU können auf klimawandelbedingte Herausforderungen reagieren und entsprechend handeln. Als größte Herausforderung wird wie in 2025 die Verfügbarkeit personeller Ressourcen gesehen, womit diese sogar etwas kritischer als die finanziellen Ressourcen eingeschätzt werden. Zu den positiven Indikatoren zählen in 2026 auch die Fähigkeit das Wasserdargebot anzupassen und die Verbraucher zu sensibilisieren.</a:t>
            </a:r>
          </a:p>
        </p:txBody>
      </p:sp>
      <p:sp>
        <p:nvSpPr>
          <p:cNvPr id="8" name="Rechteck 7">
            <a:extLst>
              <a:ext uri="{FF2B5EF4-FFF2-40B4-BE49-F238E27FC236}">
                <a16:creationId xmlns:a16="http://schemas.microsoft.com/office/drawing/2014/main" id="{B9E7EF3E-8538-D85E-88E0-7634AF779F34}"/>
              </a:ext>
            </a:extLst>
          </p:cNvPr>
          <p:cNvSpPr/>
          <p:nvPr/>
        </p:nvSpPr>
        <p:spPr>
          <a:xfrm>
            <a:off x="533912" y="1141466"/>
            <a:ext cx="3952172" cy="454131"/>
          </a:xfrm>
          <a:prstGeom prst="rect">
            <a:avLst/>
          </a:prstGeom>
          <a:noFill/>
          <a:ln>
            <a:solidFill>
              <a:schemeClr val="bg1">
                <a:lumMod val="65000"/>
              </a:schemeClr>
            </a:solidFill>
            <a:prstDash val="dash"/>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b="0" i="0" dirty="0">
              <a:latin typeface="Arial" panose="020B0604020202020204" pitchFamily="34" charset="0"/>
            </a:endParaRPr>
          </a:p>
        </p:txBody>
      </p:sp>
      <p:sp>
        <p:nvSpPr>
          <p:cNvPr id="9" name="Rechteck 8">
            <a:extLst>
              <a:ext uri="{FF2B5EF4-FFF2-40B4-BE49-F238E27FC236}">
                <a16:creationId xmlns:a16="http://schemas.microsoft.com/office/drawing/2014/main" id="{949DA4DD-2A00-0C1D-7882-CB41D1CE1C9D}"/>
              </a:ext>
            </a:extLst>
          </p:cNvPr>
          <p:cNvSpPr/>
          <p:nvPr/>
        </p:nvSpPr>
        <p:spPr>
          <a:xfrm>
            <a:off x="4813416" y="1141466"/>
            <a:ext cx="3952172" cy="454131"/>
          </a:xfrm>
          <a:prstGeom prst="rect">
            <a:avLst/>
          </a:prstGeom>
          <a:noFill/>
          <a:ln>
            <a:solidFill>
              <a:schemeClr val="bg1">
                <a:lumMod val="65000"/>
              </a:schemeClr>
            </a:solidFill>
            <a:prstDash val="dash"/>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b="0" i="0" dirty="0">
              <a:latin typeface="Arial" panose="020B0604020202020204" pitchFamily="34" charset="0"/>
            </a:endParaRPr>
          </a:p>
        </p:txBody>
      </p:sp>
      <p:sp>
        <p:nvSpPr>
          <p:cNvPr id="10" name="Rechteck 9">
            <a:extLst>
              <a:ext uri="{FF2B5EF4-FFF2-40B4-BE49-F238E27FC236}">
                <a16:creationId xmlns:a16="http://schemas.microsoft.com/office/drawing/2014/main" id="{4B6DFABB-0874-3F9B-C4F7-2C2D698BBA5B}"/>
              </a:ext>
            </a:extLst>
          </p:cNvPr>
          <p:cNvSpPr/>
          <p:nvPr/>
        </p:nvSpPr>
        <p:spPr>
          <a:xfrm rot="16200000">
            <a:off x="176491" y="1309719"/>
            <a:ext cx="595103" cy="117622"/>
          </a:xfrm>
          <a:prstGeom prst="rect">
            <a:avLst/>
          </a:prstGeom>
          <a:noFill/>
          <a:ln>
            <a:noFill/>
            <a:prstDash val="dash"/>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r>
              <a:rPr lang="de-DE" sz="600" b="0" i="0" dirty="0">
                <a:solidFill>
                  <a:schemeClr val="bg1">
                    <a:lumMod val="65000"/>
                  </a:schemeClr>
                </a:solidFill>
                <a:latin typeface="Arial" panose="020B0604020202020204" pitchFamily="34" charset="0"/>
              </a:rPr>
              <a:t>Definition</a:t>
            </a:r>
          </a:p>
        </p:txBody>
      </p:sp>
      <p:sp>
        <p:nvSpPr>
          <p:cNvPr id="11" name="Rechteck 10">
            <a:extLst>
              <a:ext uri="{FF2B5EF4-FFF2-40B4-BE49-F238E27FC236}">
                <a16:creationId xmlns:a16="http://schemas.microsoft.com/office/drawing/2014/main" id="{8717682A-4243-8141-22D1-4B3264EB2548}"/>
              </a:ext>
            </a:extLst>
          </p:cNvPr>
          <p:cNvSpPr/>
          <p:nvPr/>
        </p:nvSpPr>
        <p:spPr>
          <a:xfrm rot="16200000">
            <a:off x="4457053" y="1309719"/>
            <a:ext cx="595103" cy="117622"/>
          </a:xfrm>
          <a:prstGeom prst="rect">
            <a:avLst/>
          </a:prstGeom>
          <a:noFill/>
          <a:ln>
            <a:noFill/>
            <a:prstDash val="dash"/>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r>
              <a:rPr lang="de-DE" sz="600" b="0" i="0" dirty="0">
                <a:solidFill>
                  <a:schemeClr val="bg1">
                    <a:lumMod val="65000"/>
                  </a:schemeClr>
                </a:solidFill>
                <a:latin typeface="Arial" panose="020B0604020202020204" pitchFamily="34" charset="0"/>
              </a:rPr>
              <a:t>Definition</a:t>
            </a:r>
          </a:p>
        </p:txBody>
      </p:sp>
      <p:sp>
        <p:nvSpPr>
          <p:cNvPr id="13" name="Textfeld 12">
            <a:extLst>
              <a:ext uri="{FF2B5EF4-FFF2-40B4-BE49-F238E27FC236}">
                <a16:creationId xmlns:a16="http://schemas.microsoft.com/office/drawing/2014/main" id="{BD1191D0-BC96-AD58-E724-757A80395ACC}"/>
              </a:ext>
            </a:extLst>
          </p:cNvPr>
          <p:cNvSpPr txBox="1"/>
          <p:nvPr/>
        </p:nvSpPr>
        <p:spPr>
          <a:xfrm>
            <a:off x="357118" y="3399224"/>
            <a:ext cx="3054928" cy="738664"/>
          </a:xfrm>
          <a:prstGeom prst="rect">
            <a:avLst/>
          </a:prstGeom>
          <a:noFill/>
        </p:spPr>
        <p:txBody>
          <a:bodyPr wrap="square" lIns="0" rIns="0" rtlCol="0">
            <a:spAutoFit/>
          </a:bodyPr>
          <a:lstStyle/>
          <a:p>
            <a:r>
              <a:rPr lang="de-DE" sz="1000" dirty="0">
                <a:solidFill>
                  <a:srgbClr val="FF4747"/>
                </a:solidFill>
                <a:latin typeface="Arial" panose="020B0604020202020204" pitchFamily="34" charset="0"/>
                <a:cs typeface="Arial" panose="020B0604020202020204" pitchFamily="34" charset="0"/>
              </a:rPr>
              <a:t>●</a:t>
            </a:r>
            <a:r>
              <a:rPr lang="de-DE" sz="800" dirty="0">
                <a:latin typeface="Arial" panose="020B0604020202020204" pitchFamily="34" charset="0"/>
                <a:cs typeface="Arial" panose="020B0604020202020204" pitchFamily="34" charset="0"/>
              </a:rPr>
              <a:t>/</a:t>
            </a:r>
            <a:r>
              <a:rPr lang="de-DE" sz="1000" dirty="0">
                <a:solidFill>
                  <a:srgbClr val="8BC300"/>
                </a:solidFill>
                <a:latin typeface="Arial" panose="020B0604020202020204" pitchFamily="34" charset="0"/>
                <a:cs typeface="Arial" panose="020B0604020202020204" pitchFamily="34" charset="0"/>
              </a:rPr>
              <a:t>●</a:t>
            </a:r>
            <a:r>
              <a:rPr lang="de-DE" sz="800" dirty="0">
                <a:latin typeface="Arial" panose="020B0604020202020204" pitchFamily="34" charset="0"/>
                <a:cs typeface="Arial" panose="020B0604020202020204" pitchFamily="34" charset="0"/>
              </a:rPr>
              <a:t> in </a:t>
            </a:r>
            <a:r>
              <a:rPr lang="de-DE" sz="800" dirty="0"/>
              <a:t>2025 und 2026</a:t>
            </a:r>
          </a:p>
          <a:p>
            <a:r>
              <a:rPr lang="de-DE" sz="800" dirty="0">
                <a:solidFill>
                  <a:srgbClr val="FF4747"/>
                </a:solidFill>
                <a:latin typeface="Arial" panose="020B0604020202020204" pitchFamily="34" charset="0"/>
                <a:cs typeface="Arial" panose="020B0604020202020204" pitchFamily="34" charset="0"/>
              </a:rPr>
              <a:t>◄</a:t>
            </a:r>
            <a:r>
              <a:rPr lang="de-DE" sz="800" dirty="0">
                <a:latin typeface="Arial" panose="020B0604020202020204" pitchFamily="34" charset="0"/>
                <a:cs typeface="Arial" panose="020B0604020202020204" pitchFamily="34" charset="0"/>
              </a:rPr>
              <a:t>/</a:t>
            </a:r>
            <a:r>
              <a:rPr lang="de-DE" sz="800" dirty="0">
                <a:solidFill>
                  <a:srgbClr val="8BC300"/>
                </a:solidFill>
                <a:latin typeface="Arial" panose="020B0604020202020204" pitchFamily="34" charset="0"/>
                <a:cs typeface="Arial" panose="020B0604020202020204" pitchFamily="34" charset="0"/>
              </a:rPr>
              <a:t>► i</a:t>
            </a:r>
            <a:r>
              <a:rPr lang="de-DE" sz="800" dirty="0">
                <a:latin typeface="Arial" panose="020B0604020202020204" pitchFamily="34" charset="0"/>
                <a:cs typeface="Arial" panose="020B0604020202020204" pitchFamily="34" charset="0"/>
              </a:rPr>
              <a:t>n 2025 und 2026, mit Vorzeichenwechsel (positiv ↔ negativ) </a:t>
            </a:r>
            <a:endParaRPr lang="de-DE" sz="800" dirty="0">
              <a:solidFill>
                <a:srgbClr val="FF4747"/>
              </a:solidFill>
              <a:latin typeface="Arial" panose="020B0604020202020204" pitchFamily="34" charset="0"/>
              <a:cs typeface="Arial" panose="020B0604020202020204" pitchFamily="34" charset="0"/>
            </a:endParaRPr>
          </a:p>
          <a:p>
            <a:r>
              <a:rPr lang="de-DE" sz="800" dirty="0">
                <a:solidFill>
                  <a:srgbClr val="FF4747"/>
                </a:solidFill>
                <a:latin typeface="Arial" panose="020B0604020202020204" pitchFamily="34" charset="0"/>
                <a:cs typeface="Arial" panose="020B0604020202020204" pitchFamily="34" charset="0"/>
              </a:rPr>
              <a:t>▲</a:t>
            </a:r>
            <a:r>
              <a:rPr lang="de-DE" sz="800" dirty="0">
                <a:latin typeface="Arial" panose="020B0604020202020204" pitchFamily="34" charset="0"/>
                <a:cs typeface="Arial" panose="020B0604020202020204" pitchFamily="34" charset="0"/>
              </a:rPr>
              <a:t>/</a:t>
            </a:r>
            <a:r>
              <a:rPr lang="de-DE" sz="800" dirty="0">
                <a:solidFill>
                  <a:srgbClr val="8BC300"/>
                </a:solidFill>
                <a:latin typeface="Arial" panose="020B0604020202020204" pitchFamily="34" charset="0"/>
                <a:cs typeface="Arial" panose="020B0604020202020204" pitchFamily="34" charset="0"/>
              </a:rPr>
              <a:t>▲</a:t>
            </a:r>
            <a:r>
              <a:rPr lang="de-DE" sz="800" dirty="0"/>
              <a:t> neu in 2026</a:t>
            </a:r>
          </a:p>
          <a:p>
            <a:r>
              <a:rPr lang="de-DE" sz="800" dirty="0">
                <a:solidFill>
                  <a:schemeClr val="bg1">
                    <a:lumMod val="50000"/>
                  </a:schemeClr>
                </a:solidFill>
                <a:latin typeface="Arial" panose="020B0604020202020204" pitchFamily="34" charset="0"/>
                <a:cs typeface="Arial" panose="020B0604020202020204" pitchFamily="34" charset="0"/>
              </a:rPr>
              <a:t>▼</a:t>
            </a:r>
            <a:r>
              <a:rPr lang="de-DE" sz="800" dirty="0">
                <a:latin typeface="Arial" panose="020B0604020202020204" pitchFamily="34" charset="0"/>
                <a:cs typeface="Arial" panose="020B0604020202020204" pitchFamily="34" charset="0"/>
              </a:rPr>
              <a:t> n</a:t>
            </a:r>
            <a:r>
              <a:rPr lang="de-DE" sz="800" dirty="0"/>
              <a:t>ur in 2025</a:t>
            </a:r>
          </a:p>
          <a:p>
            <a:r>
              <a:rPr lang="de-DE" sz="800" i="1" dirty="0">
                <a:latin typeface="Arial" panose="020B0604020202020204" pitchFamily="34" charset="0"/>
                <a:cs typeface="Arial" panose="020B0604020202020204" pitchFamily="34" charset="0"/>
              </a:rPr>
              <a:t>* </a:t>
            </a:r>
            <a:r>
              <a:rPr lang="de-DE" sz="800" dirty="0">
                <a:latin typeface="Arial" panose="020B0604020202020204" pitchFamily="34" charset="0"/>
                <a:cs typeface="Arial" panose="020B0604020202020204" pitchFamily="34" charset="0"/>
              </a:rPr>
              <a:t>grenzwertig positiv/negativ (+/- 1 Indexpunkt zum Ø)</a:t>
            </a:r>
            <a:endParaRPr lang="de-DE" sz="800" dirty="0">
              <a:solidFill>
                <a:schemeClr val="accent6"/>
              </a:solidFill>
            </a:endParaRPr>
          </a:p>
        </p:txBody>
      </p:sp>
    </p:spTree>
    <p:extLst>
      <p:ext uri="{BB962C8B-B14F-4D97-AF65-F5344CB8AC3E}">
        <p14:creationId xmlns:p14="http://schemas.microsoft.com/office/powerpoint/2010/main" val="334787827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6E3687-553B-2294-E2DA-4B49D60F6F30}"/>
            </a:ext>
          </a:extLst>
        </p:cNvPr>
        <p:cNvGrpSpPr/>
        <p:nvPr/>
      </p:nvGrpSpPr>
      <p:grpSpPr>
        <a:xfrm>
          <a:off x="0" y="0"/>
          <a:ext cx="0" cy="0"/>
          <a:chOff x="0" y="0"/>
          <a:chExt cx="0" cy="0"/>
        </a:xfrm>
      </p:grpSpPr>
      <p:sp>
        <p:nvSpPr>
          <p:cNvPr id="2" name="Fußzeilenplatzhalter 1">
            <a:extLst>
              <a:ext uri="{FF2B5EF4-FFF2-40B4-BE49-F238E27FC236}">
                <a16:creationId xmlns:a16="http://schemas.microsoft.com/office/drawing/2014/main" id="{90E6D8EA-A9EA-CFC9-BAD8-5FB83047909A}"/>
              </a:ext>
            </a:extLst>
          </p:cNvPr>
          <p:cNvSpPr>
            <a:spLocks noGrp="1"/>
          </p:cNvSpPr>
          <p:nvPr>
            <p:ph type="ftr" sz="quarter" idx="3"/>
          </p:nvPr>
        </p:nvSpPr>
        <p:spPr/>
        <p:txBody>
          <a:bodyPr/>
          <a:lstStyle/>
          <a:p>
            <a:r>
              <a:rPr lang="de-DE" noProof="0" dirty="0"/>
              <a:t>Juli 2026</a:t>
            </a:r>
          </a:p>
        </p:txBody>
      </p:sp>
      <p:sp>
        <p:nvSpPr>
          <p:cNvPr id="3" name="Foliennummernplatzhalter 2">
            <a:extLst>
              <a:ext uri="{FF2B5EF4-FFF2-40B4-BE49-F238E27FC236}">
                <a16:creationId xmlns:a16="http://schemas.microsoft.com/office/drawing/2014/main" id="{F2EEC627-9AF9-5432-4806-84060765A03C}"/>
              </a:ext>
            </a:extLst>
          </p:cNvPr>
          <p:cNvSpPr>
            <a:spLocks noGrp="1"/>
          </p:cNvSpPr>
          <p:nvPr>
            <p:ph type="sldNum" sz="quarter" idx="4"/>
          </p:nvPr>
        </p:nvSpPr>
        <p:spPr/>
        <p:txBody>
          <a:bodyPr/>
          <a:lstStyle/>
          <a:p>
            <a:fld id="{DB2B21CB-63E8-C249-B8AC-5FF3FD754265}" type="slidenum">
              <a:rPr lang="de-DE" noProof="0" smtClean="0"/>
              <a:pPr/>
              <a:t>22</a:t>
            </a:fld>
            <a:endParaRPr lang="de-DE" noProof="0" dirty="0"/>
          </a:p>
        </p:txBody>
      </p:sp>
      <p:sp>
        <p:nvSpPr>
          <p:cNvPr id="4" name="Titel 3">
            <a:extLst>
              <a:ext uri="{FF2B5EF4-FFF2-40B4-BE49-F238E27FC236}">
                <a16:creationId xmlns:a16="http://schemas.microsoft.com/office/drawing/2014/main" id="{9FF414BA-9B54-3B62-6E2A-78B062F56DDA}"/>
              </a:ext>
            </a:extLst>
          </p:cNvPr>
          <p:cNvSpPr>
            <a:spLocks noGrp="1"/>
          </p:cNvSpPr>
          <p:nvPr>
            <p:ph type="title"/>
          </p:nvPr>
        </p:nvSpPr>
        <p:spPr/>
        <p:txBody>
          <a:bodyPr/>
          <a:lstStyle/>
          <a:p>
            <a:r>
              <a:rPr lang="de-DE" noProof="0" dirty="0"/>
              <a:t>Rechtlicher Rahmen</a:t>
            </a:r>
          </a:p>
        </p:txBody>
      </p:sp>
      <p:sp>
        <p:nvSpPr>
          <p:cNvPr id="5" name="Textplatzhalter 4">
            <a:extLst>
              <a:ext uri="{FF2B5EF4-FFF2-40B4-BE49-F238E27FC236}">
                <a16:creationId xmlns:a16="http://schemas.microsoft.com/office/drawing/2014/main" id="{7A4B5350-B72D-986C-4A78-831C56669D74}"/>
              </a:ext>
            </a:extLst>
          </p:cNvPr>
          <p:cNvSpPr>
            <a:spLocks noGrp="1"/>
          </p:cNvSpPr>
          <p:nvPr>
            <p:ph type="body" sz="quarter" idx="13"/>
          </p:nvPr>
        </p:nvSpPr>
        <p:spPr>
          <a:xfrm>
            <a:off x="360000" y="1990800"/>
            <a:ext cx="3110049" cy="2608314"/>
          </a:xfrm>
        </p:spPr>
        <p:txBody>
          <a:bodyPr>
            <a:normAutofit/>
          </a:bodyPr>
          <a:lstStyle/>
          <a:p>
            <a:endParaRPr lang="de-DE" sz="900" noProof="0" dirty="0"/>
          </a:p>
          <a:p>
            <a:r>
              <a:rPr lang="de-DE" sz="900" noProof="0" dirty="0"/>
              <a:t>Der Teilindex</a:t>
            </a:r>
            <a:r>
              <a:rPr lang="de-DE" sz="900" i="1" noProof="0" dirty="0"/>
              <a:t> Rechtlicher Rahmen </a:t>
            </a:r>
            <a:r>
              <a:rPr lang="de-DE" sz="900" noProof="0" dirty="0"/>
              <a:t>wird durch Fragen </a:t>
            </a:r>
            <a:br>
              <a:rPr lang="de-DE" sz="900" noProof="0" dirty="0"/>
            </a:br>
            <a:r>
              <a:rPr lang="de-DE" sz="900" noProof="0" dirty="0"/>
              <a:t>zum hemmenden Einfluss des aktuellen </a:t>
            </a:r>
            <a:br>
              <a:rPr lang="de-DE" sz="900" noProof="0" dirty="0"/>
            </a:br>
            <a:r>
              <a:rPr lang="de-DE" sz="900" noProof="0" dirty="0"/>
              <a:t>Rechtsrahmens erhoben. </a:t>
            </a:r>
          </a:p>
          <a:p>
            <a:r>
              <a:rPr lang="de-DE" sz="900" noProof="0" dirty="0"/>
              <a:t>Je geringer ein hemmender Einfluss wahrgenommen wird, desto besser wird der rechtliche Rahmen und </a:t>
            </a:r>
            <a:br>
              <a:rPr lang="de-DE" sz="900" noProof="0" dirty="0"/>
            </a:br>
            <a:r>
              <a:rPr lang="de-DE" sz="900" noProof="0" dirty="0"/>
              <a:t>infolgedessen die Resilienz der WVU eingeordnet.</a:t>
            </a:r>
          </a:p>
        </p:txBody>
      </p:sp>
      <p:sp>
        <p:nvSpPr>
          <p:cNvPr id="30" name="Rechteck: abgerundete Ecken 29">
            <a:extLst>
              <a:ext uri="{FF2B5EF4-FFF2-40B4-BE49-F238E27FC236}">
                <a16:creationId xmlns:a16="http://schemas.microsoft.com/office/drawing/2014/main" id="{AFBBBAE0-BF53-8BC2-4419-8A05F696C93D}"/>
              </a:ext>
            </a:extLst>
          </p:cNvPr>
          <p:cNvSpPr/>
          <p:nvPr/>
        </p:nvSpPr>
        <p:spPr>
          <a:xfrm>
            <a:off x="358775" y="1039871"/>
            <a:ext cx="3017471" cy="430228"/>
          </a:xfrm>
          <a:prstGeom prst="roundRect">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b="0" i="0" u="sng" noProof="0" dirty="0">
              <a:latin typeface="Arial" panose="020B0604020202020204" pitchFamily="34" charset="0"/>
            </a:endParaRPr>
          </a:p>
        </p:txBody>
      </p:sp>
      <p:sp>
        <p:nvSpPr>
          <p:cNvPr id="32" name="Shape-13">
            <a:extLst>
              <a:ext uri="{FF2B5EF4-FFF2-40B4-BE49-F238E27FC236}">
                <a16:creationId xmlns:a16="http://schemas.microsoft.com/office/drawing/2014/main" id="{72AE81DC-DAAE-A6B4-4E5F-FDB0C6F5E198}"/>
              </a:ext>
            </a:extLst>
          </p:cNvPr>
          <p:cNvSpPr/>
          <p:nvPr/>
        </p:nvSpPr>
        <p:spPr>
          <a:xfrm rot="5400000">
            <a:off x="411818" y="1097757"/>
            <a:ext cx="313200" cy="312269"/>
          </a:xfrm>
          <a:prstGeom prst="ellipse">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sz="1000" b="0" i="0" u="sng" noProof="0" dirty="0">
              <a:solidFill>
                <a:srgbClr val="000000"/>
              </a:solidFill>
              <a:latin typeface="Arial" panose="020B0604020202020204" pitchFamily="34" charset="0"/>
            </a:endParaRPr>
          </a:p>
          <a:p>
            <a:pPr algn="ctr"/>
            <a:endParaRPr lang="de-DE" sz="1000" b="0" i="0" u="sng" noProof="0" dirty="0">
              <a:solidFill>
                <a:srgbClr val="000000"/>
              </a:solidFill>
              <a:latin typeface="Arial" panose="020B0604020202020204" pitchFamily="34" charset="0"/>
            </a:endParaRPr>
          </a:p>
        </p:txBody>
      </p:sp>
      <p:sp>
        <p:nvSpPr>
          <p:cNvPr id="37" name="Textfeld 36">
            <a:extLst>
              <a:ext uri="{FF2B5EF4-FFF2-40B4-BE49-F238E27FC236}">
                <a16:creationId xmlns:a16="http://schemas.microsoft.com/office/drawing/2014/main" id="{D3477987-372C-D417-1915-DB10D718604B}"/>
              </a:ext>
            </a:extLst>
          </p:cNvPr>
          <p:cNvSpPr txBox="1"/>
          <p:nvPr/>
        </p:nvSpPr>
        <p:spPr>
          <a:xfrm>
            <a:off x="1042126" y="1743230"/>
            <a:ext cx="472939" cy="153888"/>
          </a:xfrm>
          <a:prstGeom prst="rect">
            <a:avLst/>
          </a:prstGeom>
          <a:noFill/>
        </p:spPr>
        <p:txBody>
          <a:bodyPr wrap="square" lIns="0" tIns="0" rIns="0" bIns="0" rtlCol="0">
            <a:spAutoFit/>
          </a:bodyPr>
          <a:lstStyle/>
          <a:p>
            <a:pPr algn="ctr"/>
            <a:endParaRPr lang="de-DE" sz="500" noProof="0" dirty="0"/>
          </a:p>
          <a:p>
            <a:pPr algn="ctr"/>
            <a:r>
              <a:rPr lang="de-DE" sz="500" noProof="0" dirty="0"/>
              <a:t>gering</a:t>
            </a:r>
          </a:p>
        </p:txBody>
      </p:sp>
      <p:sp>
        <p:nvSpPr>
          <p:cNvPr id="38" name="Textfeld 37">
            <a:extLst>
              <a:ext uri="{FF2B5EF4-FFF2-40B4-BE49-F238E27FC236}">
                <a16:creationId xmlns:a16="http://schemas.microsoft.com/office/drawing/2014/main" id="{6189A7F7-BD44-ACEF-F113-5F448D4C7563}"/>
              </a:ext>
            </a:extLst>
          </p:cNvPr>
          <p:cNvSpPr txBox="1"/>
          <p:nvPr/>
        </p:nvSpPr>
        <p:spPr>
          <a:xfrm>
            <a:off x="1591534" y="1743230"/>
            <a:ext cx="472939" cy="153888"/>
          </a:xfrm>
          <a:prstGeom prst="rect">
            <a:avLst/>
          </a:prstGeom>
          <a:noFill/>
        </p:spPr>
        <p:txBody>
          <a:bodyPr wrap="square" lIns="0" tIns="0" rIns="0" bIns="0" rtlCol="0">
            <a:spAutoFit/>
          </a:bodyPr>
          <a:lstStyle/>
          <a:p>
            <a:pPr algn="ctr"/>
            <a:endParaRPr lang="de-DE" sz="500" noProof="0" dirty="0"/>
          </a:p>
          <a:p>
            <a:pPr algn="ctr"/>
            <a:r>
              <a:rPr lang="de-DE" sz="500" noProof="0" dirty="0"/>
              <a:t>mittel</a:t>
            </a:r>
          </a:p>
        </p:txBody>
      </p:sp>
      <p:sp>
        <p:nvSpPr>
          <p:cNvPr id="39" name="Textfeld 38">
            <a:extLst>
              <a:ext uri="{FF2B5EF4-FFF2-40B4-BE49-F238E27FC236}">
                <a16:creationId xmlns:a16="http://schemas.microsoft.com/office/drawing/2014/main" id="{F30A07FA-171E-BE2A-9BE1-52C909235CE1}"/>
              </a:ext>
            </a:extLst>
          </p:cNvPr>
          <p:cNvSpPr txBox="1"/>
          <p:nvPr/>
        </p:nvSpPr>
        <p:spPr>
          <a:xfrm>
            <a:off x="2128553" y="1743230"/>
            <a:ext cx="472939" cy="153888"/>
          </a:xfrm>
          <a:prstGeom prst="rect">
            <a:avLst/>
          </a:prstGeom>
          <a:noFill/>
        </p:spPr>
        <p:txBody>
          <a:bodyPr wrap="square" lIns="0" tIns="0" rIns="0" bIns="0" rtlCol="0">
            <a:spAutoFit/>
          </a:bodyPr>
          <a:lstStyle/>
          <a:p>
            <a:pPr algn="ctr"/>
            <a:endParaRPr lang="de-DE" sz="500" noProof="0" dirty="0"/>
          </a:p>
          <a:p>
            <a:pPr algn="ctr"/>
            <a:r>
              <a:rPr lang="de-DE" sz="500" noProof="0" dirty="0"/>
              <a:t>hoch</a:t>
            </a:r>
          </a:p>
        </p:txBody>
      </p:sp>
      <p:pic>
        <p:nvPicPr>
          <p:cNvPr id="44" name="Grafik 43">
            <a:extLst>
              <a:ext uri="{FF2B5EF4-FFF2-40B4-BE49-F238E27FC236}">
                <a16:creationId xmlns:a16="http://schemas.microsoft.com/office/drawing/2014/main" id="{F1C6669A-103C-C819-CA67-C79753787501}"/>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454962" y="1140435"/>
            <a:ext cx="226912" cy="226912"/>
          </a:xfrm>
          <a:prstGeom prst="rect">
            <a:avLst/>
          </a:prstGeom>
        </p:spPr>
      </p:pic>
      <p:pic>
        <p:nvPicPr>
          <p:cNvPr id="48" name="Grafik 47">
            <a:extLst>
              <a:ext uri="{FF2B5EF4-FFF2-40B4-BE49-F238E27FC236}">
                <a16:creationId xmlns:a16="http://schemas.microsoft.com/office/drawing/2014/main" id="{05FA91B9-156F-32CE-B7B7-FE44008E9448}"/>
              </a:ext>
            </a:extLst>
          </p:cNvPr>
          <p:cNvPicPr>
            <a:picLocks noChangeAspect="1"/>
          </p:cNvPicPr>
          <p:nvPr/>
        </p:nvPicPr>
        <p:blipFill>
          <a:blip r:embed="rId4"/>
          <a:stretch>
            <a:fillRect/>
          </a:stretch>
        </p:blipFill>
        <p:spPr>
          <a:xfrm>
            <a:off x="675854" y="1474683"/>
            <a:ext cx="2318991" cy="264895"/>
          </a:xfrm>
          <a:prstGeom prst="rect">
            <a:avLst/>
          </a:prstGeom>
        </p:spPr>
      </p:pic>
      <p:sp>
        <p:nvSpPr>
          <p:cNvPr id="10" name="Textfeld 9">
            <a:extLst>
              <a:ext uri="{FF2B5EF4-FFF2-40B4-BE49-F238E27FC236}">
                <a16:creationId xmlns:a16="http://schemas.microsoft.com/office/drawing/2014/main" id="{2955790E-7968-5AE1-B56C-32ABACC81897}"/>
              </a:ext>
            </a:extLst>
          </p:cNvPr>
          <p:cNvSpPr txBox="1"/>
          <p:nvPr/>
        </p:nvSpPr>
        <p:spPr>
          <a:xfrm>
            <a:off x="416513" y="1743230"/>
            <a:ext cx="629482" cy="153888"/>
          </a:xfrm>
          <a:prstGeom prst="rect">
            <a:avLst/>
          </a:prstGeom>
          <a:noFill/>
        </p:spPr>
        <p:txBody>
          <a:bodyPr wrap="square" lIns="0" tIns="0" rIns="0" bIns="0" rtlCol="0">
            <a:spAutoFit/>
          </a:bodyPr>
          <a:lstStyle/>
          <a:p>
            <a:pPr algn="ctr"/>
            <a:r>
              <a:rPr lang="de-DE" sz="500" b="1" noProof="0" dirty="0">
                <a:solidFill>
                  <a:srgbClr val="FF0000"/>
                </a:solidFill>
              </a:rPr>
              <a:t>Resilienz</a:t>
            </a:r>
            <a:br>
              <a:rPr lang="de-DE" sz="500" b="1" noProof="0" dirty="0">
                <a:solidFill>
                  <a:srgbClr val="FF0000"/>
                </a:solidFill>
              </a:rPr>
            </a:br>
            <a:r>
              <a:rPr lang="de-DE" sz="500" b="1" noProof="0" dirty="0">
                <a:solidFill>
                  <a:srgbClr val="FF0000"/>
                </a:solidFill>
              </a:rPr>
              <a:t>sehr gering</a:t>
            </a:r>
          </a:p>
        </p:txBody>
      </p:sp>
      <p:sp>
        <p:nvSpPr>
          <p:cNvPr id="11" name="Textfeld 10">
            <a:extLst>
              <a:ext uri="{FF2B5EF4-FFF2-40B4-BE49-F238E27FC236}">
                <a16:creationId xmlns:a16="http://schemas.microsoft.com/office/drawing/2014/main" id="{851A3B3C-990E-AC3D-F2F1-FCE632B17910}"/>
              </a:ext>
            </a:extLst>
          </p:cNvPr>
          <p:cNvSpPr txBox="1"/>
          <p:nvPr/>
        </p:nvSpPr>
        <p:spPr>
          <a:xfrm>
            <a:off x="2585892" y="1743230"/>
            <a:ext cx="629482" cy="153888"/>
          </a:xfrm>
          <a:prstGeom prst="rect">
            <a:avLst/>
          </a:prstGeom>
          <a:noFill/>
        </p:spPr>
        <p:txBody>
          <a:bodyPr wrap="square" lIns="0" tIns="0" rIns="0" bIns="0" rtlCol="0">
            <a:spAutoFit/>
          </a:bodyPr>
          <a:lstStyle/>
          <a:p>
            <a:pPr algn="ctr"/>
            <a:r>
              <a:rPr lang="de-DE" sz="500" b="1" noProof="0" dirty="0">
                <a:solidFill>
                  <a:schemeClr val="accent1"/>
                </a:solidFill>
              </a:rPr>
              <a:t>Resilienz</a:t>
            </a:r>
            <a:br>
              <a:rPr lang="de-DE" sz="500" b="1" noProof="0" dirty="0">
                <a:solidFill>
                  <a:schemeClr val="accent1"/>
                </a:solidFill>
              </a:rPr>
            </a:br>
            <a:r>
              <a:rPr lang="de-DE" sz="500" b="1" noProof="0" dirty="0">
                <a:solidFill>
                  <a:schemeClr val="accent1"/>
                </a:solidFill>
              </a:rPr>
              <a:t>sehr hoch</a:t>
            </a:r>
          </a:p>
        </p:txBody>
      </p:sp>
      <p:graphicFrame>
        <p:nvGraphicFramePr>
          <p:cNvPr id="15" name="Tabelle 14" descr="orlink:ORRange246@'Rechtlicher Rahmen'!$B$23:$D$28¤1,0,0€256€0€€0€0€0€0€€0€€0€0€0€12">
            <a:extLst>
              <a:ext uri="{FF2B5EF4-FFF2-40B4-BE49-F238E27FC236}">
                <a16:creationId xmlns:a16="http://schemas.microsoft.com/office/drawing/2014/main" id="{26B7302D-A1F3-EB9A-43FC-9E9A420EFD6C}"/>
              </a:ext>
            </a:extLst>
          </p:cNvPr>
          <p:cNvGraphicFramePr>
            <a:graphicFrameLocks noGrp="1"/>
          </p:cNvGraphicFramePr>
          <p:nvPr>
            <p:custDataLst>
              <p:custData r:id="rId1"/>
            </p:custDataLst>
            <p:extLst>
              <p:ext uri="{D42A27DB-BD31-4B8C-83A1-F6EECF244321}">
                <p14:modId xmlns:p14="http://schemas.microsoft.com/office/powerpoint/2010/main" val="2131080499"/>
              </p:ext>
            </p:extLst>
          </p:nvPr>
        </p:nvGraphicFramePr>
        <p:xfrm>
          <a:off x="3772800" y="973137"/>
          <a:ext cx="4989600" cy="3424032"/>
        </p:xfrm>
        <a:graphic>
          <a:graphicData uri="http://schemas.openxmlformats.org/drawingml/2006/table">
            <a:tbl>
              <a:tblPr firstRow="1" bandRow="1">
                <a:tableStyleId>{5C22544A-7EE6-4342-B048-85BDC9FD1C3A}</a:tableStyleId>
              </a:tblPr>
              <a:tblGrid>
                <a:gridCol w="3756159">
                  <a:extLst>
                    <a:ext uri="{9D8B030D-6E8A-4147-A177-3AD203B41FA5}">
                      <a16:colId xmlns:a16="http://schemas.microsoft.com/office/drawing/2014/main" val="3352510460"/>
                    </a:ext>
                  </a:extLst>
                </a:gridCol>
                <a:gridCol w="527179">
                  <a:extLst>
                    <a:ext uri="{9D8B030D-6E8A-4147-A177-3AD203B41FA5}">
                      <a16:colId xmlns:a16="http://schemas.microsoft.com/office/drawing/2014/main" val="143538614"/>
                    </a:ext>
                  </a:extLst>
                </a:gridCol>
                <a:gridCol w="706262">
                  <a:extLst>
                    <a:ext uri="{9D8B030D-6E8A-4147-A177-3AD203B41FA5}">
                      <a16:colId xmlns:a16="http://schemas.microsoft.com/office/drawing/2014/main" val="1342771542"/>
                    </a:ext>
                  </a:extLst>
                </a:gridCol>
              </a:tblGrid>
              <a:tr h="262800">
                <a:tc>
                  <a:txBody>
                    <a:bodyPr/>
                    <a:lstStyle/>
                    <a:p>
                      <a:pPr algn="ctr"/>
                      <a:r>
                        <a:rPr lang="de-DE" sz="800" baseline="0" noProof="0" dirty="0"/>
                        <a:t>Indikatorfragen zur Bewertung des rechtlichen Rahmens </a:t>
                      </a:r>
                    </a:p>
                    <a:p>
                      <a:pPr algn="ctr"/>
                      <a:r>
                        <a:rPr lang="de-DE" sz="800" baseline="0" noProof="0" dirty="0"/>
                        <a:t>in Hinblick auf die Unterstützung der Klimaresilienz</a:t>
                      </a:r>
                    </a:p>
                  </a:txBody>
                  <a:tcPr marL="0" marR="0" marT="18000" marB="18000">
                    <a:lnL w="6350" cap="flat" cmpd="sng" algn="ctr">
                      <a:noFill/>
                      <a:prstDash val="solid"/>
                      <a:round/>
                      <a:headEnd type="none" w="med" len="med"/>
                      <a:tailEnd type="none" w="med" len="med"/>
                    </a:lnL>
                    <a:lnT w="12700" cap="flat" cmpd="sng" algn="ctr">
                      <a:solidFill>
                        <a:schemeClr val="tx1"/>
                      </a:solidFill>
                      <a:prstDash val="solid"/>
                      <a:round/>
                      <a:headEnd type="none" w="med" len="med"/>
                      <a:tailEnd type="none" w="med" len="med"/>
                    </a:lnT>
                    <a:lnB w="38100" cmpd="sng">
                      <a:noFill/>
                    </a:lnB>
                    <a:solidFill>
                      <a:schemeClr val="tx1"/>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de-DE" sz="800" baseline="0" noProof="0" dirty="0"/>
                        <a:t>Resilienz </a:t>
                      </a:r>
                      <a:r>
                        <a:rPr lang="de-DE" sz="700" baseline="0" noProof="0" dirty="0"/>
                        <a:t>(Ø Punkte)</a:t>
                      </a:r>
                      <a:endParaRPr lang="de-DE" sz="800" baseline="0" noProof="0" dirty="0"/>
                    </a:p>
                  </a:txBody>
                  <a:tcPr marL="0" marR="0" marT="18000" marB="18000">
                    <a:lnT w="6350" cap="flat" cmpd="sng" algn="ctr">
                      <a:solidFill>
                        <a:schemeClr val="tx1"/>
                      </a:solidFill>
                      <a:prstDash val="solid"/>
                      <a:round/>
                      <a:headEnd type="none" w="med" len="med"/>
                      <a:tailEnd type="none" w="med" len="med"/>
                    </a:lnT>
                    <a:lnB w="38100" cmpd="sng">
                      <a:noFill/>
                    </a:lnB>
                    <a:solidFill>
                      <a:schemeClr val="tx1"/>
                    </a:solidFill>
                  </a:tcPr>
                </a:tc>
                <a:tc>
                  <a:txBody>
                    <a:bodyPr/>
                    <a:lstStyle/>
                    <a:p>
                      <a:pPr algn="ctr"/>
                      <a:r>
                        <a:rPr lang="de-DE" sz="800" baseline="0" noProof="0" dirty="0"/>
                        <a:t>Entwicklung seit 2025</a:t>
                      </a:r>
                    </a:p>
                  </a:txBody>
                  <a:tcPr marL="0" marR="0" marT="18000" marB="18000">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38100" cmpd="sng">
                      <a:noFill/>
                    </a:lnB>
                    <a:solidFill>
                      <a:schemeClr val="tx1"/>
                    </a:solidFill>
                  </a:tcPr>
                </a:tc>
                <a:extLst>
                  <a:ext uri="{0D108BD9-81ED-4DB2-BD59-A6C34878D82A}">
                    <a16:rowId xmlns:a16="http://schemas.microsoft.com/office/drawing/2014/main" val="4035509867"/>
                  </a:ext>
                </a:extLst>
              </a:tr>
              <a:tr h="524032">
                <a:tc>
                  <a:txBody>
                    <a:bodyPr/>
                    <a:lstStyle/>
                    <a:p>
                      <a:pPr algn="l" rtl="0" fontAlgn="ctr"/>
                      <a:r>
                        <a:rPr lang="de-DE" sz="700" b="0" i="0" u="none" strike="noStrike" baseline="0" noProof="0" dirty="0">
                          <a:solidFill>
                            <a:srgbClr val="054F73"/>
                          </a:solidFill>
                          <a:effectLst/>
                          <a:latin typeface="Arial" panose="020B0604020202020204" pitchFamily="34" charset="0"/>
                        </a:rPr>
                        <a:t>hemmender Einfluss aufgrund mangelnder Zusammenarbeit mit regionalen Akteuren (z.B. Landwirtschaft, Kommunen, benachbarte Versorger, Behörden). (n = 211)</a:t>
                      </a:r>
                    </a:p>
                  </a:txBody>
                  <a:tcPr marL="72000" marR="7200" marT="7200" marB="0" anchor="ctr">
                    <a:lnL w="6350" cap="flat" cmpd="sng" algn="ctr">
                      <a:noFill/>
                      <a:prstDash val="solid"/>
                      <a:round/>
                      <a:headEnd type="none" w="med" len="med"/>
                      <a:tailEnd type="none" w="med" len="med"/>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l" rtl="0" fontAlgn="ctr"/>
                      <a:r>
                        <a:rPr lang="de-DE" sz="900" b="1" i="0" u="none" strike="noStrike" baseline="0" noProof="0" dirty="0">
                          <a:solidFill>
                            <a:srgbClr val="054F73"/>
                          </a:solidFill>
                          <a:effectLst/>
                          <a:latin typeface="Arial" panose="020B0604020202020204" pitchFamily="34" charset="0"/>
                        </a:rPr>
                        <a:t>51</a:t>
                      </a:r>
                      <a:r>
                        <a:rPr lang="de-DE" sz="900" baseline="30000" noProof="0" dirty="0">
                          <a:solidFill>
                            <a:srgbClr val="054F73"/>
                          </a:solidFill>
                        </a:rPr>
                        <a:t>1</a:t>
                      </a:r>
                      <a:endParaRPr lang="de-DE" sz="900" b="1" i="0" u="none" strike="noStrike" baseline="0" noProof="0" dirty="0">
                        <a:solidFill>
                          <a:srgbClr val="054F73"/>
                        </a:solidFill>
                        <a:effectLst/>
                        <a:latin typeface="Arial" panose="020B0604020202020204" pitchFamily="34" charset="0"/>
                      </a:endParaRPr>
                    </a:p>
                  </a:txBody>
                  <a:tcPr marL="180000" marR="7200" marT="7200" marB="0"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marL="0" marR="0" lvl="0" indent="0" algn="ctr" defTabSz="685800" rtl="0" eaLnBrk="1" fontAlgn="ctr" latinLnBrk="0" hangingPunct="1">
                        <a:lnSpc>
                          <a:spcPct val="100000"/>
                        </a:lnSpc>
                        <a:spcBef>
                          <a:spcPts val="0"/>
                        </a:spcBef>
                        <a:spcAft>
                          <a:spcPts val="0"/>
                        </a:spcAft>
                        <a:buClrTx/>
                        <a:buSzTx/>
                        <a:buFontTx/>
                        <a:buNone/>
                        <a:tabLst/>
                        <a:defRPr/>
                      </a:pPr>
                      <a:r>
                        <a:rPr kumimoji="0" lang="de-DE" sz="900" b="0" i="0" u="none" strike="noStrike" kern="1200" cap="none" spc="0" normalizeH="0" baseline="0" noProof="0" dirty="0">
                          <a:ln>
                            <a:noFill/>
                          </a:ln>
                          <a:solidFill>
                            <a:srgbClr val="00B050"/>
                          </a:solidFill>
                          <a:effectLst/>
                          <a:uLnTx/>
                          <a:uFillTx/>
                          <a:latin typeface="Arial" panose="020B0604020202020204" pitchFamily="34" charset="0"/>
                          <a:ea typeface="+mn-ea"/>
                          <a:cs typeface="+mn-cs"/>
                        </a:rPr>
                        <a:t>+1</a:t>
                      </a:r>
                    </a:p>
                  </a:txBody>
                  <a:tcPr marL="7200" marR="7200" marT="7200" marB="0" anchor="ctr">
                    <a:lnL w="12700" cmpd="sng">
                      <a:noFill/>
                    </a:lnL>
                    <a:lnR w="635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62838552"/>
                  </a:ext>
                </a:extLst>
              </a:tr>
              <a:tr h="524032">
                <a:tc>
                  <a:txBody>
                    <a:bodyPr/>
                    <a:lstStyle/>
                    <a:p>
                      <a:pPr algn="l" rtl="0" fontAlgn="ctr"/>
                      <a:r>
                        <a:rPr lang="de-DE" sz="700" b="0" i="0" u="none" strike="noStrike" baseline="0" noProof="0" dirty="0">
                          <a:solidFill>
                            <a:srgbClr val="054F73"/>
                          </a:solidFill>
                          <a:effectLst/>
                          <a:latin typeface="Arial" panose="020B0604020202020204" pitchFamily="34" charset="0"/>
                        </a:rPr>
                        <a:t>hemmender Einfluss aufgrund mangelnder regionaler oder landesweiter Wasserversorgungskonzepte (z.B. integrierte Planung, Koordination), die eine effektive Antwort auf den Klimawandel liefern können. (n = 201)</a:t>
                      </a:r>
                    </a:p>
                  </a:txBody>
                  <a:tcPr marL="72000" marR="7200" marT="7200" marB="0" anchor="ctr">
                    <a:lnL w="6350"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bg1">
                        <a:lumMod val="95000"/>
                      </a:schemeClr>
                    </a:solidFill>
                  </a:tcPr>
                </a:tc>
                <a:tc>
                  <a:txBody>
                    <a:bodyPr/>
                    <a:lstStyle/>
                    <a:p>
                      <a:pPr algn="l" rtl="0" fontAlgn="ctr"/>
                      <a:r>
                        <a:rPr lang="de-DE" sz="900" b="1" i="0" u="none" strike="noStrike" baseline="0" noProof="0" dirty="0">
                          <a:solidFill>
                            <a:srgbClr val="054F73"/>
                          </a:solidFill>
                          <a:effectLst/>
                          <a:latin typeface="Arial" panose="020B0604020202020204" pitchFamily="34" charset="0"/>
                        </a:rPr>
                        <a:t>48</a:t>
                      </a:r>
                      <a:r>
                        <a:rPr lang="de-DE" sz="900" baseline="30000" noProof="0" dirty="0">
                          <a:solidFill>
                            <a:srgbClr val="054F73"/>
                          </a:solidFill>
                        </a:rPr>
                        <a:t>2</a:t>
                      </a:r>
                      <a:endParaRPr lang="de-DE" sz="900" b="1" i="0" u="none" strike="noStrike" baseline="0" noProof="0" dirty="0">
                        <a:solidFill>
                          <a:srgbClr val="054F73"/>
                        </a:solidFill>
                        <a:effectLst/>
                        <a:latin typeface="Arial" panose="020B0604020202020204" pitchFamily="34" charset="0"/>
                      </a:endParaRPr>
                    </a:p>
                  </a:txBody>
                  <a:tcPr marL="180000" marR="7200" marT="720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95000"/>
                      </a:schemeClr>
                    </a:solidFill>
                  </a:tcPr>
                </a:tc>
                <a:tc>
                  <a:txBody>
                    <a:bodyPr/>
                    <a:lstStyle/>
                    <a:p>
                      <a:pPr marL="0" marR="0" lvl="0" indent="0" algn="ctr" defTabSz="685800" rtl="0" eaLnBrk="1" fontAlgn="ctr" latinLnBrk="0" hangingPunct="1">
                        <a:lnSpc>
                          <a:spcPct val="100000"/>
                        </a:lnSpc>
                        <a:spcBef>
                          <a:spcPts val="0"/>
                        </a:spcBef>
                        <a:spcAft>
                          <a:spcPts val="0"/>
                        </a:spcAft>
                        <a:buClrTx/>
                        <a:buSzTx/>
                        <a:buFontTx/>
                        <a:buNone/>
                        <a:tabLst/>
                        <a:defRPr/>
                      </a:pPr>
                      <a:r>
                        <a:rPr kumimoji="0" lang="de-DE" sz="900" b="0" i="0" u="none" strike="noStrike" kern="1200" cap="none" spc="0" normalizeH="0" baseline="0" noProof="0">
                          <a:ln>
                            <a:noFill/>
                          </a:ln>
                          <a:solidFill>
                            <a:srgbClr val="00B050"/>
                          </a:solidFill>
                          <a:effectLst/>
                          <a:uLnTx/>
                          <a:uFillTx/>
                          <a:latin typeface="Arial" panose="020B0604020202020204" pitchFamily="34" charset="0"/>
                          <a:ea typeface="+mn-ea"/>
                          <a:cs typeface="+mn-cs"/>
                        </a:rPr>
                        <a:t>+3</a:t>
                      </a:r>
                      <a:endParaRPr kumimoji="0" lang="de-DE" sz="900" b="0" i="0" u="none" strike="noStrike" kern="1200" cap="none" spc="0" normalizeH="0" baseline="0" noProof="0" dirty="0">
                        <a:ln>
                          <a:noFill/>
                        </a:ln>
                        <a:solidFill>
                          <a:srgbClr val="00B050"/>
                        </a:solidFill>
                        <a:effectLst/>
                        <a:uLnTx/>
                        <a:uFillTx/>
                        <a:latin typeface="Arial" panose="020B0604020202020204" pitchFamily="34" charset="0"/>
                        <a:ea typeface="+mn-ea"/>
                        <a:cs typeface="+mn-cs"/>
                      </a:endParaRPr>
                    </a:p>
                  </a:txBody>
                  <a:tcPr marL="7200" marR="7200" marT="7200" marB="0" anchor="ctr">
                    <a:lnL w="12700" cmpd="sng">
                      <a:noFill/>
                    </a:lnL>
                    <a:lnR w="635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740118172"/>
                  </a:ext>
                </a:extLst>
              </a:tr>
              <a:tr h="524032">
                <a:tc>
                  <a:txBody>
                    <a:bodyPr/>
                    <a:lstStyle/>
                    <a:p>
                      <a:pPr algn="l" rtl="0" fontAlgn="ctr"/>
                      <a:r>
                        <a:rPr lang="de-DE" sz="700" b="0" i="0" u="none" strike="noStrike" baseline="0" noProof="0" dirty="0">
                          <a:solidFill>
                            <a:srgbClr val="054F73"/>
                          </a:solidFill>
                          <a:effectLst/>
                          <a:latin typeface="Arial" panose="020B0604020202020204" pitchFamily="34" charset="0"/>
                        </a:rPr>
                        <a:t>hemmender Einfluss aufgrund mangelnder Akzeptanz für notwendige Anpassungsmaßnahmen z.B. in Politik und Bevölkerung (z.B. mit Folge höherer Wasserentgelte, Einschränkungen bei Bewässerung). (n = 210)</a:t>
                      </a:r>
                    </a:p>
                  </a:txBody>
                  <a:tcPr marL="72000" marR="7200" marT="7200" marB="0" anchor="ctr">
                    <a:lnL w="6350"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rtl="0" fontAlgn="ctr"/>
                      <a:r>
                        <a:rPr lang="de-DE" sz="900" b="1" i="0" u="none" strike="noStrike" baseline="0" noProof="0" dirty="0">
                          <a:solidFill>
                            <a:srgbClr val="054F73"/>
                          </a:solidFill>
                          <a:effectLst/>
                          <a:latin typeface="Arial" panose="020B0604020202020204" pitchFamily="34" charset="0"/>
                        </a:rPr>
                        <a:t>40</a:t>
                      </a:r>
                      <a:r>
                        <a:rPr lang="de-DE" sz="900" b="1" i="0" u="none" strike="noStrike" baseline="30000" noProof="0" dirty="0">
                          <a:solidFill>
                            <a:srgbClr val="054F73"/>
                          </a:solidFill>
                          <a:effectLst/>
                          <a:latin typeface="Arial" panose="020B0604020202020204" pitchFamily="34" charset="0"/>
                        </a:rPr>
                        <a:t>3</a:t>
                      </a:r>
                      <a:endParaRPr lang="de-DE" sz="900" b="0" i="0" u="none" strike="noStrike" baseline="0" noProof="0" dirty="0">
                        <a:solidFill>
                          <a:srgbClr val="054F73"/>
                        </a:solidFill>
                        <a:effectLst/>
                        <a:latin typeface="Arial" panose="020B0604020202020204" pitchFamily="34" charset="0"/>
                      </a:endParaRPr>
                    </a:p>
                  </a:txBody>
                  <a:tcPr marL="180000" marR="7200" marT="720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ctr" defTabSz="685800" rtl="0" eaLnBrk="1" fontAlgn="ctr" latinLnBrk="0" hangingPunct="1">
                        <a:lnSpc>
                          <a:spcPct val="100000"/>
                        </a:lnSpc>
                        <a:spcBef>
                          <a:spcPts val="0"/>
                        </a:spcBef>
                        <a:spcAft>
                          <a:spcPts val="0"/>
                        </a:spcAft>
                        <a:buClrTx/>
                        <a:buSzTx/>
                        <a:buFontTx/>
                        <a:buNone/>
                        <a:tabLst/>
                        <a:defRPr/>
                      </a:pPr>
                      <a:r>
                        <a:rPr kumimoji="0" lang="de-DE" sz="900" b="0" i="0" u="none" strike="noStrike" kern="1200" cap="none" spc="0" normalizeH="0" baseline="0" noProof="0">
                          <a:ln>
                            <a:noFill/>
                          </a:ln>
                          <a:solidFill>
                            <a:srgbClr val="F00000"/>
                          </a:solidFill>
                          <a:effectLst/>
                          <a:uLnTx/>
                          <a:uFillTx/>
                          <a:latin typeface="Arial" panose="020B0604020202020204" pitchFamily="34" charset="0"/>
                          <a:ea typeface="+mn-ea"/>
                          <a:cs typeface="+mn-cs"/>
                        </a:rPr>
                        <a:t>-1</a:t>
                      </a:r>
                      <a:endParaRPr kumimoji="0" lang="de-DE" sz="900" b="0" i="0" u="none" strike="noStrike" kern="1200" cap="none" spc="0" normalizeH="0" baseline="0" noProof="0" dirty="0">
                        <a:ln>
                          <a:noFill/>
                        </a:ln>
                        <a:solidFill>
                          <a:srgbClr val="F00000"/>
                        </a:solidFill>
                        <a:effectLst/>
                        <a:uLnTx/>
                        <a:uFillTx/>
                        <a:latin typeface="Arial" panose="020B0604020202020204" pitchFamily="34" charset="0"/>
                        <a:ea typeface="+mn-ea"/>
                        <a:cs typeface="+mn-cs"/>
                      </a:endParaRPr>
                    </a:p>
                  </a:txBody>
                  <a:tcPr marL="7200" marR="7200" marT="7200" marB="0" anchor="ctr">
                    <a:lnL w="12700" cmpd="sng">
                      <a:noFill/>
                    </a:lnL>
                    <a:lnR w="635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527931965"/>
                  </a:ext>
                </a:extLst>
              </a:tr>
              <a:tr h="524032">
                <a:tc>
                  <a:txBody>
                    <a:bodyPr/>
                    <a:lstStyle/>
                    <a:p>
                      <a:pPr algn="l" rtl="0" fontAlgn="ctr"/>
                      <a:r>
                        <a:rPr lang="de-DE" sz="700" b="0" i="0" u="none" strike="noStrike" baseline="0" noProof="0" dirty="0">
                          <a:solidFill>
                            <a:srgbClr val="054F73"/>
                          </a:solidFill>
                          <a:effectLst/>
                          <a:latin typeface="Arial" panose="020B0604020202020204" pitchFamily="34" charset="0"/>
                        </a:rPr>
                        <a:t>hemmender Einfluss aufgrund zu starrer und/oder zunehmend restriktiver Wasserentnahmerechte und Bewirtschaftungsgrenzen. (n = 203)</a:t>
                      </a:r>
                    </a:p>
                  </a:txBody>
                  <a:tcPr marL="72000" marR="7200" marT="7200" marB="0" anchor="ctr">
                    <a:lnL w="6350"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bg1">
                        <a:lumMod val="95000"/>
                      </a:schemeClr>
                    </a:solidFill>
                  </a:tcPr>
                </a:tc>
                <a:tc>
                  <a:txBody>
                    <a:bodyPr/>
                    <a:lstStyle/>
                    <a:p>
                      <a:pPr algn="l" rtl="0" fontAlgn="ctr"/>
                      <a:r>
                        <a:rPr lang="de-DE" sz="900" b="1" i="0" u="none" strike="noStrike" baseline="0" noProof="0" dirty="0">
                          <a:solidFill>
                            <a:srgbClr val="054F73"/>
                          </a:solidFill>
                          <a:effectLst/>
                          <a:latin typeface="Arial" panose="020B0604020202020204" pitchFamily="34" charset="0"/>
                        </a:rPr>
                        <a:t>39</a:t>
                      </a:r>
                      <a:r>
                        <a:rPr lang="de-DE" sz="900" b="1" i="0" u="none" strike="noStrike" baseline="30000" noProof="0" dirty="0">
                          <a:solidFill>
                            <a:srgbClr val="054F73"/>
                          </a:solidFill>
                          <a:effectLst/>
                          <a:latin typeface="Arial" panose="020B0604020202020204" pitchFamily="34" charset="0"/>
                        </a:rPr>
                        <a:t>4</a:t>
                      </a:r>
                      <a:endParaRPr lang="de-DE" sz="900" b="1" i="0" u="none" strike="noStrike" baseline="0" noProof="0" dirty="0">
                        <a:solidFill>
                          <a:srgbClr val="054F73"/>
                        </a:solidFill>
                        <a:effectLst/>
                        <a:latin typeface="Arial" panose="020B0604020202020204" pitchFamily="34" charset="0"/>
                      </a:endParaRPr>
                    </a:p>
                  </a:txBody>
                  <a:tcPr marL="180000" marR="7200" marT="720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95000"/>
                      </a:schemeClr>
                    </a:solidFill>
                  </a:tcPr>
                </a:tc>
                <a:tc>
                  <a:txBody>
                    <a:bodyPr/>
                    <a:lstStyle/>
                    <a:p>
                      <a:pPr marL="0" marR="0" lvl="0" indent="0" algn="ctr" defTabSz="685800" rtl="0" eaLnBrk="1" fontAlgn="ctr" latinLnBrk="0" hangingPunct="1">
                        <a:lnSpc>
                          <a:spcPct val="100000"/>
                        </a:lnSpc>
                        <a:spcBef>
                          <a:spcPts val="0"/>
                        </a:spcBef>
                        <a:spcAft>
                          <a:spcPts val="0"/>
                        </a:spcAft>
                        <a:buClrTx/>
                        <a:buSzTx/>
                        <a:buFontTx/>
                        <a:buNone/>
                        <a:tabLst/>
                        <a:defRPr/>
                      </a:pPr>
                      <a:r>
                        <a:rPr kumimoji="0" lang="de-DE" sz="900" b="0" i="0" u="none" strike="noStrike" kern="1200" cap="none" spc="0" normalizeH="0" baseline="0" noProof="0">
                          <a:ln>
                            <a:noFill/>
                          </a:ln>
                          <a:solidFill>
                            <a:srgbClr val="00B050"/>
                          </a:solidFill>
                          <a:effectLst/>
                          <a:uLnTx/>
                          <a:uFillTx/>
                          <a:latin typeface="Arial" panose="020B0604020202020204" pitchFamily="34" charset="0"/>
                          <a:ea typeface="+mn-ea"/>
                          <a:cs typeface="+mn-cs"/>
                        </a:rPr>
                        <a:t>+3</a:t>
                      </a:r>
                      <a:endParaRPr kumimoji="0" lang="de-DE" sz="900" b="0" i="0" u="none" strike="noStrike" kern="1200" cap="none" spc="0" normalizeH="0" baseline="0" noProof="0" dirty="0">
                        <a:ln>
                          <a:noFill/>
                        </a:ln>
                        <a:solidFill>
                          <a:srgbClr val="00B050"/>
                        </a:solidFill>
                        <a:effectLst/>
                        <a:uLnTx/>
                        <a:uFillTx/>
                        <a:latin typeface="Arial" panose="020B0604020202020204" pitchFamily="34" charset="0"/>
                        <a:ea typeface="+mn-ea"/>
                        <a:cs typeface="+mn-cs"/>
                      </a:endParaRPr>
                    </a:p>
                  </a:txBody>
                  <a:tcPr marL="7200" marR="7200" marT="7200" marB="0" anchor="ctr">
                    <a:lnL w="12700" cmpd="sng">
                      <a:noFill/>
                    </a:lnL>
                    <a:lnR w="635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12976869"/>
                  </a:ext>
                </a:extLst>
              </a:tr>
              <a:tr h="524032">
                <a:tc>
                  <a:txBody>
                    <a:bodyPr/>
                    <a:lstStyle/>
                    <a:p>
                      <a:pPr algn="l" rtl="0" fontAlgn="ctr"/>
                      <a:r>
                        <a:rPr lang="de-DE" sz="700" b="0" i="0" u="none" strike="noStrike" baseline="0" noProof="0" dirty="0">
                          <a:solidFill>
                            <a:srgbClr val="054F73"/>
                          </a:solidFill>
                          <a:effectLst/>
                          <a:latin typeface="Arial" panose="020B0604020202020204" pitchFamily="34" charset="0"/>
                        </a:rPr>
                        <a:t>hemmender Einfluss aufgrund mangelnder staatlicher Anreize und Förderinstrumente zur Unterstützung notwendiger Anpassungsmaßnahmen und Investitionen (z.B. Förderprogramme, Finanzierungshilfen, steuerliche Entlastungen). (n = 208)</a:t>
                      </a:r>
                    </a:p>
                  </a:txBody>
                  <a:tcPr marL="72000" marR="7200" marT="7200" marB="0" anchor="ctr">
                    <a:lnL w="6350"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rtl="0" fontAlgn="ctr"/>
                      <a:r>
                        <a:rPr lang="de-DE" sz="900" b="1" i="0" u="none" strike="noStrike" baseline="0" noProof="0" dirty="0">
                          <a:solidFill>
                            <a:srgbClr val="054F73"/>
                          </a:solidFill>
                          <a:effectLst/>
                          <a:latin typeface="Arial" panose="020B0604020202020204" pitchFamily="34" charset="0"/>
                        </a:rPr>
                        <a:t>34</a:t>
                      </a:r>
                      <a:r>
                        <a:rPr lang="de-DE" sz="900" baseline="30000" noProof="0" dirty="0">
                          <a:solidFill>
                            <a:srgbClr val="054F73"/>
                          </a:solidFill>
                        </a:rPr>
                        <a:t>5,6</a:t>
                      </a:r>
                      <a:endParaRPr lang="de-DE" sz="900" b="1" i="0" u="none" strike="noStrike" baseline="0" noProof="0" dirty="0">
                        <a:solidFill>
                          <a:srgbClr val="054F73"/>
                        </a:solidFill>
                        <a:effectLst/>
                        <a:latin typeface="Arial" panose="020B0604020202020204" pitchFamily="34" charset="0"/>
                      </a:endParaRPr>
                    </a:p>
                  </a:txBody>
                  <a:tcPr marL="180000" marR="7200" marT="720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ctr" defTabSz="685800" rtl="0" eaLnBrk="1" fontAlgn="ctr" latinLnBrk="0" hangingPunct="1">
                        <a:lnSpc>
                          <a:spcPct val="100000"/>
                        </a:lnSpc>
                        <a:spcBef>
                          <a:spcPts val="0"/>
                        </a:spcBef>
                        <a:spcAft>
                          <a:spcPts val="0"/>
                        </a:spcAft>
                        <a:buClrTx/>
                        <a:buSzTx/>
                        <a:buFontTx/>
                        <a:buNone/>
                        <a:tabLst/>
                        <a:defRPr/>
                      </a:pPr>
                      <a:r>
                        <a:rPr kumimoji="0" lang="de-DE" sz="900" b="0" i="0" u="none" strike="noStrike" kern="1200" cap="none" spc="0" normalizeH="0" baseline="0" noProof="0">
                          <a:ln>
                            <a:noFill/>
                          </a:ln>
                          <a:solidFill>
                            <a:srgbClr val="00B050"/>
                          </a:solidFill>
                          <a:effectLst/>
                          <a:uLnTx/>
                          <a:uFillTx/>
                          <a:latin typeface="Arial" panose="020B0604020202020204" pitchFamily="34" charset="0"/>
                          <a:ea typeface="+mn-ea"/>
                          <a:cs typeface="+mn-cs"/>
                        </a:rPr>
                        <a:t>+3</a:t>
                      </a:r>
                      <a:endParaRPr kumimoji="0" lang="de-DE" sz="900" b="0" i="0" u="none" strike="noStrike" kern="1200" cap="none" spc="0" normalizeH="0" baseline="0" noProof="0" dirty="0">
                        <a:ln>
                          <a:noFill/>
                        </a:ln>
                        <a:solidFill>
                          <a:srgbClr val="00B050"/>
                        </a:solidFill>
                        <a:effectLst/>
                        <a:uLnTx/>
                        <a:uFillTx/>
                        <a:latin typeface="Arial" panose="020B0604020202020204" pitchFamily="34" charset="0"/>
                        <a:ea typeface="+mn-ea"/>
                        <a:cs typeface="+mn-cs"/>
                      </a:endParaRPr>
                    </a:p>
                  </a:txBody>
                  <a:tcPr marL="7200" marR="7200" marT="7200" marB="0" anchor="ctr">
                    <a:lnL w="12700" cmpd="sng">
                      <a:noFill/>
                    </a:lnL>
                    <a:lnR w="635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306298940"/>
                  </a:ext>
                </a:extLst>
              </a:tr>
              <a:tr h="524032">
                <a:tc>
                  <a:txBody>
                    <a:bodyPr/>
                    <a:lstStyle/>
                    <a:p>
                      <a:pPr algn="l" rtl="0" fontAlgn="ctr"/>
                      <a:r>
                        <a:rPr lang="de-DE" sz="700" b="0" i="0" u="none" strike="noStrike" baseline="0" noProof="0" dirty="0">
                          <a:solidFill>
                            <a:srgbClr val="054F73"/>
                          </a:solidFill>
                          <a:effectLst/>
                          <a:latin typeface="Arial" panose="020B0604020202020204" pitchFamily="34" charset="0"/>
                        </a:rPr>
                        <a:t>hemmender Einfluss aufgrund fehlender integrierter Planung/Koordination und zu komplexer und langwierigen Genehmigungs- und Beteiligungsverfahren bei Wasserinfrastrukturprojekten. (n = 207)</a:t>
                      </a:r>
                    </a:p>
                  </a:txBody>
                  <a:tcPr marL="72000" marR="7200" marT="7200" marB="0" anchor="ctr">
                    <a:lnL w="6350"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bg1">
                        <a:lumMod val="95000"/>
                      </a:schemeClr>
                    </a:solidFill>
                  </a:tcPr>
                </a:tc>
                <a:tc>
                  <a:txBody>
                    <a:bodyPr/>
                    <a:lstStyle/>
                    <a:p>
                      <a:pPr algn="l" rtl="0" fontAlgn="ctr"/>
                      <a:r>
                        <a:rPr lang="de-DE" sz="900" b="1" i="0" u="none" strike="noStrike" baseline="0" noProof="0" dirty="0">
                          <a:solidFill>
                            <a:srgbClr val="054F73"/>
                          </a:solidFill>
                          <a:effectLst/>
                          <a:latin typeface="Arial" panose="020B0604020202020204" pitchFamily="34" charset="0"/>
                        </a:rPr>
                        <a:t>27</a:t>
                      </a:r>
                    </a:p>
                  </a:txBody>
                  <a:tcPr marL="180000" marR="7200" marT="720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95000"/>
                      </a:schemeClr>
                    </a:solidFill>
                  </a:tcPr>
                </a:tc>
                <a:tc>
                  <a:txBody>
                    <a:bodyPr/>
                    <a:lstStyle/>
                    <a:p>
                      <a:pPr marL="0" marR="0" lvl="0" indent="0" algn="ctr" defTabSz="685800" rtl="0" eaLnBrk="1" fontAlgn="ctr" latinLnBrk="0" hangingPunct="1">
                        <a:lnSpc>
                          <a:spcPct val="100000"/>
                        </a:lnSpc>
                        <a:spcBef>
                          <a:spcPts val="0"/>
                        </a:spcBef>
                        <a:spcAft>
                          <a:spcPts val="0"/>
                        </a:spcAft>
                        <a:buClrTx/>
                        <a:buSzTx/>
                        <a:buFontTx/>
                        <a:buNone/>
                        <a:tabLst/>
                        <a:defRPr/>
                      </a:pPr>
                      <a:r>
                        <a:rPr kumimoji="0" lang="de-DE" sz="900" b="0" i="0" u="none" strike="noStrike" kern="1200" cap="none" spc="0" normalizeH="0" baseline="0" noProof="0" dirty="0">
                          <a:ln>
                            <a:noFill/>
                          </a:ln>
                          <a:solidFill>
                            <a:srgbClr val="00B050"/>
                          </a:solidFill>
                          <a:effectLst/>
                          <a:uLnTx/>
                          <a:uFillTx/>
                          <a:latin typeface="Arial" panose="020B0604020202020204" pitchFamily="34" charset="0"/>
                          <a:ea typeface="+mn-ea"/>
                          <a:cs typeface="+mn-cs"/>
                        </a:rPr>
                        <a:t>+3</a:t>
                      </a:r>
                    </a:p>
                  </a:txBody>
                  <a:tcPr marL="7200" marR="7200" marT="7200" marB="0" anchor="ctr">
                    <a:lnL w="12700" cmpd="sng">
                      <a:noFill/>
                    </a:lnL>
                    <a:lnR w="635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798263632"/>
                  </a:ext>
                </a:extLst>
              </a:tr>
            </a:tbl>
          </a:graphicData>
        </a:graphic>
      </p:graphicFrame>
      <p:sp>
        <p:nvSpPr>
          <p:cNvPr id="17" name="Textplatzhalter 4">
            <a:extLst>
              <a:ext uri="{FF2B5EF4-FFF2-40B4-BE49-F238E27FC236}">
                <a16:creationId xmlns:a16="http://schemas.microsoft.com/office/drawing/2014/main" id="{24CD2499-1E6D-CD23-2FBD-D4059F978587}"/>
              </a:ext>
            </a:extLst>
          </p:cNvPr>
          <p:cNvSpPr txBox="1">
            <a:spLocks/>
          </p:cNvSpPr>
          <p:nvPr/>
        </p:nvSpPr>
        <p:spPr>
          <a:xfrm>
            <a:off x="8749353" y="2699023"/>
            <a:ext cx="274535" cy="108189"/>
          </a:xfrm>
          <a:prstGeom prst="rect">
            <a:avLst/>
          </a:prstGeom>
          <a:solidFill>
            <a:schemeClr val="bg1"/>
          </a:solidFill>
        </p:spPr>
        <p:txBody>
          <a:bodyPr lIns="0" tIns="0" rIns="0">
            <a:noAutofit/>
          </a:bodyPr>
          <a:lstStyle>
            <a:lvl1pPr marL="216000" indent="-216000" algn="l" defTabSz="685800" rtl="0" eaLnBrk="1" latinLnBrk="0" hangingPunct="1">
              <a:lnSpc>
                <a:spcPct val="120000"/>
              </a:lnSpc>
              <a:spcBef>
                <a:spcPts val="750"/>
              </a:spcBef>
              <a:buFontTx/>
              <a:buBlip>
                <a:blip>
                  <a:extLst>
                    <a:ext uri="{96DAC541-7B7A-43D3-8B79-37D633B846F1}">
                      <asvg:svgBlip xmlns:asvg="http://schemas.microsoft.com/office/drawing/2016/SVG/main" r:embed="rId5"/>
                    </a:ext>
                  </a:extLst>
                </a:blip>
              </a:buBlip>
              <a:defRPr sz="1800" b="0" i="0" kern="1200">
                <a:solidFill>
                  <a:schemeClr val="tx1"/>
                </a:solidFill>
                <a:latin typeface="Arial" panose="020B0604020202020204" pitchFamily="34" charset="0"/>
                <a:ea typeface="+mn-ea"/>
                <a:cs typeface="+mn-cs"/>
              </a:defRPr>
            </a:lvl1pPr>
            <a:lvl2pPr marL="396000" indent="-216000" algn="l" defTabSz="685800" rtl="0" eaLnBrk="1" latinLnBrk="0" hangingPunct="1">
              <a:lnSpc>
                <a:spcPct val="120000"/>
              </a:lnSpc>
              <a:spcBef>
                <a:spcPts val="375"/>
              </a:spcBef>
              <a:buSzPct val="100000"/>
              <a:buFontTx/>
              <a:buBlip>
                <a:blip>
                  <a:extLst>
                    <a:ext uri="{96DAC541-7B7A-43D3-8B79-37D633B846F1}">
                      <asvg:svgBlip xmlns:asvg="http://schemas.microsoft.com/office/drawing/2016/SVG/main" r:embed="rId6"/>
                    </a:ext>
                  </a:extLst>
                </a:blip>
              </a:buBlip>
              <a:defRPr sz="1800" b="0" i="0" kern="1200">
                <a:solidFill>
                  <a:schemeClr val="tx1"/>
                </a:solidFill>
                <a:latin typeface="Arial" panose="020B0604020202020204" pitchFamily="34" charset="0"/>
                <a:ea typeface="+mn-ea"/>
                <a:cs typeface="+mn-cs"/>
              </a:defRPr>
            </a:lvl2pPr>
            <a:lvl3pPr marL="612000" indent="-216000" algn="l" defTabSz="685800" rtl="0" eaLnBrk="1" latinLnBrk="0" hangingPunct="1">
              <a:lnSpc>
                <a:spcPct val="120000"/>
              </a:lnSpc>
              <a:spcBef>
                <a:spcPts val="375"/>
              </a:spcBef>
              <a:buSzPct val="120000"/>
              <a:buFont typeface="Arial" panose="020B0604020202020204" pitchFamily="34" charset="0"/>
              <a:buChar char="•"/>
              <a:defRPr sz="1500" b="0" i="0" kern="1200">
                <a:solidFill>
                  <a:schemeClr val="tx1"/>
                </a:solidFill>
                <a:latin typeface="Arial" panose="020B0604020202020204" pitchFamily="34" charset="0"/>
                <a:ea typeface="+mn-ea"/>
                <a:cs typeface="+mn-cs"/>
              </a:defRPr>
            </a:lvl3pPr>
            <a:lvl4pPr marL="864000" indent="-216000" algn="l" defTabSz="685800" rtl="0" eaLnBrk="1" latinLnBrk="0" hangingPunct="1">
              <a:lnSpc>
                <a:spcPct val="120000"/>
              </a:lnSpc>
              <a:spcBef>
                <a:spcPts val="375"/>
              </a:spcBef>
              <a:buSzPct val="100000"/>
              <a:buFont typeface="Symbol" pitchFamily="2" charset="2"/>
              <a:buChar char="-"/>
              <a:defRPr sz="1500" b="0" i="0" kern="1200">
                <a:solidFill>
                  <a:schemeClr val="tx1"/>
                </a:solidFill>
                <a:latin typeface="Arial" panose="020B0604020202020204" pitchFamily="34" charset="0"/>
                <a:ea typeface="+mn-ea"/>
                <a:cs typeface="+mn-cs"/>
              </a:defRPr>
            </a:lvl4pPr>
            <a:lvl5pPr marL="1080000" indent="-216000" algn="l" defTabSz="685800" rtl="0" eaLnBrk="1" latinLnBrk="0" hangingPunct="1">
              <a:lnSpc>
                <a:spcPct val="120000"/>
              </a:lnSpc>
              <a:spcBef>
                <a:spcPts val="375"/>
              </a:spcBef>
              <a:buSzPct val="100000"/>
              <a:buFont typeface="Courier New" panose="02070309020205020404" pitchFamily="49" charset="0"/>
              <a:buChar char="o"/>
              <a:defRPr sz="1500" b="0" i="0" kern="1200">
                <a:solidFill>
                  <a:schemeClr val="tx1"/>
                </a:solidFill>
                <a:latin typeface="Arial" panose="020B0604020202020204" pitchFamily="34"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buNone/>
            </a:pPr>
            <a:r>
              <a:rPr lang="de-DE" sz="700" b="1" noProof="0" dirty="0"/>
              <a:t>Ø </a:t>
            </a:r>
            <a:r>
              <a:rPr lang="de-DE" sz="700" b="1" dirty="0"/>
              <a:t>40</a:t>
            </a:r>
            <a:endParaRPr lang="de-DE" sz="700" b="1" noProof="0" dirty="0"/>
          </a:p>
        </p:txBody>
      </p:sp>
      <p:cxnSp>
        <p:nvCxnSpPr>
          <p:cNvPr id="19" name="Gerader Verbinder 18">
            <a:extLst>
              <a:ext uri="{FF2B5EF4-FFF2-40B4-BE49-F238E27FC236}">
                <a16:creationId xmlns:a16="http://schemas.microsoft.com/office/drawing/2014/main" id="{1558E5BA-84CC-83C8-0BBB-2070CD8E8F45}"/>
              </a:ext>
            </a:extLst>
          </p:cNvPr>
          <p:cNvCxnSpPr/>
          <p:nvPr/>
        </p:nvCxnSpPr>
        <p:spPr>
          <a:xfrm>
            <a:off x="8243344" y="2826054"/>
            <a:ext cx="768230" cy="0"/>
          </a:xfrm>
          <a:prstGeom prst="line">
            <a:avLst/>
          </a:prstGeom>
          <a:ln>
            <a:solidFill>
              <a:schemeClr val="tx1"/>
            </a:solidFill>
            <a:prstDash val="sysDot"/>
          </a:ln>
        </p:spPr>
        <p:style>
          <a:lnRef idx="2">
            <a:schemeClr val="accent1"/>
          </a:lnRef>
          <a:fillRef idx="0">
            <a:schemeClr val="accent1"/>
          </a:fillRef>
          <a:effectRef idx="1">
            <a:schemeClr val="accent1"/>
          </a:effectRef>
          <a:fontRef idx="minor">
            <a:schemeClr val="tx1"/>
          </a:fontRef>
        </p:style>
      </p:cxnSp>
      <p:sp>
        <p:nvSpPr>
          <p:cNvPr id="6" name="Textfeld 5">
            <a:extLst>
              <a:ext uri="{FF2B5EF4-FFF2-40B4-BE49-F238E27FC236}">
                <a16:creationId xmlns:a16="http://schemas.microsoft.com/office/drawing/2014/main" id="{DF2124C1-06A5-E8CA-081D-E16C3C4BBD92}"/>
              </a:ext>
            </a:extLst>
          </p:cNvPr>
          <p:cNvSpPr txBox="1"/>
          <p:nvPr/>
        </p:nvSpPr>
        <p:spPr>
          <a:xfrm>
            <a:off x="7590263" y="4740574"/>
            <a:ext cx="1461372" cy="276999"/>
          </a:xfrm>
          <a:prstGeom prst="rect">
            <a:avLst/>
          </a:prstGeom>
          <a:noFill/>
        </p:spPr>
        <p:txBody>
          <a:bodyPr wrap="square" rtlCol="0">
            <a:spAutoFit/>
          </a:bodyPr>
          <a:lstStyle/>
          <a:p>
            <a:r>
              <a:rPr lang="de-DE" sz="600" noProof="0" dirty="0"/>
              <a:t>* signifikante Unterschiede zu 2025</a:t>
            </a:r>
            <a:br>
              <a:rPr lang="de-DE" sz="600" noProof="0" dirty="0"/>
            </a:br>
            <a:r>
              <a:rPr lang="de-DE" sz="600" noProof="0" dirty="0"/>
              <a:t>  (nicht gegeben)</a:t>
            </a:r>
          </a:p>
        </p:txBody>
      </p:sp>
      <p:graphicFrame>
        <p:nvGraphicFramePr>
          <p:cNvPr id="8" name="Diagramm 7" descr="orlink:ORRange247@'Rechtlicher Rahmen'!$E$23:$G$24€134217760€0€€0€0€0€0€€0€€0€0€0€12">
            <a:extLst>
              <a:ext uri="{FF2B5EF4-FFF2-40B4-BE49-F238E27FC236}">
                <a16:creationId xmlns:a16="http://schemas.microsoft.com/office/drawing/2014/main" id="{85A2AA4D-77B7-038A-755B-9F97BDB27790}"/>
              </a:ext>
            </a:extLst>
          </p:cNvPr>
          <p:cNvGraphicFramePr/>
          <p:nvPr>
            <p:extLst>
              <p:ext uri="{D42A27DB-BD31-4B8C-83A1-F6EECF244321}">
                <p14:modId xmlns:p14="http://schemas.microsoft.com/office/powerpoint/2010/main" val="3022764562"/>
              </p:ext>
            </p:extLst>
          </p:nvPr>
        </p:nvGraphicFramePr>
        <p:xfrm>
          <a:off x="598327" y="889916"/>
          <a:ext cx="2897466" cy="727951"/>
        </p:xfrm>
        <a:graphic>
          <a:graphicData uri="http://schemas.openxmlformats.org/drawingml/2006/chart">
            <c:chart xmlns:c="http://schemas.openxmlformats.org/drawingml/2006/chart" xmlns:r="http://schemas.openxmlformats.org/officeDocument/2006/relationships" r:id="rId7"/>
          </a:graphicData>
        </a:graphic>
      </p:graphicFrame>
      <p:sp>
        <p:nvSpPr>
          <p:cNvPr id="9" name="Textfeld 8">
            <a:extLst>
              <a:ext uri="{FF2B5EF4-FFF2-40B4-BE49-F238E27FC236}">
                <a16:creationId xmlns:a16="http://schemas.microsoft.com/office/drawing/2014/main" id="{3BF808F3-09D4-EABC-C7EB-F732DAB5BAA4}"/>
              </a:ext>
            </a:extLst>
          </p:cNvPr>
          <p:cNvSpPr txBox="1"/>
          <p:nvPr/>
        </p:nvSpPr>
        <p:spPr>
          <a:xfrm>
            <a:off x="744341" y="1158052"/>
            <a:ext cx="200573" cy="76944"/>
          </a:xfrm>
          <a:prstGeom prst="rect">
            <a:avLst/>
          </a:prstGeom>
          <a:noFill/>
        </p:spPr>
        <p:txBody>
          <a:bodyPr wrap="square" lIns="0" tIns="0" rIns="0" bIns="0" rtlCol="0">
            <a:spAutoFit/>
          </a:bodyPr>
          <a:lstStyle/>
          <a:p>
            <a:pPr algn="ctr">
              <a:spcAft>
                <a:spcPts val="240"/>
              </a:spcAft>
            </a:pPr>
            <a:r>
              <a:rPr lang="de-DE" sz="500" b="1" noProof="0" dirty="0">
                <a:solidFill>
                  <a:schemeClr val="bg1"/>
                </a:solidFill>
              </a:rPr>
              <a:t>2026</a:t>
            </a:r>
          </a:p>
        </p:txBody>
      </p:sp>
      <p:sp>
        <p:nvSpPr>
          <p:cNvPr id="12" name="Textfeld 11">
            <a:extLst>
              <a:ext uri="{FF2B5EF4-FFF2-40B4-BE49-F238E27FC236}">
                <a16:creationId xmlns:a16="http://schemas.microsoft.com/office/drawing/2014/main" id="{2E106D31-6242-4C41-5E7A-DE9B3CD3036D}"/>
              </a:ext>
            </a:extLst>
          </p:cNvPr>
          <p:cNvSpPr txBox="1"/>
          <p:nvPr/>
        </p:nvSpPr>
        <p:spPr>
          <a:xfrm>
            <a:off x="744341" y="1268050"/>
            <a:ext cx="200573" cy="76944"/>
          </a:xfrm>
          <a:prstGeom prst="rect">
            <a:avLst/>
          </a:prstGeom>
          <a:noFill/>
        </p:spPr>
        <p:txBody>
          <a:bodyPr wrap="square" lIns="0" tIns="0" rIns="0" bIns="0" rtlCol="0">
            <a:spAutoFit/>
          </a:bodyPr>
          <a:lstStyle/>
          <a:p>
            <a:pPr algn="ctr"/>
            <a:r>
              <a:rPr lang="de-DE" sz="500" b="1" dirty="0">
                <a:solidFill>
                  <a:schemeClr val="bg2">
                    <a:lumMod val="10000"/>
                  </a:schemeClr>
                </a:solidFill>
              </a:rPr>
              <a:t>2025</a:t>
            </a:r>
            <a:endParaRPr lang="de-DE" sz="500" b="1" noProof="0" dirty="0">
              <a:solidFill>
                <a:schemeClr val="bg2">
                  <a:lumMod val="10000"/>
                </a:schemeClr>
              </a:solidFill>
            </a:endParaRPr>
          </a:p>
        </p:txBody>
      </p:sp>
      <p:sp>
        <p:nvSpPr>
          <p:cNvPr id="13" name="Textplatzhalter 4">
            <a:extLst>
              <a:ext uri="{FF2B5EF4-FFF2-40B4-BE49-F238E27FC236}">
                <a16:creationId xmlns:a16="http://schemas.microsoft.com/office/drawing/2014/main" id="{79C8B06D-E87C-285F-54C8-143DC49B52EB}"/>
              </a:ext>
            </a:extLst>
          </p:cNvPr>
          <p:cNvSpPr txBox="1">
            <a:spLocks/>
          </p:cNvSpPr>
          <p:nvPr/>
        </p:nvSpPr>
        <p:spPr>
          <a:xfrm>
            <a:off x="477105" y="3788882"/>
            <a:ext cx="2738270" cy="975413"/>
          </a:xfrm>
          <a:prstGeom prst="rect">
            <a:avLst/>
          </a:prstGeom>
        </p:spPr>
        <p:txBody>
          <a:bodyPr lIns="0" tIns="0" rIns="0" bIns="0">
            <a:noAutofit/>
          </a:bodyPr>
          <a:lstStyle>
            <a:lvl1pPr marL="216000" indent="-216000" algn="l" defTabSz="685800" rtl="0" eaLnBrk="1" latinLnBrk="0" hangingPunct="1">
              <a:lnSpc>
                <a:spcPct val="120000"/>
              </a:lnSpc>
              <a:spcBef>
                <a:spcPts val="750"/>
              </a:spcBef>
              <a:buFontTx/>
              <a:buBlip>
                <a:blip>
                  <a:extLst>
                    <a:ext uri="{96DAC541-7B7A-43D3-8B79-37D633B846F1}">
                      <asvg:svgBlip xmlns:asvg="http://schemas.microsoft.com/office/drawing/2016/SVG/main" r:embed="rId5"/>
                    </a:ext>
                  </a:extLst>
                </a:blip>
              </a:buBlip>
              <a:defRPr sz="1800" b="0" i="0" kern="1200">
                <a:solidFill>
                  <a:schemeClr val="tx1"/>
                </a:solidFill>
                <a:latin typeface="Arial" panose="020B0604020202020204" pitchFamily="34" charset="0"/>
                <a:ea typeface="+mn-ea"/>
                <a:cs typeface="+mn-cs"/>
              </a:defRPr>
            </a:lvl1pPr>
            <a:lvl2pPr marL="396000" indent="-216000" algn="l" defTabSz="685800" rtl="0" eaLnBrk="1" latinLnBrk="0" hangingPunct="1">
              <a:lnSpc>
                <a:spcPct val="120000"/>
              </a:lnSpc>
              <a:spcBef>
                <a:spcPts val="375"/>
              </a:spcBef>
              <a:buSzPct val="100000"/>
              <a:buFontTx/>
              <a:buBlip>
                <a:blip>
                  <a:extLst>
                    <a:ext uri="{96DAC541-7B7A-43D3-8B79-37D633B846F1}">
                      <asvg:svgBlip xmlns:asvg="http://schemas.microsoft.com/office/drawing/2016/SVG/main" r:embed="rId6"/>
                    </a:ext>
                  </a:extLst>
                </a:blip>
              </a:buBlip>
              <a:defRPr sz="1800" b="0" i="0" kern="1200">
                <a:solidFill>
                  <a:schemeClr val="tx1"/>
                </a:solidFill>
                <a:latin typeface="Arial" panose="020B0604020202020204" pitchFamily="34" charset="0"/>
                <a:ea typeface="+mn-ea"/>
                <a:cs typeface="+mn-cs"/>
              </a:defRPr>
            </a:lvl2pPr>
            <a:lvl3pPr marL="612000" indent="-216000" algn="l" defTabSz="685800" rtl="0" eaLnBrk="1" latinLnBrk="0" hangingPunct="1">
              <a:lnSpc>
                <a:spcPct val="120000"/>
              </a:lnSpc>
              <a:spcBef>
                <a:spcPts val="375"/>
              </a:spcBef>
              <a:buSzPct val="120000"/>
              <a:buFont typeface="Arial" panose="020B0604020202020204" pitchFamily="34" charset="0"/>
              <a:buChar char="•"/>
              <a:defRPr sz="1500" b="0" i="0" kern="1200">
                <a:solidFill>
                  <a:schemeClr val="tx1"/>
                </a:solidFill>
                <a:latin typeface="Arial" panose="020B0604020202020204" pitchFamily="34" charset="0"/>
                <a:ea typeface="+mn-ea"/>
                <a:cs typeface="+mn-cs"/>
              </a:defRPr>
            </a:lvl3pPr>
            <a:lvl4pPr marL="864000" indent="-216000" algn="l" defTabSz="685800" rtl="0" eaLnBrk="1" latinLnBrk="0" hangingPunct="1">
              <a:lnSpc>
                <a:spcPct val="120000"/>
              </a:lnSpc>
              <a:spcBef>
                <a:spcPts val="375"/>
              </a:spcBef>
              <a:buSzPct val="100000"/>
              <a:buFont typeface="Symbol" pitchFamily="2" charset="2"/>
              <a:buChar char="-"/>
              <a:defRPr sz="1500" b="0" i="0" kern="1200">
                <a:solidFill>
                  <a:schemeClr val="tx1"/>
                </a:solidFill>
                <a:latin typeface="Arial" panose="020B0604020202020204" pitchFamily="34" charset="0"/>
                <a:ea typeface="+mn-ea"/>
                <a:cs typeface="+mn-cs"/>
              </a:defRPr>
            </a:lvl4pPr>
            <a:lvl5pPr marL="1080000" indent="-216000" algn="l" defTabSz="685800" rtl="0" eaLnBrk="1" latinLnBrk="0" hangingPunct="1">
              <a:lnSpc>
                <a:spcPct val="120000"/>
              </a:lnSpc>
              <a:spcBef>
                <a:spcPts val="375"/>
              </a:spcBef>
              <a:buSzPct val="100000"/>
              <a:buFont typeface="Courier New" panose="02070309020205020404" pitchFamily="49" charset="0"/>
              <a:buChar char="o"/>
              <a:defRPr sz="1500" b="0" i="0" kern="1200">
                <a:solidFill>
                  <a:schemeClr val="tx1"/>
                </a:solidFill>
                <a:latin typeface="Arial" panose="020B0604020202020204" pitchFamily="34"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spcBef>
                <a:spcPts val="0"/>
              </a:spcBef>
              <a:buNone/>
            </a:pPr>
            <a:r>
              <a:rPr lang="de-DE" sz="800" u="sng" noProof="0" dirty="0"/>
              <a:t>Signifik. Unterschiede </a:t>
            </a:r>
            <a:r>
              <a:rPr lang="de-DE" sz="800" u="sng" dirty="0"/>
              <a:t>zu 2025 innerhalb </a:t>
            </a:r>
            <a:r>
              <a:rPr lang="de-DE" sz="800" u="sng" noProof="0" dirty="0"/>
              <a:t>der Ländergruppen</a:t>
            </a:r>
            <a:endParaRPr lang="de-DE" sz="800" baseline="30000" noProof="0" dirty="0">
              <a:solidFill>
                <a:srgbClr val="054F73"/>
              </a:solidFill>
            </a:endParaRPr>
          </a:p>
          <a:p>
            <a:pPr marL="0" indent="0">
              <a:spcBef>
                <a:spcPts val="0"/>
              </a:spcBef>
              <a:buNone/>
            </a:pPr>
            <a:r>
              <a:rPr lang="de-DE" sz="800" baseline="30000" noProof="0" dirty="0">
                <a:solidFill>
                  <a:srgbClr val="054F73"/>
                </a:solidFill>
              </a:rPr>
              <a:t>1 </a:t>
            </a:r>
            <a:r>
              <a:rPr lang="de-DE" sz="800" noProof="0" dirty="0"/>
              <a:t>BY: 63 Punkte (</a:t>
            </a:r>
            <a:r>
              <a:rPr lang="de-DE" sz="800" dirty="0">
                <a:solidFill>
                  <a:schemeClr val="accent1"/>
                </a:solidFill>
              </a:rPr>
              <a:t>▲</a:t>
            </a:r>
            <a:r>
              <a:rPr lang="de-DE" sz="800" dirty="0">
                <a:solidFill>
                  <a:srgbClr val="FF0000"/>
                </a:solidFill>
                <a:latin typeface="Arial" panose="020B0604020202020204"/>
              </a:rPr>
              <a:t> </a:t>
            </a:r>
            <a:r>
              <a:rPr lang="de-DE" sz="800" b="1" dirty="0">
                <a:solidFill>
                  <a:srgbClr val="8BC300"/>
                </a:solidFill>
                <a:latin typeface="Arial" panose="020B0604020202020204"/>
              </a:rPr>
              <a:t>19 Punkte</a:t>
            </a:r>
            <a:r>
              <a:rPr lang="de-DE" sz="800" dirty="0">
                <a:latin typeface="Arial" panose="020B0604020202020204"/>
              </a:rPr>
              <a:t>)</a:t>
            </a:r>
          </a:p>
          <a:p>
            <a:pPr marL="0" indent="0">
              <a:spcBef>
                <a:spcPts val="0"/>
              </a:spcBef>
              <a:buNone/>
            </a:pPr>
            <a:r>
              <a:rPr lang="de-DE" sz="800" baseline="30000" dirty="0">
                <a:solidFill>
                  <a:srgbClr val="054F73"/>
                </a:solidFill>
              </a:rPr>
              <a:t>2 </a:t>
            </a:r>
            <a:r>
              <a:rPr lang="de-DE" sz="800" dirty="0"/>
              <a:t>BY: 50 Punkte (</a:t>
            </a:r>
            <a:r>
              <a:rPr lang="de-DE" sz="800" dirty="0">
                <a:solidFill>
                  <a:schemeClr val="accent1"/>
                </a:solidFill>
              </a:rPr>
              <a:t>▲</a:t>
            </a:r>
            <a:r>
              <a:rPr lang="de-DE" sz="800" dirty="0">
                <a:solidFill>
                  <a:srgbClr val="FF0000"/>
                </a:solidFill>
                <a:latin typeface="Arial" panose="020B0604020202020204"/>
              </a:rPr>
              <a:t> </a:t>
            </a:r>
            <a:r>
              <a:rPr lang="de-DE" sz="800" b="1" dirty="0">
                <a:solidFill>
                  <a:srgbClr val="8BC300"/>
                </a:solidFill>
                <a:latin typeface="Arial" panose="020B0604020202020204"/>
              </a:rPr>
              <a:t>13 Punkte</a:t>
            </a:r>
            <a:r>
              <a:rPr lang="de-DE" sz="800" dirty="0">
                <a:latin typeface="Arial" panose="020B0604020202020204"/>
              </a:rPr>
              <a:t>)</a:t>
            </a:r>
            <a:endParaRPr lang="de-DE" sz="800" dirty="0"/>
          </a:p>
          <a:p>
            <a:pPr marL="0" indent="0">
              <a:spcBef>
                <a:spcPts val="0"/>
              </a:spcBef>
              <a:buNone/>
            </a:pPr>
            <a:r>
              <a:rPr lang="de-DE" sz="800" baseline="30000" noProof="0" dirty="0">
                <a:solidFill>
                  <a:srgbClr val="054F73"/>
                </a:solidFill>
              </a:rPr>
              <a:t>3 </a:t>
            </a:r>
            <a:r>
              <a:rPr lang="de-DE" sz="800" noProof="0" dirty="0"/>
              <a:t>BY: </a:t>
            </a:r>
            <a:r>
              <a:rPr lang="de-DE" sz="800" dirty="0">
                <a:latin typeface="Arial" panose="020B0604020202020204"/>
              </a:rPr>
              <a:t>51</a:t>
            </a:r>
            <a:r>
              <a:rPr lang="de-DE" sz="800" noProof="0" dirty="0">
                <a:latin typeface="Arial" panose="020B0604020202020204"/>
              </a:rPr>
              <a:t> Punkte </a:t>
            </a:r>
            <a:r>
              <a:rPr lang="de-DE" sz="800" dirty="0"/>
              <a:t>(</a:t>
            </a:r>
            <a:r>
              <a:rPr lang="de-DE" sz="800" dirty="0">
                <a:solidFill>
                  <a:schemeClr val="accent1"/>
                </a:solidFill>
              </a:rPr>
              <a:t>▲</a:t>
            </a:r>
            <a:r>
              <a:rPr lang="de-DE" sz="800" dirty="0">
                <a:solidFill>
                  <a:srgbClr val="FF0000"/>
                </a:solidFill>
                <a:latin typeface="Arial" panose="020B0604020202020204"/>
              </a:rPr>
              <a:t> </a:t>
            </a:r>
            <a:r>
              <a:rPr lang="de-DE" sz="800" b="1" dirty="0">
                <a:solidFill>
                  <a:srgbClr val="8BC300"/>
                </a:solidFill>
                <a:latin typeface="Arial" panose="020B0604020202020204"/>
              </a:rPr>
              <a:t>19 Punkte</a:t>
            </a:r>
            <a:r>
              <a:rPr lang="de-DE" sz="800" dirty="0">
                <a:latin typeface="Arial" panose="020B0604020202020204"/>
              </a:rPr>
              <a:t>)</a:t>
            </a:r>
          </a:p>
          <a:p>
            <a:pPr marL="0" indent="0">
              <a:spcBef>
                <a:spcPts val="0"/>
              </a:spcBef>
              <a:buNone/>
            </a:pPr>
            <a:r>
              <a:rPr lang="de-DE" sz="800" baseline="30000" dirty="0">
                <a:solidFill>
                  <a:srgbClr val="054F73"/>
                </a:solidFill>
              </a:rPr>
              <a:t>4 </a:t>
            </a:r>
            <a:r>
              <a:rPr lang="de-DE" sz="800" dirty="0"/>
              <a:t>BY: 46 Punkte (</a:t>
            </a:r>
            <a:r>
              <a:rPr lang="de-DE" sz="800" dirty="0">
                <a:solidFill>
                  <a:schemeClr val="accent1"/>
                </a:solidFill>
              </a:rPr>
              <a:t>▲</a:t>
            </a:r>
            <a:r>
              <a:rPr lang="de-DE" sz="800" dirty="0">
                <a:solidFill>
                  <a:srgbClr val="FF0000"/>
                </a:solidFill>
                <a:latin typeface="Arial" panose="020B0604020202020204"/>
              </a:rPr>
              <a:t> </a:t>
            </a:r>
            <a:r>
              <a:rPr lang="de-DE" sz="800" b="1" dirty="0">
                <a:solidFill>
                  <a:srgbClr val="8BC300"/>
                </a:solidFill>
                <a:latin typeface="Arial" panose="020B0604020202020204"/>
              </a:rPr>
              <a:t>15 Punkte</a:t>
            </a:r>
            <a:r>
              <a:rPr lang="de-DE" sz="800" dirty="0">
                <a:latin typeface="Arial" panose="020B0604020202020204"/>
              </a:rPr>
              <a:t>)</a:t>
            </a:r>
            <a:endParaRPr lang="de-DE" sz="800" dirty="0"/>
          </a:p>
          <a:p>
            <a:pPr marL="0" indent="0">
              <a:spcBef>
                <a:spcPts val="0"/>
              </a:spcBef>
              <a:buNone/>
            </a:pPr>
            <a:r>
              <a:rPr lang="de-DE" sz="800" baseline="30000" dirty="0">
                <a:solidFill>
                  <a:srgbClr val="054F73"/>
                </a:solidFill>
              </a:rPr>
              <a:t>5 </a:t>
            </a:r>
            <a:r>
              <a:rPr lang="de-DE" sz="800" dirty="0"/>
              <a:t>BW: 39 Punkte (</a:t>
            </a:r>
            <a:r>
              <a:rPr lang="de-DE" sz="800" dirty="0">
                <a:solidFill>
                  <a:schemeClr val="accent1"/>
                </a:solidFill>
              </a:rPr>
              <a:t>▲</a:t>
            </a:r>
            <a:r>
              <a:rPr lang="de-DE" sz="800" dirty="0">
                <a:solidFill>
                  <a:srgbClr val="FF0000"/>
                </a:solidFill>
                <a:latin typeface="Arial" panose="020B0604020202020204"/>
              </a:rPr>
              <a:t> </a:t>
            </a:r>
            <a:r>
              <a:rPr lang="de-DE" sz="800" b="1" dirty="0">
                <a:solidFill>
                  <a:srgbClr val="8BC300"/>
                </a:solidFill>
                <a:latin typeface="Arial" panose="020B0604020202020204"/>
              </a:rPr>
              <a:t>18 Punkte</a:t>
            </a:r>
            <a:r>
              <a:rPr lang="de-DE" sz="800" dirty="0">
                <a:latin typeface="Arial" panose="020B0604020202020204"/>
              </a:rPr>
              <a:t>)</a:t>
            </a:r>
            <a:endParaRPr lang="de-DE" sz="800" dirty="0"/>
          </a:p>
        </p:txBody>
      </p:sp>
      <p:sp>
        <p:nvSpPr>
          <p:cNvPr id="7" name="Textplatzhalter 4">
            <a:extLst>
              <a:ext uri="{FF2B5EF4-FFF2-40B4-BE49-F238E27FC236}">
                <a16:creationId xmlns:a16="http://schemas.microsoft.com/office/drawing/2014/main" id="{251D3043-775F-CA0E-91DC-DC90F807C38F}"/>
              </a:ext>
            </a:extLst>
          </p:cNvPr>
          <p:cNvSpPr txBox="1">
            <a:spLocks/>
          </p:cNvSpPr>
          <p:nvPr/>
        </p:nvSpPr>
        <p:spPr>
          <a:xfrm>
            <a:off x="2045703" y="3943118"/>
            <a:ext cx="2738270" cy="975413"/>
          </a:xfrm>
          <a:prstGeom prst="rect">
            <a:avLst/>
          </a:prstGeom>
        </p:spPr>
        <p:txBody>
          <a:bodyPr lIns="0" tIns="0" rIns="0" bIns="0">
            <a:noAutofit/>
          </a:bodyPr>
          <a:lstStyle>
            <a:lvl1pPr marL="216000" indent="-216000" algn="l" defTabSz="685800" rtl="0" eaLnBrk="1" latinLnBrk="0" hangingPunct="1">
              <a:lnSpc>
                <a:spcPct val="120000"/>
              </a:lnSpc>
              <a:spcBef>
                <a:spcPts val="750"/>
              </a:spcBef>
              <a:buFontTx/>
              <a:buBlip>
                <a:blip>
                  <a:extLst>
                    <a:ext uri="{96DAC541-7B7A-43D3-8B79-37D633B846F1}">
                      <asvg:svgBlip xmlns:asvg="http://schemas.microsoft.com/office/drawing/2016/SVG/main" r:embed="rId5"/>
                    </a:ext>
                  </a:extLst>
                </a:blip>
              </a:buBlip>
              <a:defRPr sz="1800" b="0" i="0" kern="1200">
                <a:solidFill>
                  <a:schemeClr val="tx1"/>
                </a:solidFill>
                <a:latin typeface="Arial" panose="020B0604020202020204" pitchFamily="34" charset="0"/>
                <a:ea typeface="+mn-ea"/>
                <a:cs typeface="+mn-cs"/>
              </a:defRPr>
            </a:lvl1pPr>
            <a:lvl2pPr marL="396000" indent="-216000" algn="l" defTabSz="685800" rtl="0" eaLnBrk="1" latinLnBrk="0" hangingPunct="1">
              <a:lnSpc>
                <a:spcPct val="120000"/>
              </a:lnSpc>
              <a:spcBef>
                <a:spcPts val="375"/>
              </a:spcBef>
              <a:buSzPct val="100000"/>
              <a:buFontTx/>
              <a:buBlip>
                <a:blip>
                  <a:extLst>
                    <a:ext uri="{96DAC541-7B7A-43D3-8B79-37D633B846F1}">
                      <asvg:svgBlip xmlns:asvg="http://schemas.microsoft.com/office/drawing/2016/SVG/main" r:embed="rId6"/>
                    </a:ext>
                  </a:extLst>
                </a:blip>
              </a:buBlip>
              <a:defRPr sz="1800" b="0" i="0" kern="1200">
                <a:solidFill>
                  <a:schemeClr val="tx1"/>
                </a:solidFill>
                <a:latin typeface="Arial" panose="020B0604020202020204" pitchFamily="34" charset="0"/>
                <a:ea typeface="+mn-ea"/>
                <a:cs typeface="+mn-cs"/>
              </a:defRPr>
            </a:lvl2pPr>
            <a:lvl3pPr marL="612000" indent="-216000" algn="l" defTabSz="685800" rtl="0" eaLnBrk="1" latinLnBrk="0" hangingPunct="1">
              <a:lnSpc>
                <a:spcPct val="120000"/>
              </a:lnSpc>
              <a:spcBef>
                <a:spcPts val="375"/>
              </a:spcBef>
              <a:buSzPct val="120000"/>
              <a:buFont typeface="Arial" panose="020B0604020202020204" pitchFamily="34" charset="0"/>
              <a:buChar char="•"/>
              <a:defRPr sz="1500" b="0" i="0" kern="1200">
                <a:solidFill>
                  <a:schemeClr val="tx1"/>
                </a:solidFill>
                <a:latin typeface="Arial" panose="020B0604020202020204" pitchFamily="34" charset="0"/>
                <a:ea typeface="+mn-ea"/>
                <a:cs typeface="+mn-cs"/>
              </a:defRPr>
            </a:lvl3pPr>
            <a:lvl4pPr marL="864000" indent="-216000" algn="l" defTabSz="685800" rtl="0" eaLnBrk="1" latinLnBrk="0" hangingPunct="1">
              <a:lnSpc>
                <a:spcPct val="120000"/>
              </a:lnSpc>
              <a:spcBef>
                <a:spcPts val="375"/>
              </a:spcBef>
              <a:buSzPct val="100000"/>
              <a:buFont typeface="Symbol" pitchFamily="2" charset="2"/>
              <a:buChar char="-"/>
              <a:defRPr sz="1500" b="0" i="0" kern="1200">
                <a:solidFill>
                  <a:schemeClr val="tx1"/>
                </a:solidFill>
                <a:latin typeface="Arial" panose="020B0604020202020204" pitchFamily="34" charset="0"/>
                <a:ea typeface="+mn-ea"/>
                <a:cs typeface="+mn-cs"/>
              </a:defRPr>
            </a:lvl4pPr>
            <a:lvl5pPr marL="1080000" indent="-216000" algn="l" defTabSz="685800" rtl="0" eaLnBrk="1" latinLnBrk="0" hangingPunct="1">
              <a:lnSpc>
                <a:spcPct val="120000"/>
              </a:lnSpc>
              <a:spcBef>
                <a:spcPts val="375"/>
              </a:spcBef>
              <a:buSzPct val="100000"/>
              <a:buFont typeface="Courier New" panose="02070309020205020404" pitchFamily="49" charset="0"/>
              <a:buChar char="o"/>
              <a:defRPr sz="1500" b="0" i="0" kern="1200">
                <a:solidFill>
                  <a:schemeClr val="tx1"/>
                </a:solidFill>
                <a:latin typeface="Arial" panose="020B0604020202020204" pitchFamily="34"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spcBef>
                <a:spcPts val="0"/>
              </a:spcBef>
              <a:buNone/>
            </a:pPr>
            <a:r>
              <a:rPr lang="de-DE" sz="800" baseline="30000" dirty="0">
                <a:solidFill>
                  <a:srgbClr val="054F73"/>
                </a:solidFill>
                <a:latin typeface="Arial" panose="020B0604020202020204"/>
              </a:rPr>
              <a:t>6 </a:t>
            </a:r>
            <a:r>
              <a:rPr lang="de-DE" sz="800" dirty="0">
                <a:latin typeface="Arial" panose="020B0604020202020204"/>
              </a:rPr>
              <a:t>HE/RP:</a:t>
            </a:r>
            <a:r>
              <a:rPr lang="de-DE" sz="800" dirty="0">
                <a:solidFill>
                  <a:srgbClr val="FF0000"/>
                </a:solidFill>
                <a:latin typeface="Arial" panose="020B0604020202020204"/>
              </a:rPr>
              <a:t> </a:t>
            </a:r>
            <a:r>
              <a:rPr lang="de-DE" sz="800" dirty="0">
                <a:latin typeface="Arial" panose="020B0604020202020204"/>
              </a:rPr>
              <a:t>44 Punkte</a:t>
            </a:r>
            <a:r>
              <a:rPr lang="de-DE" sz="800" dirty="0"/>
              <a:t> (</a:t>
            </a:r>
            <a:r>
              <a:rPr lang="de-DE" sz="800" dirty="0">
                <a:solidFill>
                  <a:schemeClr val="accent1"/>
                </a:solidFill>
              </a:rPr>
              <a:t>▲</a:t>
            </a:r>
            <a:r>
              <a:rPr lang="de-DE" sz="800" dirty="0">
                <a:solidFill>
                  <a:srgbClr val="FF0000"/>
                </a:solidFill>
                <a:latin typeface="Arial" panose="020B0604020202020204"/>
              </a:rPr>
              <a:t> </a:t>
            </a:r>
            <a:r>
              <a:rPr lang="de-DE" sz="800" b="1" dirty="0">
                <a:solidFill>
                  <a:srgbClr val="8BC300"/>
                </a:solidFill>
                <a:latin typeface="Arial" panose="020B0604020202020204"/>
              </a:rPr>
              <a:t>12 Punkte</a:t>
            </a:r>
            <a:r>
              <a:rPr lang="de-DE" sz="800" dirty="0">
                <a:latin typeface="Arial" panose="020B0604020202020204"/>
              </a:rPr>
              <a:t>)</a:t>
            </a:r>
          </a:p>
        </p:txBody>
      </p:sp>
    </p:spTree>
    <p:extLst>
      <p:ext uri="{BB962C8B-B14F-4D97-AF65-F5344CB8AC3E}">
        <p14:creationId xmlns:p14="http://schemas.microsoft.com/office/powerpoint/2010/main" val="293607053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D606A2-4C5F-08CC-F80B-C2E88805612E}"/>
            </a:ext>
          </a:extLst>
        </p:cNvPr>
        <p:cNvGrpSpPr/>
        <p:nvPr/>
      </p:nvGrpSpPr>
      <p:grpSpPr>
        <a:xfrm>
          <a:off x="0" y="0"/>
          <a:ext cx="0" cy="0"/>
          <a:chOff x="0" y="0"/>
          <a:chExt cx="0" cy="0"/>
        </a:xfrm>
      </p:grpSpPr>
      <p:sp>
        <p:nvSpPr>
          <p:cNvPr id="2" name="Fußzeilenplatzhalter 1">
            <a:extLst>
              <a:ext uri="{FF2B5EF4-FFF2-40B4-BE49-F238E27FC236}">
                <a16:creationId xmlns:a16="http://schemas.microsoft.com/office/drawing/2014/main" id="{638DCA4E-BF65-D8DF-137F-036A4E0FEDC5}"/>
              </a:ext>
            </a:extLst>
          </p:cNvPr>
          <p:cNvSpPr>
            <a:spLocks noGrp="1"/>
          </p:cNvSpPr>
          <p:nvPr>
            <p:ph type="ftr" sz="quarter" idx="3"/>
          </p:nvPr>
        </p:nvSpPr>
        <p:spPr/>
        <p:txBody>
          <a:bodyPr/>
          <a:lstStyle/>
          <a:p>
            <a:r>
              <a:rPr lang="de-DE" noProof="0" dirty="0"/>
              <a:t>Juli 2026</a:t>
            </a:r>
          </a:p>
        </p:txBody>
      </p:sp>
      <p:sp>
        <p:nvSpPr>
          <p:cNvPr id="3" name="Foliennummernplatzhalter 2">
            <a:extLst>
              <a:ext uri="{FF2B5EF4-FFF2-40B4-BE49-F238E27FC236}">
                <a16:creationId xmlns:a16="http://schemas.microsoft.com/office/drawing/2014/main" id="{13147662-AAF9-94DA-C43A-1CE5418DF81D}"/>
              </a:ext>
            </a:extLst>
          </p:cNvPr>
          <p:cNvSpPr>
            <a:spLocks noGrp="1"/>
          </p:cNvSpPr>
          <p:nvPr>
            <p:ph type="sldNum" sz="quarter" idx="4"/>
          </p:nvPr>
        </p:nvSpPr>
        <p:spPr/>
        <p:txBody>
          <a:bodyPr/>
          <a:lstStyle/>
          <a:p>
            <a:fld id="{DB2B21CB-63E8-C249-B8AC-5FF3FD754265}" type="slidenum">
              <a:rPr lang="de-DE" noProof="0" smtClean="0"/>
              <a:pPr/>
              <a:t>23</a:t>
            </a:fld>
            <a:endParaRPr lang="de-DE" noProof="0" dirty="0"/>
          </a:p>
        </p:txBody>
      </p:sp>
      <p:sp>
        <p:nvSpPr>
          <p:cNvPr id="4" name="Titel 3">
            <a:extLst>
              <a:ext uri="{FF2B5EF4-FFF2-40B4-BE49-F238E27FC236}">
                <a16:creationId xmlns:a16="http://schemas.microsoft.com/office/drawing/2014/main" id="{68CB3D22-5910-1F71-FE37-1C99C28C795B}"/>
              </a:ext>
            </a:extLst>
          </p:cNvPr>
          <p:cNvSpPr>
            <a:spLocks noGrp="1"/>
          </p:cNvSpPr>
          <p:nvPr>
            <p:ph type="title"/>
          </p:nvPr>
        </p:nvSpPr>
        <p:spPr/>
        <p:txBody>
          <a:bodyPr>
            <a:normAutofit/>
          </a:bodyPr>
          <a:lstStyle/>
          <a:p>
            <a:r>
              <a:rPr lang="de-DE" dirty="0"/>
              <a:t>Schlüsselindikatoren im Themenfeld …</a:t>
            </a:r>
            <a:br>
              <a:rPr lang="de-DE" noProof="0" dirty="0"/>
            </a:br>
            <a:r>
              <a:rPr lang="de-DE" noProof="0" dirty="0"/>
              <a:t>Rechtlicher Rahmen der Unternehmen</a:t>
            </a:r>
          </a:p>
        </p:txBody>
      </p:sp>
      <p:sp>
        <p:nvSpPr>
          <p:cNvPr id="5" name="Textplatzhalter 4">
            <a:extLst>
              <a:ext uri="{FF2B5EF4-FFF2-40B4-BE49-F238E27FC236}">
                <a16:creationId xmlns:a16="http://schemas.microsoft.com/office/drawing/2014/main" id="{5D77BD0D-45B9-9120-6BFE-AB972D50E941}"/>
              </a:ext>
            </a:extLst>
          </p:cNvPr>
          <p:cNvSpPr>
            <a:spLocks noGrp="1"/>
          </p:cNvSpPr>
          <p:nvPr>
            <p:ph type="body" sz="quarter" idx="13"/>
          </p:nvPr>
        </p:nvSpPr>
        <p:spPr>
          <a:xfrm>
            <a:off x="360000" y="973138"/>
            <a:ext cx="4161200" cy="3199719"/>
          </a:xfrm>
          <a:noFill/>
          <a:ln>
            <a:noFill/>
          </a:ln>
        </p:spPr>
        <p:txBody>
          <a:bodyPr>
            <a:normAutofit/>
          </a:bodyPr>
          <a:lstStyle/>
          <a:p>
            <a:r>
              <a:rPr lang="de-DE" sz="1000" b="1" dirty="0"/>
              <a:t>Negative Schlüsselindikatoren</a:t>
            </a:r>
            <a:r>
              <a:rPr lang="de-DE" sz="1000" noProof="0" dirty="0"/>
              <a:t>: </a:t>
            </a:r>
            <a:br>
              <a:rPr lang="de-DE" sz="1000" noProof="0" dirty="0"/>
            </a:br>
            <a:r>
              <a:rPr lang="de-DE" sz="800" noProof="0" dirty="0"/>
              <a:t>Indikatoren mit themenfeldspezifisch überdurchschnittlich hohem Einfluss auf die Selbsteinschätzung der Klimaresilienz in den Unternehmen, die im Vergleich mit den anderen Themenfeldindikatoren </a:t>
            </a:r>
            <a:r>
              <a:rPr lang="de-DE" sz="800" b="1" noProof="0" dirty="0"/>
              <a:t>schlechter</a:t>
            </a:r>
            <a:r>
              <a:rPr lang="de-DE" sz="800" noProof="0" dirty="0"/>
              <a:t> bewertet werden</a:t>
            </a:r>
            <a:endParaRPr lang="de-DE" sz="1000" dirty="0"/>
          </a:p>
          <a:p>
            <a:pPr marL="0" indent="0">
              <a:buNone/>
            </a:pPr>
            <a:r>
              <a:rPr lang="de-DE" sz="800" noProof="0" dirty="0"/>
              <a:t>Einen im Vergleich </a:t>
            </a:r>
            <a:r>
              <a:rPr lang="de-DE" sz="800" b="1" noProof="0" dirty="0"/>
              <a:t>hohen hemmenden Einfluss </a:t>
            </a:r>
            <a:r>
              <a:rPr lang="de-DE" sz="800" noProof="0" dirty="0"/>
              <a:t>nehmen WVU wahr …</a:t>
            </a:r>
          </a:p>
          <a:p>
            <a:pPr marL="360000" lvl="2">
              <a:buClr>
                <a:srgbClr val="FF4747"/>
              </a:buClr>
              <a:buSzPct val="100000"/>
              <a:buFont typeface="Arial" panose="020B0604020202020204" pitchFamily="34" charset="0"/>
              <a:buChar char="●"/>
            </a:pPr>
            <a:r>
              <a:rPr lang="de-DE" sz="800" dirty="0"/>
              <a:t>aufgrund fehlender integrierter Planung/Koordination und zu komplexer und langwierigen Genehmigungs- und Beteiligungsverfahren bei Wasserinfrastrukturprojekten</a:t>
            </a:r>
          </a:p>
          <a:p>
            <a:pPr lvl="2"/>
            <a:endParaRPr lang="de-DE" sz="800" noProof="0" dirty="0"/>
          </a:p>
        </p:txBody>
      </p:sp>
      <p:sp>
        <p:nvSpPr>
          <p:cNvPr id="6" name="Textplatzhalter 4">
            <a:extLst>
              <a:ext uri="{FF2B5EF4-FFF2-40B4-BE49-F238E27FC236}">
                <a16:creationId xmlns:a16="http://schemas.microsoft.com/office/drawing/2014/main" id="{B1D8AFDE-4990-761E-82AB-EE51F8D70E96}"/>
              </a:ext>
            </a:extLst>
          </p:cNvPr>
          <p:cNvSpPr txBox="1">
            <a:spLocks/>
          </p:cNvSpPr>
          <p:nvPr/>
        </p:nvSpPr>
        <p:spPr>
          <a:xfrm>
            <a:off x="4622800" y="964678"/>
            <a:ext cx="4161200" cy="3199719"/>
          </a:xfrm>
          <a:prstGeom prst="rect">
            <a:avLst/>
          </a:prstGeom>
          <a:noFill/>
          <a:ln>
            <a:noFill/>
          </a:ln>
        </p:spPr>
        <p:txBody>
          <a:bodyPr lIns="0" tIns="0" rIns="0">
            <a:normAutofit/>
          </a:bodyPr>
          <a:lstStyle>
            <a:lvl1pPr marL="216000" indent="-216000" algn="l" defTabSz="685800" rtl="0" eaLnBrk="1" latinLnBrk="0" hangingPunct="1">
              <a:lnSpc>
                <a:spcPct val="120000"/>
              </a:lnSpc>
              <a:spcBef>
                <a:spcPts val="750"/>
              </a:spcBef>
              <a:buFontTx/>
              <a:buBlip>
                <a:blip>
                  <a:extLst>
                    <a:ext uri="{96DAC541-7B7A-43D3-8B79-37D633B846F1}">
                      <asvg:svgBlip xmlns:asvg="http://schemas.microsoft.com/office/drawing/2016/SVG/main" r:embed="rId2"/>
                    </a:ext>
                  </a:extLst>
                </a:blip>
              </a:buBlip>
              <a:defRPr sz="1800" b="0" i="0" kern="1200">
                <a:solidFill>
                  <a:schemeClr val="tx1"/>
                </a:solidFill>
                <a:latin typeface="Arial" panose="020B0604020202020204" pitchFamily="34" charset="0"/>
                <a:ea typeface="+mn-ea"/>
                <a:cs typeface="+mn-cs"/>
              </a:defRPr>
            </a:lvl1pPr>
            <a:lvl2pPr marL="396000" indent="-216000" algn="l" defTabSz="685800" rtl="0" eaLnBrk="1" latinLnBrk="0" hangingPunct="1">
              <a:lnSpc>
                <a:spcPct val="120000"/>
              </a:lnSpc>
              <a:spcBef>
                <a:spcPts val="375"/>
              </a:spcBef>
              <a:buSzPct val="100000"/>
              <a:buFontTx/>
              <a:buBlip>
                <a:blip>
                  <a:extLst>
                    <a:ext uri="{96DAC541-7B7A-43D3-8B79-37D633B846F1}">
                      <asvg:svgBlip xmlns:asvg="http://schemas.microsoft.com/office/drawing/2016/SVG/main" r:embed="rId3"/>
                    </a:ext>
                  </a:extLst>
                </a:blip>
              </a:buBlip>
              <a:defRPr sz="1800" b="0" i="0" kern="1200">
                <a:solidFill>
                  <a:schemeClr val="tx1"/>
                </a:solidFill>
                <a:latin typeface="Arial" panose="020B0604020202020204" pitchFamily="34" charset="0"/>
                <a:ea typeface="+mn-ea"/>
                <a:cs typeface="+mn-cs"/>
              </a:defRPr>
            </a:lvl2pPr>
            <a:lvl3pPr marL="612000" indent="-216000" algn="l" defTabSz="685800" rtl="0" eaLnBrk="1" latinLnBrk="0" hangingPunct="1">
              <a:lnSpc>
                <a:spcPct val="120000"/>
              </a:lnSpc>
              <a:spcBef>
                <a:spcPts val="375"/>
              </a:spcBef>
              <a:buSzPct val="120000"/>
              <a:buFont typeface="Arial" panose="020B0604020202020204" pitchFamily="34" charset="0"/>
              <a:buChar char="•"/>
              <a:defRPr sz="1500" b="0" i="0" kern="1200">
                <a:solidFill>
                  <a:schemeClr val="tx1"/>
                </a:solidFill>
                <a:latin typeface="Arial" panose="020B0604020202020204" pitchFamily="34" charset="0"/>
                <a:ea typeface="+mn-ea"/>
                <a:cs typeface="+mn-cs"/>
              </a:defRPr>
            </a:lvl3pPr>
            <a:lvl4pPr marL="864000" indent="-216000" algn="l" defTabSz="685800" rtl="0" eaLnBrk="1" latinLnBrk="0" hangingPunct="1">
              <a:lnSpc>
                <a:spcPct val="120000"/>
              </a:lnSpc>
              <a:spcBef>
                <a:spcPts val="375"/>
              </a:spcBef>
              <a:buSzPct val="100000"/>
              <a:buFont typeface="Symbol" pitchFamily="2" charset="2"/>
              <a:buChar char="-"/>
              <a:defRPr sz="1500" b="0" i="0" kern="1200">
                <a:solidFill>
                  <a:schemeClr val="tx1"/>
                </a:solidFill>
                <a:latin typeface="Arial" panose="020B0604020202020204" pitchFamily="34" charset="0"/>
                <a:ea typeface="+mn-ea"/>
                <a:cs typeface="+mn-cs"/>
              </a:defRPr>
            </a:lvl4pPr>
            <a:lvl5pPr marL="1080000" indent="-216000" algn="l" defTabSz="685800" rtl="0" eaLnBrk="1" latinLnBrk="0" hangingPunct="1">
              <a:lnSpc>
                <a:spcPct val="120000"/>
              </a:lnSpc>
              <a:spcBef>
                <a:spcPts val="375"/>
              </a:spcBef>
              <a:buSzPct val="100000"/>
              <a:buFont typeface="Courier New" panose="02070309020205020404" pitchFamily="49" charset="0"/>
              <a:buChar char="o"/>
              <a:defRPr sz="1500" b="0" i="0" kern="1200">
                <a:solidFill>
                  <a:schemeClr val="tx1"/>
                </a:solidFill>
                <a:latin typeface="Arial" panose="020B0604020202020204" pitchFamily="34"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de-DE" sz="1000" b="1" dirty="0"/>
              <a:t>Positive Schlüsselindikatoren</a:t>
            </a:r>
            <a:r>
              <a:rPr lang="de-DE" sz="1000" dirty="0"/>
              <a:t>: </a:t>
            </a:r>
            <a:br>
              <a:rPr lang="de-DE" sz="1000" dirty="0"/>
            </a:br>
            <a:r>
              <a:rPr lang="de-DE" sz="800" dirty="0"/>
              <a:t>Indikatoren </a:t>
            </a:r>
            <a:r>
              <a:rPr lang="de-DE" sz="800" noProof="0" dirty="0"/>
              <a:t>mit themenfeldspezifisch überdurchschnittlich hohem Einfluss auf die Selbsteinschätzung der Klimaresilienz in den Unternehmen, die im Vergleich mit den anderen Themenfeldindikatoren </a:t>
            </a:r>
            <a:r>
              <a:rPr lang="de-DE" sz="800" b="1" noProof="0" dirty="0"/>
              <a:t>besser</a:t>
            </a:r>
            <a:r>
              <a:rPr lang="de-DE" sz="800" noProof="0" dirty="0"/>
              <a:t> bewertet werden</a:t>
            </a:r>
            <a:endParaRPr lang="de-DE" sz="1000" dirty="0"/>
          </a:p>
          <a:p>
            <a:pPr marL="0" indent="0">
              <a:buNone/>
            </a:pPr>
            <a:r>
              <a:rPr lang="de-DE" sz="800" noProof="0" dirty="0"/>
              <a:t>Einen im Vergleich </a:t>
            </a:r>
            <a:r>
              <a:rPr lang="de-DE" sz="800" b="1" noProof="0" dirty="0"/>
              <a:t>weniger hohen hemmenden Einfluss </a:t>
            </a:r>
            <a:r>
              <a:rPr lang="de-DE" sz="800" noProof="0" dirty="0"/>
              <a:t>nehmen WVU wahr …</a:t>
            </a:r>
          </a:p>
          <a:p>
            <a:pPr marL="360000" lvl="2">
              <a:buClr>
                <a:srgbClr val="8BC300"/>
              </a:buClr>
              <a:buSzPct val="100000"/>
              <a:buFont typeface="Arial" panose="020B0604020202020204" pitchFamily="34" charset="0"/>
              <a:buChar char="●"/>
            </a:pPr>
            <a:r>
              <a:rPr lang="de-DE" sz="800" dirty="0"/>
              <a:t>aufgrund mangelnder regionaler oder landesweiter Wasserversorgungskonzepte (z.B. integrierte Planung, Koordination), die eine effektive Antwort auf den Klimawandel liefern können</a:t>
            </a:r>
          </a:p>
          <a:p>
            <a:pPr marL="360000" lvl="2">
              <a:buClr>
                <a:srgbClr val="8BC300"/>
              </a:buClr>
              <a:buSzPct val="100000"/>
              <a:buFont typeface="Arial" panose="020B0604020202020204" pitchFamily="34" charset="0"/>
              <a:buChar char="▲"/>
            </a:pPr>
            <a:r>
              <a:rPr lang="de-DE" sz="800" dirty="0"/>
              <a:t>hemmender Einfluss aufgrund mangelnder Zusammenarbeit mit regionalen Akteuren (z.B. Landwirtschaft, Kommunen, benachbarte Versorger, Behörden)</a:t>
            </a:r>
          </a:p>
          <a:p>
            <a:pPr marL="360000" lvl="2">
              <a:buClr>
                <a:schemeClr val="bg1">
                  <a:lumMod val="50000"/>
                </a:schemeClr>
              </a:buClr>
              <a:buSzPct val="100000"/>
              <a:buFont typeface="Arial" panose="020B0604020202020204" pitchFamily="34" charset="0"/>
              <a:buChar char="▼"/>
            </a:pPr>
            <a:r>
              <a:rPr lang="de-DE" sz="800" dirty="0">
                <a:solidFill>
                  <a:schemeClr val="bg1">
                    <a:lumMod val="50000"/>
                  </a:schemeClr>
                </a:solidFill>
              </a:rPr>
              <a:t>aufgrund mangelnder Akzeptanz für notwendige Anpassungsmaßnahmen z.B. in Politik und Bevölkerung (z.B. mit Folge höherer Wasserentgelte, Einschränkungen bei Bewässerung)</a:t>
            </a:r>
          </a:p>
          <a:p>
            <a:pPr marL="0" indent="0">
              <a:buNone/>
            </a:pPr>
            <a:endParaRPr lang="de-DE" noProof="0" dirty="0"/>
          </a:p>
        </p:txBody>
      </p:sp>
      <p:sp>
        <p:nvSpPr>
          <p:cNvPr id="7" name="Rechteck 6">
            <a:extLst>
              <a:ext uri="{FF2B5EF4-FFF2-40B4-BE49-F238E27FC236}">
                <a16:creationId xmlns:a16="http://schemas.microsoft.com/office/drawing/2014/main" id="{2D933B2B-0469-67D6-2609-7391EEFAD357}"/>
              </a:ext>
            </a:extLst>
          </p:cNvPr>
          <p:cNvSpPr/>
          <p:nvPr/>
        </p:nvSpPr>
        <p:spPr>
          <a:xfrm>
            <a:off x="360000" y="4172858"/>
            <a:ext cx="8423999" cy="594418"/>
          </a:xfrm>
          <a:prstGeom prst="rect">
            <a:avLst/>
          </a:prstGeom>
          <a:solidFill>
            <a:srgbClr val="EEF5E7"/>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r>
              <a:rPr lang="de-DE" sz="1000" b="1" dirty="0">
                <a:solidFill>
                  <a:schemeClr val="tx1"/>
                </a:solidFill>
              </a:rPr>
              <a:t>FAZIT: </a:t>
            </a:r>
            <a:r>
              <a:rPr lang="de-DE" sz="1000" dirty="0">
                <a:solidFill>
                  <a:schemeClr val="tx1"/>
                </a:solidFill>
              </a:rPr>
              <a:t>Trotz positiverer Bewertung als 2025 bleibt der rechtliche Rahmen insgesamt kritisch, aber die Zusammenarbeit mit regionalen Akteuren erweist sich 2026 als neuer positiver Aspekt.  Während die langwierigen bürokratischen Verfahren der größte Hemmschuh bleiben, wirkt die Abstimmung von Wasserversorgungskonzepten weiterhin als positiver Aspekt.</a:t>
            </a:r>
          </a:p>
        </p:txBody>
      </p:sp>
      <p:sp>
        <p:nvSpPr>
          <p:cNvPr id="8" name="Rechteck 7">
            <a:extLst>
              <a:ext uri="{FF2B5EF4-FFF2-40B4-BE49-F238E27FC236}">
                <a16:creationId xmlns:a16="http://schemas.microsoft.com/office/drawing/2014/main" id="{D462A73C-8D5B-CB66-3C62-ADAFB65E02C8}"/>
              </a:ext>
            </a:extLst>
          </p:cNvPr>
          <p:cNvSpPr/>
          <p:nvPr/>
        </p:nvSpPr>
        <p:spPr>
          <a:xfrm>
            <a:off x="533912" y="1141466"/>
            <a:ext cx="3952172" cy="454131"/>
          </a:xfrm>
          <a:prstGeom prst="rect">
            <a:avLst/>
          </a:prstGeom>
          <a:noFill/>
          <a:ln>
            <a:solidFill>
              <a:schemeClr val="bg1">
                <a:lumMod val="65000"/>
              </a:schemeClr>
            </a:solidFill>
            <a:prstDash val="dash"/>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b="0" i="0" dirty="0">
              <a:latin typeface="Arial" panose="020B0604020202020204" pitchFamily="34" charset="0"/>
            </a:endParaRPr>
          </a:p>
        </p:txBody>
      </p:sp>
      <p:sp>
        <p:nvSpPr>
          <p:cNvPr id="9" name="Rechteck 8">
            <a:extLst>
              <a:ext uri="{FF2B5EF4-FFF2-40B4-BE49-F238E27FC236}">
                <a16:creationId xmlns:a16="http://schemas.microsoft.com/office/drawing/2014/main" id="{052C677F-7918-80A5-1D88-410D4743FABC}"/>
              </a:ext>
            </a:extLst>
          </p:cNvPr>
          <p:cNvSpPr/>
          <p:nvPr/>
        </p:nvSpPr>
        <p:spPr>
          <a:xfrm>
            <a:off x="4813416" y="1141466"/>
            <a:ext cx="3952172" cy="454131"/>
          </a:xfrm>
          <a:prstGeom prst="rect">
            <a:avLst/>
          </a:prstGeom>
          <a:noFill/>
          <a:ln>
            <a:solidFill>
              <a:schemeClr val="bg1">
                <a:lumMod val="65000"/>
              </a:schemeClr>
            </a:solidFill>
            <a:prstDash val="dash"/>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b="0" i="0" dirty="0">
              <a:latin typeface="Arial" panose="020B0604020202020204" pitchFamily="34" charset="0"/>
            </a:endParaRPr>
          </a:p>
        </p:txBody>
      </p:sp>
      <p:sp>
        <p:nvSpPr>
          <p:cNvPr id="10" name="Rechteck 9">
            <a:extLst>
              <a:ext uri="{FF2B5EF4-FFF2-40B4-BE49-F238E27FC236}">
                <a16:creationId xmlns:a16="http://schemas.microsoft.com/office/drawing/2014/main" id="{FF273C55-D82B-B55A-4489-713638BB516E}"/>
              </a:ext>
            </a:extLst>
          </p:cNvPr>
          <p:cNvSpPr/>
          <p:nvPr/>
        </p:nvSpPr>
        <p:spPr>
          <a:xfrm rot="16200000">
            <a:off x="176491" y="1309719"/>
            <a:ext cx="595103" cy="117622"/>
          </a:xfrm>
          <a:prstGeom prst="rect">
            <a:avLst/>
          </a:prstGeom>
          <a:noFill/>
          <a:ln>
            <a:noFill/>
            <a:prstDash val="dash"/>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r>
              <a:rPr lang="de-DE" sz="600" b="0" i="0" dirty="0">
                <a:solidFill>
                  <a:schemeClr val="bg1">
                    <a:lumMod val="65000"/>
                  </a:schemeClr>
                </a:solidFill>
                <a:latin typeface="Arial" panose="020B0604020202020204" pitchFamily="34" charset="0"/>
              </a:rPr>
              <a:t>Definition</a:t>
            </a:r>
          </a:p>
        </p:txBody>
      </p:sp>
      <p:sp>
        <p:nvSpPr>
          <p:cNvPr id="11" name="Rechteck 10">
            <a:extLst>
              <a:ext uri="{FF2B5EF4-FFF2-40B4-BE49-F238E27FC236}">
                <a16:creationId xmlns:a16="http://schemas.microsoft.com/office/drawing/2014/main" id="{7ADF329D-5260-53B5-B04B-0BBC56C0DCF6}"/>
              </a:ext>
            </a:extLst>
          </p:cNvPr>
          <p:cNvSpPr/>
          <p:nvPr/>
        </p:nvSpPr>
        <p:spPr>
          <a:xfrm rot="16200000">
            <a:off x="4457053" y="1309719"/>
            <a:ext cx="595103" cy="117622"/>
          </a:xfrm>
          <a:prstGeom prst="rect">
            <a:avLst/>
          </a:prstGeom>
          <a:noFill/>
          <a:ln>
            <a:noFill/>
            <a:prstDash val="dash"/>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r>
              <a:rPr lang="de-DE" sz="600" b="0" i="0" dirty="0">
                <a:solidFill>
                  <a:schemeClr val="bg1">
                    <a:lumMod val="65000"/>
                  </a:schemeClr>
                </a:solidFill>
                <a:latin typeface="Arial" panose="020B0604020202020204" pitchFamily="34" charset="0"/>
              </a:rPr>
              <a:t>Definition</a:t>
            </a:r>
          </a:p>
        </p:txBody>
      </p:sp>
      <p:sp>
        <p:nvSpPr>
          <p:cNvPr id="12" name="Textfeld 11">
            <a:extLst>
              <a:ext uri="{FF2B5EF4-FFF2-40B4-BE49-F238E27FC236}">
                <a16:creationId xmlns:a16="http://schemas.microsoft.com/office/drawing/2014/main" id="{B18EA0F5-AF62-C6CA-742D-C5F4A265765D}"/>
              </a:ext>
            </a:extLst>
          </p:cNvPr>
          <p:cNvSpPr txBox="1"/>
          <p:nvPr/>
        </p:nvSpPr>
        <p:spPr>
          <a:xfrm>
            <a:off x="5731976" y="3547904"/>
            <a:ext cx="3054928" cy="615553"/>
          </a:xfrm>
          <a:prstGeom prst="rect">
            <a:avLst/>
          </a:prstGeom>
          <a:noFill/>
        </p:spPr>
        <p:txBody>
          <a:bodyPr wrap="square" lIns="0" rIns="0" rtlCol="0">
            <a:spAutoFit/>
          </a:bodyPr>
          <a:lstStyle/>
          <a:p>
            <a:r>
              <a:rPr lang="de-DE" sz="1000" dirty="0">
                <a:solidFill>
                  <a:srgbClr val="FF4747"/>
                </a:solidFill>
                <a:latin typeface="Arial" panose="020B0604020202020204" pitchFamily="34" charset="0"/>
                <a:cs typeface="Arial" panose="020B0604020202020204" pitchFamily="34" charset="0"/>
              </a:rPr>
              <a:t>●</a:t>
            </a:r>
            <a:r>
              <a:rPr lang="de-DE" sz="800" dirty="0">
                <a:latin typeface="Arial" panose="020B0604020202020204" pitchFamily="34" charset="0"/>
                <a:cs typeface="Arial" panose="020B0604020202020204" pitchFamily="34" charset="0"/>
              </a:rPr>
              <a:t>/</a:t>
            </a:r>
            <a:r>
              <a:rPr lang="de-DE" sz="1000" dirty="0">
                <a:solidFill>
                  <a:srgbClr val="8BC300"/>
                </a:solidFill>
                <a:latin typeface="Arial" panose="020B0604020202020204" pitchFamily="34" charset="0"/>
                <a:cs typeface="Arial" panose="020B0604020202020204" pitchFamily="34" charset="0"/>
              </a:rPr>
              <a:t>●</a:t>
            </a:r>
            <a:r>
              <a:rPr lang="de-DE" sz="800" dirty="0">
                <a:latin typeface="Arial" panose="020B0604020202020204" pitchFamily="34" charset="0"/>
                <a:cs typeface="Arial" panose="020B0604020202020204" pitchFamily="34" charset="0"/>
              </a:rPr>
              <a:t> in </a:t>
            </a:r>
            <a:r>
              <a:rPr lang="de-DE" sz="800" dirty="0"/>
              <a:t>2025 und 2026</a:t>
            </a:r>
          </a:p>
          <a:p>
            <a:r>
              <a:rPr lang="de-DE" sz="800" dirty="0">
                <a:solidFill>
                  <a:srgbClr val="FF4747"/>
                </a:solidFill>
                <a:latin typeface="Arial" panose="020B0604020202020204" pitchFamily="34" charset="0"/>
                <a:cs typeface="Arial" panose="020B0604020202020204" pitchFamily="34" charset="0"/>
              </a:rPr>
              <a:t>◄</a:t>
            </a:r>
            <a:r>
              <a:rPr lang="de-DE" sz="800" dirty="0">
                <a:latin typeface="Arial" panose="020B0604020202020204" pitchFamily="34" charset="0"/>
                <a:cs typeface="Arial" panose="020B0604020202020204" pitchFamily="34" charset="0"/>
              </a:rPr>
              <a:t>/</a:t>
            </a:r>
            <a:r>
              <a:rPr lang="de-DE" sz="800" dirty="0">
                <a:solidFill>
                  <a:srgbClr val="8BC300"/>
                </a:solidFill>
                <a:latin typeface="Arial" panose="020B0604020202020204" pitchFamily="34" charset="0"/>
                <a:cs typeface="Arial" panose="020B0604020202020204" pitchFamily="34" charset="0"/>
              </a:rPr>
              <a:t>► i</a:t>
            </a:r>
            <a:r>
              <a:rPr lang="de-DE" sz="800" dirty="0">
                <a:latin typeface="Arial" panose="020B0604020202020204" pitchFamily="34" charset="0"/>
                <a:cs typeface="Arial" panose="020B0604020202020204" pitchFamily="34" charset="0"/>
              </a:rPr>
              <a:t>n 2025 und 2026, mit Vorzeichenwechsel (positiv ↔ negativ) </a:t>
            </a:r>
            <a:endParaRPr lang="de-DE" sz="800" dirty="0">
              <a:solidFill>
                <a:srgbClr val="FF4747"/>
              </a:solidFill>
              <a:latin typeface="Arial" panose="020B0604020202020204" pitchFamily="34" charset="0"/>
              <a:cs typeface="Arial" panose="020B0604020202020204" pitchFamily="34" charset="0"/>
            </a:endParaRPr>
          </a:p>
          <a:p>
            <a:r>
              <a:rPr lang="de-DE" sz="800" dirty="0">
                <a:solidFill>
                  <a:srgbClr val="FF4747"/>
                </a:solidFill>
                <a:latin typeface="Arial" panose="020B0604020202020204" pitchFamily="34" charset="0"/>
                <a:cs typeface="Arial" panose="020B0604020202020204" pitchFamily="34" charset="0"/>
              </a:rPr>
              <a:t>▲</a:t>
            </a:r>
            <a:r>
              <a:rPr lang="de-DE" sz="800" dirty="0">
                <a:latin typeface="Arial" panose="020B0604020202020204" pitchFamily="34" charset="0"/>
                <a:cs typeface="Arial" panose="020B0604020202020204" pitchFamily="34" charset="0"/>
              </a:rPr>
              <a:t>/</a:t>
            </a:r>
            <a:r>
              <a:rPr lang="de-DE" sz="800" dirty="0">
                <a:solidFill>
                  <a:srgbClr val="8BC300"/>
                </a:solidFill>
                <a:latin typeface="Arial" panose="020B0604020202020204" pitchFamily="34" charset="0"/>
                <a:cs typeface="Arial" panose="020B0604020202020204" pitchFamily="34" charset="0"/>
              </a:rPr>
              <a:t>▲</a:t>
            </a:r>
            <a:r>
              <a:rPr lang="de-DE" sz="800" dirty="0"/>
              <a:t> neu in 2026</a:t>
            </a:r>
          </a:p>
          <a:p>
            <a:r>
              <a:rPr lang="de-DE" sz="800" dirty="0">
                <a:solidFill>
                  <a:schemeClr val="bg1">
                    <a:lumMod val="50000"/>
                  </a:schemeClr>
                </a:solidFill>
                <a:latin typeface="Arial" panose="020B0604020202020204" pitchFamily="34" charset="0"/>
                <a:cs typeface="Arial" panose="020B0604020202020204" pitchFamily="34" charset="0"/>
              </a:rPr>
              <a:t>▼</a:t>
            </a:r>
            <a:r>
              <a:rPr lang="de-DE" sz="800" dirty="0">
                <a:latin typeface="Arial" panose="020B0604020202020204" pitchFamily="34" charset="0"/>
                <a:cs typeface="Arial" panose="020B0604020202020204" pitchFamily="34" charset="0"/>
              </a:rPr>
              <a:t> n</a:t>
            </a:r>
            <a:r>
              <a:rPr lang="de-DE" sz="800" dirty="0"/>
              <a:t>ur in 2025</a:t>
            </a:r>
          </a:p>
        </p:txBody>
      </p:sp>
    </p:spTree>
    <p:extLst>
      <p:ext uri="{BB962C8B-B14F-4D97-AF65-F5344CB8AC3E}">
        <p14:creationId xmlns:p14="http://schemas.microsoft.com/office/powerpoint/2010/main" val="274182216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015BCD-2F20-877A-DF2B-48D6CCB12674}"/>
            </a:ext>
          </a:extLst>
        </p:cNvPr>
        <p:cNvGrpSpPr/>
        <p:nvPr/>
      </p:nvGrpSpPr>
      <p:grpSpPr>
        <a:xfrm>
          <a:off x="0" y="0"/>
          <a:ext cx="0" cy="0"/>
          <a:chOff x="0" y="0"/>
          <a:chExt cx="0" cy="0"/>
        </a:xfrm>
      </p:grpSpPr>
      <p:sp>
        <p:nvSpPr>
          <p:cNvPr id="2" name="Fußzeilenplatzhalter 1">
            <a:extLst>
              <a:ext uri="{FF2B5EF4-FFF2-40B4-BE49-F238E27FC236}">
                <a16:creationId xmlns:a16="http://schemas.microsoft.com/office/drawing/2014/main" id="{056B24CD-7855-BF88-BEC5-A2981F5FF92F}"/>
              </a:ext>
            </a:extLst>
          </p:cNvPr>
          <p:cNvSpPr>
            <a:spLocks noGrp="1"/>
          </p:cNvSpPr>
          <p:nvPr>
            <p:ph type="ftr" sz="quarter" idx="3"/>
          </p:nvPr>
        </p:nvSpPr>
        <p:spPr/>
        <p:txBody>
          <a:bodyPr/>
          <a:lstStyle/>
          <a:p>
            <a:r>
              <a:rPr lang="de-DE" noProof="0" dirty="0"/>
              <a:t>Juli 2026</a:t>
            </a:r>
          </a:p>
        </p:txBody>
      </p:sp>
      <p:sp>
        <p:nvSpPr>
          <p:cNvPr id="3" name="Foliennummernplatzhalter 2">
            <a:extLst>
              <a:ext uri="{FF2B5EF4-FFF2-40B4-BE49-F238E27FC236}">
                <a16:creationId xmlns:a16="http://schemas.microsoft.com/office/drawing/2014/main" id="{9E9FCEFE-A5FB-07A9-7CDB-F27A09AA481E}"/>
              </a:ext>
            </a:extLst>
          </p:cNvPr>
          <p:cNvSpPr>
            <a:spLocks noGrp="1"/>
          </p:cNvSpPr>
          <p:nvPr>
            <p:ph type="sldNum" sz="quarter" idx="4"/>
          </p:nvPr>
        </p:nvSpPr>
        <p:spPr/>
        <p:txBody>
          <a:bodyPr/>
          <a:lstStyle/>
          <a:p>
            <a:fld id="{DB2B21CB-63E8-C249-B8AC-5FF3FD754265}" type="slidenum">
              <a:rPr lang="de-DE" noProof="0" smtClean="0"/>
              <a:pPr/>
              <a:t>24</a:t>
            </a:fld>
            <a:endParaRPr lang="de-DE" noProof="0" dirty="0"/>
          </a:p>
        </p:txBody>
      </p:sp>
      <p:sp>
        <p:nvSpPr>
          <p:cNvPr id="4" name="Titel 3">
            <a:extLst>
              <a:ext uri="{FF2B5EF4-FFF2-40B4-BE49-F238E27FC236}">
                <a16:creationId xmlns:a16="http://schemas.microsoft.com/office/drawing/2014/main" id="{12BD0210-00FE-95E3-5688-5F5AADAC565A}"/>
              </a:ext>
            </a:extLst>
          </p:cNvPr>
          <p:cNvSpPr>
            <a:spLocks noGrp="1"/>
          </p:cNvSpPr>
          <p:nvPr>
            <p:ph type="title"/>
          </p:nvPr>
        </p:nvSpPr>
        <p:spPr/>
        <p:txBody>
          <a:bodyPr/>
          <a:lstStyle/>
          <a:p>
            <a:r>
              <a:rPr lang="de-DE" noProof="0" dirty="0"/>
              <a:t>Zukunftsperspektive</a:t>
            </a:r>
          </a:p>
        </p:txBody>
      </p:sp>
      <p:sp>
        <p:nvSpPr>
          <p:cNvPr id="5" name="Textplatzhalter 4">
            <a:extLst>
              <a:ext uri="{FF2B5EF4-FFF2-40B4-BE49-F238E27FC236}">
                <a16:creationId xmlns:a16="http://schemas.microsoft.com/office/drawing/2014/main" id="{7F109CC4-300B-A4AB-D35B-C9919A7CB6C7}"/>
              </a:ext>
            </a:extLst>
          </p:cNvPr>
          <p:cNvSpPr>
            <a:spLocks noGrp="1"/>
          </p:cNvSpPr>
          <p:nvPr>
            <p:ph type="body" sz="quarter" idx="13"/>
          </p:nvPr>
        </p:nvSpPr>
        <p:spPr>
          <a:xfrm>
            <a:off x="360000" y="1990800"/>
            <a:ext cx="2809822" cy="2608314"/>
          </a:xfrm>
        </p:spPr>
        <p:txBody>
          <a:bodyPr>
            <a:normAutofit/>
          </a:bodyPr>
          <a:lstStyle/>
          <a:p>
            <a:endParaRPr lang="de-DE" sz="900" noProof="0" dirty="0"/>
          </a:p>
          <a:p>
            <a:r>
              <a:rPr lang="de-DE" sz="900" noProof="0" dirty="0"/>
              <a:t>Der Teilindex </a:t>
            </a:r>
            <a:r>
              <a:rPr lang="de-DE" sz="900" i="1" noProof="0" dirty="0"/>
              <a:t>Zukunftsperspektive</a:t>
            </a:r>
            <a:r>
              <a:rPr lang="de-DE" sz="900" noProof="0" dirty="0"/>
              <a:t> wird durch Fragen zur zukünftigen Entwicklung der Klimawandelfolgen sowie der anderen Teilindizes erhoben.</a:t>
            </a:r>
          </a:p>
        </p:txBody>
      </p:sp>
      <p:sp>
        <p:nvSpPr>
          <p:cNvPr id="30" name="Rechteck: abgerundete Ecken 29">
            <a:extLst>
              <a:ext uri="{FF2B5EF4-FFF2-40B4-BE49-F238E27FC236}">
                <a16:creationId xmlns:a16="http://schemas.microsoft.com/office/drawing/2014/main" id="{CF33A13D-5F0B-8E42-0B6A-2ABEA552E070}"/>
              </a:ext>
            </a:extLst>
          </p:cNvPr>
          <p:cNvSpPr/>
          <p:nvPr/>
        </p:nvSpPr>
        <p:spPr>
          <a:xfrm>
            <a:off x="358775" y="1039871"/>
            <a:ext cx="3017471" cy="430228"/>
          </a:xfrm>
          <a:prstGeom prst="roundRect">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b="0" i="0" u="sng" noProof="0" dirty="0">
              <a:latin typeface="Arial" panose="020B0604020202020204" pitchFamily="34" charset="0"/>
            </a:endParaRPr>
          </a:p>
        </p:txBody>
      </p:sp>
      <p:sp>
        <p:nvSpPr>
          <p:cNvPr id="32" name="Shape-13">
            <a:extLst>
              <a:ext uri="{FF2B5EF4-FFF2-40B4-BE49-F238E27FC236}">
                <a16:creationId xmlns:a16="http://schemas.microsoft.com/office/drawing/2014/main" id="{74B2BA29-F2F0-680A-2FCF-9EE28F08399D}"/>
              </a:ext>
            </a:extLst>
          </p:cNvPr>
          <p:cNvSpPr/>
          <p:nvPr/>
        </p:nvSpPr>
        <p:spPr>
          <a:xfrm rot="5400000">
            <a:off x="411818" y="1097757"/>
            <a:ext cx="313200" cy="312269"/>
          </a:xfrm>
          <a:prstGeom prst="ellipse">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sz="1000" b="0" i="0" u="sng" noProof="0" dirty="0">
              <a:solidFill>
                <a:srgbClr val="000000"/>
              </a:solidFill>
              <a:latin typeface="Arial" panose="020B0604020202020204" pitchFamily="34" charset="0"/>
            </a:endParaRPr>
          </a:p>
          <a:p>
            <a:pPr algn="ctr"/>
            <a:endParaRPr lang="de-DE" sz="1000" b="0" i="0" u="sng" noProof="0" dirty="0">
              <a:solidFill>
                <a:srgbClr val="000000"/>
              </a:solidFill>
              <a:latin typeface="Arial" panose="020B0604020202020204" pitchFamily="34" charset="0"/>
            </a:endParaRPr>
          </a:p>
        </p:txBody>
      </p:sp>
      <p:sp>
        <p:nvSpPr>
          <p:cNvPr id="37" name="Textfeld 36">
            <a:extLst>
              <a:ext uri="{FF2B5EF4-FFF2-40B4-BE49-F238E27FC236}">
                <a16:creationId xmlns:a16="http://schemas.microsoft.com/office/drawing/2014/main" id="{2453A96D-3410-5CD3-8FB5-F39A00A8B93B}"/>
              </a:ext>
            </a:extLst>
          </p:cNvPr>
          <p:cNvSpPr txBox="1"/>
          <p:nvPr/>
        </p:nvSpPr>
        <p:spPr>
          <a:xfrm>
            <a:off x="1042126" y="1743230"/>
            <a:ext cx="472939" cy="153888"/>
          </a:xfrm>
          <a:prstGeom prst="rect">
            <a:avLst/>
          </a:prstGeom>
          <a:noFill/>
        </p:spPr>
        <p:txBody>
          <a:bodyPr wrap="square" lIns="0" tIns="0" rIns="0" bIns="0" rtlCol="0">
            <a:spAutoFit/>
          </a:bodyPr>
          <a:lstStyle/>
          <a:p>
            <a:pPr algn="ctr"/>
            <a:endParaRPr lang="de-DE" sz="500" noProof="0" dirty="0"/>
          </a:p>
          <a:p>
            <a:pPr algn="ctr"/>
            <a:r>
              <a:rPr lang="de-DE" sz="500" noProof="0" dirty="0"/>
              <a:t>gering</a:t>
            </a:r>
          </a:p>
        </p:txBody>
      </p:sp>
      <p:sp>
        <p:nvSpPr>
          <p:cNvPr id="38" name="Textfeld 37">
            <a:extLst>
              <a:ext uri="{FF2B5EF4-FFF2-40B4-BE49-F238E27FC236}">
                <a16:creationId xmlns:a16="http://schemas.microsoft.com/office/drawing/2014/main" id="{3F7045F2-E8C2-F181-C79D-F32F41129C8B}"/>
              </a:ext>
            </a:extLst>
          </p:cNvPr>
          <p:cNvSpPr txBox="1"/>
          <p:nvPr/>
        </p:nvSpPr>
        <p:spPr>
          <a:xfrm>
            <a:off x="1591534" y="1743230"/>
            <a:ext cx="472939" cy="153888"/>
          </a:xfrm>
          <a:prstGeom prst="rect">
            <a:avLst/>
          </a:prstGeom>
          <a:noFill/>
        </p:spPr>
        <p:txBody>
          <a:bodyPr wrap="square" lIns="0" tIns="0" rIns="0" bIns="0" rtlCol="0">
            <a:spAutoFit/>
          </a:bodyPr>
          <a:lstStyle/>
          <a:p>
            <a:pPr algn="ctr"/>
            <a:endParaRPr lang="de-DE" sz="500" noProof="0" dirty="0"/>
          </a:p>
          <a:p>
            <a:pPr algn="ctr"/>
            <a:r>
              <a:rPr lang="de-DE" sz="500" noProof="0" dirty="0"/>
              <a:t>mittel</a:t>
            </a:r>
          </a:p>
        </p:txBody>
      </p:sp>
      <p:sp>
        <p:nvSpPr>
          <p:cNvPr id="39" name="Textfeld 38">
            <a:extLst>
              <a:ext uri="{FF2B5EF4-FFF2-40B4-BE49-F238E27FC236}">
                <a16:creationId xmlns:a16="http://schemas.microsoft.com/office/drawing/2014/main" id="{B36CE296-E8A9-BFAA-112D-957EEFFC5D90}"/>
              </a:ext>
            </a:extLst>
          </p:cNvPr>
          <p:cNvSpPr txBox="1"/>
          <p:nvPr/>
        </p:nvSpPr>
        <p:spPr>
          <a:xfrm>
            <a:off x="2128553" y="1743230"/>
            <a:ext cx="472939" cy="153888"/>
          </a:xfrm>
          <a:prstGeom prst="rect">
            <a:avLst/>
          </a:prstGeom>
          <a:noFill/>
        </p:spPr>
        <p:txBody>
          <a:bodyPr wrap="square" lIns="0" tIns="0" rIns="0" bIns="0" rtlCol="0">
            <a:spAutoFit/>
          </a:bodyPr>
          <a:lstStyle/>
          <a:p>
            <a:pPr algn="ctr"/>
            <a:endParaRPr lang="de-DE" sz="500" noProof="0" dirty="0"/>
          </a:p>
          <a:p>
            <a:pPr algn="ctr"/>
            <a:r>
              <a:rPr lang="de-DE" sz="500" noProof="0" dirty="0"/>
              <a:t>hoch</a:t>
            </a:r>
          </a:p>
        </p:txBody>
      </p:sp>
      <p:pic>
        <p:nvPicPr>
          <p:cNvPr id="44" name="Grafik 43">
            <a:extLst>
              <a:ext uri="{FF2B5EF4-FFF2-40B4-BE49-F238E27FC236}">
                <a16:creationId xmlns:a16="http://schemas.microsoft.com/office/drawing/2014/main" id="{B6DD7156-1361-8701-BCC0-A08C4B347C0F}"/>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450297" y="1140142"/>
            <a:ext cx="226912" cy="226912"/>
          </a:xfrm>
          <a:prstGeom prst="rect">
            <a:avLst/>
          </a:prstGeom>
        </p:spPr>
      </p:pic>
      <p:pic>
        <p:nvPicPr>
          <p:cNvPr id="48" name="Grafik 47">
            <a:extLst>
              <a:ext uri="{FF2B5EF4-FFF2-40B4-BE49-F238E27FC236}">
                <a16:creationId xmlns:a16="http://schemas.microsoft.com/office/drawing/2014/main" id="{48FACA07-64E2-E5DC-0CCE-6AF5FE7A5C2C}"/>
              </a:ext>
            </a:extLst>
          </p:cNvPr>
          <p:cNvPicPr>
            <a:picLocks noChangeAspect="1"/>
          </p:cNvPicPr>
          <p:nvPr/>
        </p:nvPicPr>
        <p:blipFill>
          <a:blip r:embed="rId4"/>
          <a:stretch>
            <a:fillRect/>
          </a:stretch>
        </p:blipFill>
        <p:spPr>
          <a:xfrm>
            <a:off x="675854" y="1474683"/>
            <a:ext cx="2318991" cy="264895"/>
          </a:xfrm>
          <a:prstGeom prst="rect">
            <a:avLst/>
          </a:prstGeom>
        </p:spPr>
      </p:pic>
      <p:sp>
        <p:nvSpPr>
          <p:cNvPr id="9" name="Textfeld 8">
            <a:extLst>
              <a:ext uri="{FF2B5EF4-FFF2-40B4-BE49-F238E27FC236}">
                <a16:creationId xmlns:a16="http://schemas.microsoft.com/office/drawing/2014/main" id="{B16D382D-B101-F9C0-86FE-E4ABDCD2EFDD}"/>
              </a:ext>
            </a:extLst>
          </p:cNvPr>
          <p:cNvSpPr txBox="1"/>
          <p:nvPr/>
        </p:nvSpPr>
        <p:spPr>
          <a:xfrm>
            <a:off x="416513" y="1743230"/>
            <a:ext cx="629482" cy="153888"/>
          </a:xfrm>
          <a:prstGeom prst="rect">
            <a:avLst/>
          </a:prstGeom>
          <a:noFill/>
        </p:spPr>
        <p:txBody>
          <a:bodyPr wrap="square" lIns="0" tIns="0" rIns="0" bIns="0" rtlCol="0">
            <a:spAutoFit/>
          </a:bodyPr>
          <a:lstStyle/>
          <a:p>
            <a:pPr algn="ctr"/>
            <a:r>
              <a:rPr lang="de-DE" sz="500" b="1" noProof="0" dirty="0">
                <a:solidFill>
                  <a:srgbClr val="FF0000"/>
                </a:solidFill>
              </a:rPr>
              <a:t>Resilienz</a:t>
            </a:r>
            <a:br>
              <a:rPr lang="de-DE" sz="500" b="1" noProof="0" dirty="0">
                <a:solidFill>
                  <a:srgbClr val="FF0000"/>
                </a:solidFill>
              </a:rPr>
            </a:br>
            <a:r>
              <a:rPr lang="de-DE" sz="500" b="1" noProof="0" dirty="0">
                <a:solidFill>
                  <a:srgbClr val="FF0000"/>
                </a:solidFill>
              </a:rPr>
              <a:t>sehr gering</a:t>
            </a:r>
          </a:p>
        </p:txBody>
      </p:sp>
      <p:sp>
        <p:nvSpPr>
          <p:cNvPr id="10" name="Textfeld 9">
            <a:extLst>
              <a:ext uri="{FF2B5EF4-FFF2-40B4-BE49-F238E27FC236}">
                <a16:creationId xmlns:a16="http://schemas.microsoft.com/office/drawing/2014/main" id="{598B6F2D-23D5-D377-87BA-16099082B610}"/>
              </a:ext>
            </a:extLst>
          </p:cNvPr>
          <p:cNvSpPr txBox="1"/>
          <p:nvPr/>
        </p:nvSpPr>
        <p:spPr>
          <a:xfrm>
            <a:off x="2585892" y="1743230"/>
            <a:ext cx="629482" cy="153888"/>
          </a:xfrm>
          <a:prstGeom prst="rect">
            <a:avLst/>
          </a:prstGeom>
          <a:noFill/>
        </p:spPr>
        <p:txBody>
          <a:bodyPr wrap="square" lIns="0" tIns="0" rIns="0" bIns="0" rtlCol="0">
            <a:spAutoFit/>
          </a:bodyPr>
          <a:lstStyle/>
          <a:p>
            <a:pPr algn="ctr"/>
            <a:r>
              <a:rPr lang="de-DE" sz="500" b="1" noProof="0" dirty="0">
                <a:solidFill>
                  <a:schemeClr val="accent1"/>
                </a:solidFill>
              </a:rPr>
              <a:t>Resilienz</a:t>
            </a:r>
            <a:br>
              <a:rPr lang="de-DE" sz="500" b="1" noProof="0" dirty="0">
                <a:solidFill>
                  <a:schemeClr val="accent1"/>
                </a:solidFill>
              </a:rPr>
            </a:br>
            <a:r>
              <a:rPr lang="de-DE" sz="500" b="1" noProof="0" dirty="0">
                <a:solidFill>
                  <a:schemeClr val="accent1"/>
                </a:solidFill>
              </a:rPr>
              <a:t>sehr hoch</a:t>
            </a:r>
          </a:p>
        </p:txBody>
      </p:sp>
      <p:graphicFrame>
        <p:nvGraphicFramePr>
          <p:cNvPr id="11" name="Tabelle 10" descr="orlink:ORRange248@Zukunftseinschätzung!$B$23:$D$28¤1,0,0€256€0€€0€0€0€0€€0€€0€0€0€12">
            <a:extLst>
              <a:ext uri="{FF2B5EF4-FFF2-40B4-BE49-F238E27FC236}">
                <a16:creationId xmlns:a16="http://schemas.microsoft.com/office/drawing/2014/main" id="{534704E2-0B0A-FE30-2D3A-C6D83455CE1B}"/>
              </a:ext>
            </a:extLst>
          </p:cNvPr>
          <p:cNvGraphicFramePr>
            <a:graphicFrameLocks noGrp="1"/>
          </p:cNvGraphicFramePr>
          <p:nvPr>
            <p:custDataLst>
              <p:custData r:id="rId1"/>
            </p:custDataLst>
            <p:extLst>
              <p:ext uri="{D42A27DB-BD31-4B8C-83A1-F6EECF244321}">
                <p14:modId xmlns:p14="http://schemas.microsoft.com/office/powerpoint/2010/main" val="4237050476"/>
              </p:ext>
            </p:extLst>
          </p:nvPr>
        </p:nvGraphicFramePr>
        <p:xfrm>
          <a:off x="3772800" y="973137"/>
          <a:ext cx="4989600" cy="3424032"/>
        </p:xfrm>
        <a:graphic>
          <a:graphicData uri="http://schemas.openxmlformats.org/drawingml/2006/table">
            <a:tbl>
              <a:tblPr firstRow="1" bandRow="1">
                <a:tableStyleId>{5C22544A-7EE6-4342-B048-85BDC9FD1C3A}</a:tableStyleId>
              </a:tblPr>
              <a:tblGrid>
                <a:gridCol w="3756159">
                  <a:extLst>
                    <a:ext uri="{9D8B030D-6E8A-4147-A177-3AD203B41FA5}">
                      <a16:colId xmlns:a16="http://schemas.microsoft.com/office/drawing/2014/main" val="3352510460"/>
                    </a:ext>
                  </a:extLst>
                </a:gridCol>
                <a:gridCol w="527179">
                  <a:extLst>
                    <a:ext uri="{9D8B030D-6E8A-4147-A177-3AD203B41FA5}">
                      <a16:colId xmlns:a16="http://schemas.microsoft.com/office/drawing/2014/main" val="143538614"/>
                    </a:ext>
                  </a:extLst>
                </a:gridCol>
                <a:gridCol w="706262">
                  <a:extLst>
                    <a:ext uri="{9D8B030D-6E8A-4147-A177-3AD203B41FA5}">
                      <a16:colId xmlns:a16="http://schemas.microsoft.com/office/drawing/2014/main" val="1342771542"/>
                    </a:ext>
                  </a:extLst>
                </a:gridCol>
              </a:tblGrid>
              <a:tr h="262800">
                <a:tc>
                  <a:txBody>
                    <a:bodyPr/>
                    <a:lstStyle/>
                    <a:p>
                      <a:pPr algn="ctr"/>
                      <a:r>
                        <a:rPr lang="de-DE" sz="800" baseline="0" noProof="0" dirty="0"/>
                        <a:t>Indikatorfragen zur zukünftigen Entwicklung der Klimaresilienz </a:t>
                      </a:r>
                    </a:p>
                    <a:p>
                      <a:pPr algn="ctr"/>
                      <a:r>
                        <a:rPr lang="de-DE" sz="800" baseline="0" noProof="0" dirty="0"/>
                        <a:t>aus Unternehmenssicht</a:t>
                      </a:r>
                    </a:p>
                  </a:txBody>
                  <a:tcPr marL="0" marR="0" marT="18000" marB="18000">
                    <a:lnL w="6350" cap="flat" cmpd="sng" algn="ctr">
                      <a:noFill/>
                      <a:prstDash val="solid"/>
                      <a:round/>
                      <a:headEnd type="none" w="med" len="med"/>
                      <a:tailEnd type="none" w="med" len="med"/>
                    </a:lnL>
                    <a:lnT w="12700" cap="flat" cmpd="sng" algn="ctr">
                      <a:solidFill>
                        <a:schemeClr val="tx1"/>
                      </a:solidFill>
                      <a:prstDash val="solid"/>
                      <a:round/>
                      <a:headEnd type="none" w="med" len="med"/>
                      <a:tailEnd type="none" w="med" len="med"/>
                    </a:lnT>
                    <a:lnB w="38100" cmpd="sng">
                      <a:noFill/>
                    </a:lnB>
                    <a:solidFill>
                      <a:schemeClr val="tx1"/>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de-DE" sz="800" baseline="0" noProof="0" dirty="0"/>
                        <a:t>Resilienz </a:t>
                      </a:r>
                      <a:r>
                        <a:rPr lang="de-DE" sz="700" baseline="0" noProof="0" dirty="0"/>
                        <a:t>(Ø Punkte)</a:t>
                      </a:r>
                      <a:endParaRPr lang="de-DE" sz="800" baseline="0" noProof="0" dirty="0"/>
                    </a:p>
                  </a:txBody>
                  <a:tcPr marL="0" marR="0" marT="18000" marB="18000">
                    <a:lnT w="6350" cap="flat" cmpd="sng" algn="ctr">
                      <a:solidFill>
                        <a:schemeClr val="tx1"/>
                      </a:solidFill>
                      <a:prstDash val="solid"/>
                      <a:round/>
                      <a:headEnd type="none" w="med" len="med"/>
                      <a:tailEnd type="none" w="med" len="med"/>
                    </a:lnT>
                    <a:lnB w="38100" cmpd="sng">
                      <a:noFill/>
                    </a:lnB>
                    <a:solidFill>
                      <a:schemeClr val="tx1"/>
                    </a:solidFill>
                  </a:tcPr>
                </a:tc>
                <a:tc>
                  <a:txBody>
                    <a:bodyPr/>
                    <a:lstStyle/>
                    <a:p>
                      <a:pPr algn="ctr"/>
                      <a:r>
                        <a:rPr lang="de-DE" sz="800" baseline="0" noProof="0" dirty="0"/>
                        <a:t>Entwicklung seit 2025</a:t>
                      </a:r>
                    </a:p>
                  </a:txBody>
                  <a:tcPr marL="0" marR="0" marT="18000" marB="18000">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38100" cmpd="sng">
                      <a:noFill/>
                    </a:lnB>
                    <a:solidFill>
                      <a:schemeClr val="tx1"/>
                    </a:solidFill>
                  </a:tcPr>
                </a:tc>
                <a:extLst>
                  <a:ext uri="{0D108BD9-81ED-4DB2-BD59-A6C34878D82A}">
                    <a16:rowId xmlns:a16="http://schemas.microsoft.com/office/drawing/2014/main" val="4035509867"/>
                  </a:ext>
                </a:extLst>
              </a:tr>
              <a:tr h="524032">
                <a:tc>
                  <a:txBody>
                    <a:bodyPr/>
                    <a:lstStyle/>
                    <a:p>
                      <a:pPr algn="l" rtl="0" fontAlgn="ctr"/>
                      <a:r>
                        <a:rPr lang="de-DE" sz="700" b="0" i="0" u="none" strike="noStrike" baseline="0" noProof="0" dirty="0">
                          <a:solidFill>
                            <a:srgbClr val="054F73"/>
                          </a:solidFill>
                          <a:effectLst/>
                          <a:latin typeface="Arial" panose="020B0604020202020204" pitchFamily="34" charset="0"/>
                        </a:rPr>
                        <a:t>Zukünftige Abnahme der Handlungsfähigkeit meines Unternehmens im Umgang mit den Folgen des Klimawandels. (n = 222)</a:t>
                      </a:r>
                    </a:p>
                  </a:txBody>
                  <a:tcPr marL="72000" marR="7200" marT="7200" marB="0" anchor="ctr">
                    <a:lnL w="6350" cap="flat" cmpd="sng" algn="ctr">
                      <a:noFill/>
                      <a:prstDash val="solid"/>
                      <a:round/>
                      <a:headEnd type="none" w="med" len="med"/>
                      <a:tailEnd type="none" w="med" len="med"/>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l" rtl="0" fontAlgn="ctr"/>
                      <a:r>
                        <a:rPr lang="de-DE" sz="900" b="1" i="0" u="none" strike="noStrike" baseline="0" noProof="0" dirty="0">
                          <a:solidFill>
                            <a:srgbClr val="054F73"/>
                          </a:solidFill>
                          <a:effectLst/>
                          <a:latin typeface="Arial" panose="020B0604020202020204" pitchFamily="34" charset="0"/>
                        </a:rPr>
                        <a:t>54</a:t>
                      </a:r>
                    </a:p>
                  </a:txBody>
                  <a:tcPr marL="180000" marR="7200" marT="7200" marB="0"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marL="0" marR="0" lvl="0" indent="0" algn="ctr" defTabSz="685800" rtl="0" eaLnBrk="1" fontAlgn="ctr" latinLnBrk="0" hangingPunct="1">
                        <a:lnSpc>
                          <a:spcPct val="100000"/>
                        </a:lnSpc>
                        <a:spcBef>
                          <a:spcPts val="0"/>
                        </a:spcBef>
                        <a:spcAft>
                          <a:spcPts val="0"/>
                        </a:spcAft>
                        <a:buClrTx/>
                        <a:buSzTx/>
                        <a:buFontTx/>
                        <a:buNone/>
                        <a:tabLst/>
                        <a:defRPr/>
                      </a:pPr>
                      <a:r>
                        <a:rPr kumimoji="0" lang="de-DE" sz="900" b="0" i="0" u="none" strike="noStrike" kern="1200" cap="none" spc="0" normalizeH="0" baseline="0" noProof="0" dirty="0">
                          <a:ln>
                            <a:noFill/>
                          </a:ln>
                          <a:solidFill>
                            <a:srgbClr val="F00000"/>
                          </a:solidFill>
                          <a:effectLst/>
                          <a:uLnTx/>
                          <a:uFillTx/>
                          <a:latin typeface="Arial" panose="020B0604020202020204" pitchFamily="34" charset="0"/>
                          <a:ea typeface="+mn-ea"/>
                          <a:cs typeface="+mn-cs"/>
                        </a:rPr>
                        <a:t>-2</a:t>
                      </a:r>
                    </a:p>
                  </a:txBody>
                  <a:tcPr marL="7200" marR="7200" marT="7200" marB="0" anchor="ctr">
                    <a:lnL w="12700" cmpd="sng">
                      <a:noFill/>
                    </a:lnL>
                    <a:lnR w="635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62838552"/>
                  </a:ext>
                </a:extLst>
              </a:tr>
              <a:tr h="524032">
                <a:tc>
                  <a:txBody>
                    <a:bodyPr/>
                    <a:lstStyle/>
                    <a:p>
                      <a:pPr algn="l" rtl="0" fontAlgn="ctr"/>
                      <a:r>
                        <a:rPr lang="de-DE" sz="700" b="0" i="0" u="none" strike="noStrike" baseline="0" noProof="0" dirty="0">
                          <a:solidFill>
                            <a:srgbClr val="054F73"/>
                          </a:solidFill>
                          <a:effectLst/>
                          <a:latin typeface="Arial" panose="020B0604020202020204" pitchFamily="34" charset="0"/>
                        </a:rPr>
                        <a:t>Anstieg des Risikos, dass die rechtlich und vertraglich gesicherten Wassermengen zukünftig nicht mehr ausreichen, um den prognostizierten Wasserbedarf jederzeit vollumfänglich zu decken (Auslastung der Wasserentnahmerechte). (n = 223)</a:t>
                      </a:r>
                    </a:p>
                  </a:txBody>
                  <a:tcPr marL="72000" marR="7200" marT="7200" marB="0" anchor="ctr">
                    <a:lnL w="6350"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bg1">
                        <a:lumMod val="95000"/>
                      </a:schemeClr>
                    </a:solidFill>
                  </a:tcPr>
                </a:tc>
                <a:tc>
                  <a:txBody>
                    <a:bodyPr/>
                    <a:lstStyle/>
                    <a:p>
                      <a:pPr algn="l" rtl="0" fontAlgn="ctr"/>
                      <a:r>
                        <a:rPr lang="de-DE" sz="900" b="1" i="0" u="none" strike="noStrike" baseline="0" noProof="0" dirty="0">
                          <a:solidFill>
                            <a:srgbClr val="054F73"/>
                          </a:solidFill>
                          <a:effectLst/>
                          <a:latin typeface="Arial" panose="020B0604020202020204" pitchFamily="34" charset="0"/>
                        </a:rPr>
                        <a:t>53</a:t>
                      </a:r>
                    </a:p>
                  </a:txBody>
                  <a:tcPr marL="180000" marR="7200" marT="720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95000"/>
                      </a:schemeClr>
                    </a:solidFill>
                  </a:tcPr>
                </a:tc>
                <a:tc>
                  <a:txBody>
                    <a:bodyPr/>
                    <a:lstStyle/>
                    <a:p>
                      <a:pPr marL="0" marR="0" lvl="0" indent="0" algn="ctr" defTabSz="685800" rtl="0" eaLnBrk="1" fontAlgn="ctr" latinLnBrk="0" hangingPunct="1">
                        <a:lnSpc>
                          <a:spcPct val="100000"/>
                        </a:lnSpc>
                        <a:spcBef>
                          <a:spcPts val="0"/>
                        </a:spcBef>
                        <a:spcAft>
                          <a:spcPts val="0"/>
                        </a:spcAft>
                        <a:buClrTx/>
                        <a:buSzTx/>
                        <a:buFontTx/>
                        <a:buNone/>
                        <a:tabLst/>
                        <a:defRPr/>
                      </a:pPr>
                      <a:r>
                        <a:rPr kumimoji="0" lang="de-DE" sz="900" b="0" i="0" u="none" strike="noStrike" kern="1200" cap="none" spc="0" normalizeH="0" baseline="0" noProof="0">
                          <a:ln>
                            <a:noFill/>
                          </a:ln>
                          <a:solidFill>
                            <a:srgbClr val="00B050"/>
                          </a:solidFill>
                          <a:effectLst/>
                          <a:uLnTx/>
                          <a:uFillTx/>
                          <a:latin typeface="Arial" panose="020B0604020202020204" pitchFamily="34" charset="0"/>
                          <a:ea typeface="+mn-ea"/>
                          <a:cs typeface="+mn-cs"/>
                        </a:rPr>
                        <a:t>+1</a:t>
                      </a:r>
                      <a:endParaRPr kumimoji="0" lang="de-DE" sz="900" b="0" i="0" u="none" strike="noStrike" kern="1200" cap="none" spc="0" normalizeH="0" baseline="0" noProof="0" dirty="0">
                        <a:ln>
                          <a:noFill/>
                        </a:ln>
                        <a:solidFill>
                          <a:srgbClr val="00B050"/>
                        </a:solidFill>
                        <a:effectLst/>
                        <a:uLnTx/>
                        <a:uFillTx/>
                        <a:latin typeface="Arial" panose="020B0604020202020204" pitchFamily="34" charset="0"/>
                        <a:ea typeface="+mn-ea"/>
                        <a:cs typeface="+mn-cs"/>
                      </a:endParaRPr>
                    </a:p>
                  </a:txBody>
                  <a:tcPr marL="7200" marR="7200" marT="7200" marB="0" anchor="ctr">
                    <a:lnL w="12700" cmpd="sng">
                      <a:noFill/>
                    </a:lnL>
                    <a:lnR w="635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740118172"/>
                  </a:ext>
                </a:extLst>
              </a:tr>
              <a:tr h="524032">
                <a:tc>
                  <a:txBody>
                    <a:bodyPr/>
                    <a:lstStyle/>
                    <a:p>
                      <a:pPr algn="l" rtl="0" fontAlgn="ctr"/>
                      <a:r>
                        <a:rPr lang="de-DE" sz="700" b="0" i="0" u="none" strike="noStrike" baseline="0" noProof="0" dirty="0">
                          <a:solidFill>
                            <a:srgbClr val="054F73"/>
                          </a:solidFill>
                          <a:effectLst/>
                          <a:latin typeface="Arial" panose="020B0604020202020204" pitchFamily="34" charset="0"/>
                        </a:rPr>
                        <a:t>Zukünftiger Anstieg der Betroffenheit meines Unternehmens durch den Klimawandel. </a:t>
                      </a:r>
                      <a:br>
                        <a:rPr lang="de-DE" sz="700" b="0" i="0" u="none" strike="noStrike" baseline="0" noProof="0" dirty="0">
                          <a:solidFill>
                            <a:srgbClr val="054F73"/>
                          </a:solidFill>
                          <a:effectLst/>
                          <a:latin typeface="Arial" panose="020B0604020202020204" pitchFamily="34" charset="0"/>
                        </a:rPr>
                      </a:br>
                      <a:r>
                        <a:rPr lang="de-DE" sz="700" b="0" i="0" u="none" strike="noStrike" baseline="0" noProof="0" dirty="0">
                          <a:solidFill>
                            <a:srgbClr val="054F73"/>
                          </a:solidFill>
                          <a:effectLst/>
                          <a:latin typeface="Arial" panose="020B0604020202020204" pitchFamily="34" charset="0"/>
                        </a:rPr>
                        <a:t>(n = 224)</a:t>
                      </a:r>
                    </a:p>
                  </a:txBody>
                  <a:tcPr marL="72000" marR="7200" marT="7200" marB="0" anchor="ctr">
                    <a:lnL w="6350"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rtl="0" fontAlgn="ctr"/>
                      <a:r>
                        <a:rPr lang="de-DE" sz="900" b="1" i="0" u="none" strike="noStrike" baseline="0" noProof="0" dirty="0">
                          <a:solidFill>
                            <a:srgbClr val="054F73"/>
                          </a:solidFill>
                          <a:effectLst/>
                          <a:latin typeface="Arial" panose="020B0604020202020204" pitchFamily="34" charset="0"/>
                        </a:rPr>
                        <a:t>45</a:t>
                      </a:r>
                      <a:r>
                        <a:rPr lang="de-DE" sz="900" baseline="30000" noProof="0" dirty="0">
                          <a:solidFill>
                            <a:srgbClr val="054F73"/>
                          </a:solidFill>
                        </a:rPr>
                        <a:t>1</a:t>
                      </a:r>
                      <a:endParaRPr lang="de-DE" sz="900" b="1" i="0" u="none" strike="noStrike" baseline="0" noProof="0" dirty="0">
                        <a:solidFill>
                          <a:srgbClr val="054F73"/>
                        </a:solidFill>
                        <a:effectLst/>
                        <a:latin typeface="Arial" panose="020B0604020202020204" pitchFamily="34" charset="0"/>
                      </a:endParaRPr>
                    </a:p>
                  </a:txBody>
                  <a:tcPr marL="180000" marR="7200" marT="720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ctr" defTabSz="685800" rtl="0" eaLnBrk="1" fontAlgn="ctr" latinLnBrk="0" hangingPunct="1">
                        <a:lnSpc>
                          <a:spcPct val="100000"/>
                        </a:lnSpc>
                        <a:spcBef>
                          <a:spcPts val="0"/>
                        </a:spcBef>
                        <a:spcAft>
                          <a:spcPts val="0"/>
                        </a:spcAft>
                        <a:buClrTx/>
                        <a:buSzTx/>
                        <a:buFontTx/>
                        <a:buNone/>
                        <a:tabLst/>
                        <a:defRPr/>
                      </a:pPr>
                      <a:r>
                        <a:rPr kumimoji="0" lang="de-DE" sz="9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0</a:t>
                      </a:r>
                    </a:p>
                  </a:txBody>
                  <a:tcPr marL="7200" marR="7200" marT="7200" marB="0" anchor="ctr">
                    <a:lnL w="12700" cmpd="sng">
                      <a:noFill/>
                    </a:lnL>
                    <a:lnR w="635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527931965"/>
                  </a:ext>
                </a:extLst>
              </a:tr>
              <a:tr h="524032">
                <a:tc>
                  <a:txBody>
                    <a:bodyPr/>
                    <a:lstStyle/>
                    <a:p>
                      <a:pPr algn="l" rtl="0" fontAlgn="ctr"/>
                      <a:r>
                        <a:rPr lang="de-DE" sz="700" b="0" i="0" u="none" strike="noStrike" baseline="0" noProof="0" dirty="0">
                          <a:solidFill>
                            <a:srgbClr val="054F73"/>
                          </a:solidFill>
                          <a:effectLst/>
                          <a:latin typeface="Arial" panose="020B0604020202020204" pitchFamily="34" charset="0"/>
                        </a:rPr>
                        <a:t>Zunahme der Herausforderung, dass die gesetzlichen Qualitätsanforderungen an Trinkwasser gem. TrinkwV zukünftig eingehalten werden können. (n = 222)</a:t>
                      </a:r>
                    </a:p>
                  </a:txBody>
                  <a:tcPr marL="72000" marR="7200" marT="7200" marB="0" anchor="ctr">
                    <a:lnL w="6350"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bg1">
                        <a:lumMod val="95000"/>
                      </a:schemeClr>
                    </a:solidFill>
                  </a:tcPr>
                </a:tc>
                <a:tc>
                  <a:txBody>
                    <a:bodyPr/>
                    <a:lstStyle/>
                    <a:p>
                      <a:pPr algn="l" rtl="0" fontAlgn="ctr"/>
                      <a:r>
                        <a:rPr lang="de-DE" sz="900" b="1" i="0" u="none" strike="noStrike" baseline="0" noProof="0" dirty="0">
                          <a:solidFill>
                            <a:srgbClr val="054F73"/>
                          </a:solidFill>
                          <a:effectLst/>
                          <a:latin typeface="Arial" panose="020B0604020202020204" pitchFamily="34" charset="0"/>
                        </a:rPr>
                        <a:t>45</a:t>
                      </a:r>
                      <a:r>
                        <a:rPr lang="de-DE" sz="900" baseline="30000" noProof="0" dirty="0">
                          <a:solidFill>
                            <a:srgbClr val="054F73"/>
                          </a:solidFill>
                        </a:rPr>
                        <a:t>2,3</a:t>
                      </a:r>
                      <a:endParaRPr lang="de-DE" sz="900" b="1" i="0" u="none" strike="noStrike" baseline="0" noProof="0" dirty="0">
                        <a:solidFill>
                          <a:srgbClr val="054F73"/>
                        </a:solidFill>
                        <a:effectLst/>
                        <a:latin typeface="Arial" panose="020B0604020202020204" pitchFamily="34" charset="0"/>
                      </a:endParaRPr>
                    </a:p>
                  </a:txBody>
                  <a:tcPr marL="180000" marR="7200" marT="720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95000"/>
                      </a:schemeClr>
                    </a:solidFill>
                  </a:tcPr>
                </a:tc>
                <a:tc>
                  <a:txBody>
                    <a:bodyPr/>
                    <a:lstStyle/>
                    <a:p>
                      <a:pPr marL="0" marR="0" lvl="0" indent="0" algn="ctr" defTabSz="685800" rtl="0" eaLnBrk="1" fontAlgn="ctr" latinLnBrk="0" hangingPunct="1">
                        <a:lnSpc>
                          <a:spcPct val="100000"/>
                        </a:lnSpc>
                        <a:spcBef>
                          <a:spcPts val="0"/>
                        </a:spcBef>
                        <a:spcAft>
                          <a:spcPts val="0"/>
                        </a:spcAft>
                        <a:buClrTx/>
                        <a:buSzTx/>
                        <a:buFontTx/>
                        <a:buNone/>
                        <a:tabLst/>
                        <a:defRPr/>
                      </a:pPr>
                      <a:r>
                        <a:rPr kumimoji="0" lang="de-DE" sz="900" b="0" i="0" u="none" strike="noStrike" kern="1200" cap="none" spc="0" normalizeH="0" baseline="0" noProof="0">
                          <a:ln>
                            <a:noFill/>
                          </a:ln>
                          <a:solidFill>
                            <a:srgbClr val="F00000"/>
                          </a:solidFill>
                          <a:effectLst/>
                          <a:uLnTx/>
                          <a:uFillTx/>
                          <a:latin typeface="Arial" panose="020B0604020202020204" pitchFamily="34" charset="0"/>
                          <a:ea typeface="+mn-ea"/>
                          <a:cs typeface="+mn-cs"/>
                        </a:rPr>
                        <a:t>-5</a:t>
                      </a:r>
                      <a:endParaRPr kumimoji="0" lang="de-DE" sz="900" b="0" i="0" u="none" strike="noStrike" kern="1200" cap="none" spc="0" normalizeH="0" baseline="0" noProof="0" dirty="0">
                        <a:ln>
                          <a:noFill/>
                        </a:ln>
                        <a:solidFill>
                          <a:srgbClr val="F00000"/>
                        </a:solidFill>
                        <a:effectLst/>
                        <a:uLnTx/>
                        <a:uFillTx/>
                        <a:latin typeface="Arial" panose="020B0604020202020204" pitchFamily="34" charset="0"/>
                        <a:ea typeface="+mn-ea"/>
                        <a:cs typeface="+mn-cs"/>
                      </a:endParaRPr>
                    </a:p>
                  </a:txBody>
                  <a:tcPr marL="7200" marR="7200" marT="7200" marB="0" anchor="ctr">
                    <a:lnL w="12700" cmpd="sng">
                      <a:noFill/>
                    </a:lnL>
                    <a:lnR w="635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12976869"/>
                  </a:ext>
                </a:extLst>
              </a:tr>
              <a:tr h="524032">
                <a:tc>
                  <a:txBody>
                    <a:bodyPr/>
                    <a:lstStyle/>
                    <a:p>
                      <a:pPr algn="l" rtl="0" fontAlgn="ctr"/>
                      <a:r>
                        <a:rPr lang="de-DE" sz="700" b="0" i="0" u="none" strike="noStrike" baseline="0" noProof="0" dirty="0">
                          <a:solidFill>
                            <a:srgbClr val="054F73"/>
                          </a:solidFill>
                          <a:effectLst/>
                          <a:latin typeface="Arial" panose="020B0604020202020204" pitchFamily="34" charset="0"/>
                        </a:rPr>
                        <a:t>Zukünftige Zunahme des Handlungsbedarfs in meinem Unternehmen aufgrund des Klimawandels. (n = 224)</a:t>
                      </a:r>
                    </a:p>
                  </a:txBody>
                  <a:tcPr marL="72000" marR="7200" marT="7200" marB="0" anchor="ctr">
                    <a:lnL w="6350"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rtl="0" fontAlgn="ctr"/>
                      <a:r>
                        <a:rPr lang="de-DE" sz="900" b="1" i="0" u="none" strike="noStrike" baseline="0" noProof="0" dirty="0">
                          <a:solidFill>
                            <a:srgbClr val="054F73"/>
                          </a:solidFill>
                          <a:effectLst/>
                          <a:latin typeface="Arial" panose="020B0604020202020204" pitchFamily="34" charset="0"/>
                        </a:rPr>
                        <a:t>42</a:t>
                      </a:r>
                      <a:endParaRPr lang="de-DE" sz="900" b="0" i="0" u="none" strike="noStrike" baseline="0" noProof="0" dirty="0">
                        <a:solidFill>
                          <a:srgbClr val="054F73"/>
                        </a:solidFill>
                        <a:effectLst/>
                        <a:latin typeface="Arial" panose="020B0604020202020204" pitchFamily="34" charset="0"/>
                      </a:endParaRPr>
                    </a:p>
                  </a:txBody>
                  <a:tcPr marL="180000" marR="7200" marT="720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ctr" defTabSz="685800" rtl="0" eaLnBrk="1" fontAlgn="ctr" latinLnBrk="0" hangingPunct="1">
                        <a:lnSpc>
                          <a:spcPct val="100000"/>
                        </a:lnSpc>
                        <a:spcBef>
                          <a:spcPts val="0"/>
                        </a:spcBef>
                        <a:spcAft>
                          <a:spcPts val="0"/>
                        </a:spcAft>
                        <a:buClrTx/>
                        <a:buSzTx/>
                        <a:buFontTx/>
                        <a:buNone/>
                        <a:tabLst/>
                        <a:defRPr/>
                      </a:pPr>
                      <a:r>
                        <a:rPr kumimoji="0" lang="de-DE" sz="900" b="0" i="0" u="none" strike="noStrike" kern="1200" cap="none" spc="0" normalizeH="0" baseline="0" noProof="0">
                          <a:ln>
                            <a:noFill/>
                          </a:ln>
                          <a:solidFill>
                            <a:srgbClr val="00B050"/>
                          </a:solidFill>
                          <a:effectLst/>
                          <a:uLnTx/>
                          <a:uFillTx/>
                          <a:latin typeface="Arial" panose="020B0604020202020204" pitchFamily="34" charset="0"/>
                          <a:ea typeface="+mn-ea"/>
                          <a:cs typeface="+mn-cs"/>
                        </a:rPr>
                        <a:t>+1</a:t>
                      </a:r>
                      <a:endParaRPr kumimoji="0" lang="de-DE" sz="900" b="0" i="0" u="none" strike="noStrike" kern="1200" cap="none" spc="0" normalizeH="0" baseline="0" noProof="0" dirty="0">
                        <a:ln>
                          <a:noFill/>
                        </a:ln>
                        <a:solidFill>
                          <a:srgbClr val="00B050"/>
                        </a:solidFill>
                        <a:effectLst/>
                        <a:uLnTx/>
                        <a:uFillTx/>
                        <a:latin typeface="Arial" panose="020B0604020202020204" pitchFamily="34" charset="0"/>
                        <a:ea typeface="+mn-ea"/>
                        <a:cs typeface="+mn-cs"/>
                      </a:endParaRPr>
                    </a:p>
                  </a:txBody>
                  <a:tcPr marL="7200" marR="7200" marT="7200" marB="0" anchor="ctr">
                    <a:lnL w="12700" cmpd="sng">
                      <a:noFill/>
                    </a:lnL>
                    <a:lnR w="635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306298940"/>
                  </a:ext>
                </a:extLst>
              </a:tr>
              <a:tr h="524032">
                <a:tc>
                  <a:txBody>
                    <a:bodyPr/>
                    <a:lstStyle/>
                    <a:p>
                      <a:pPr algn="l" rtl="0" fontAlgn="ctr"/>
                      <a:r>
                        <a:rPr lang="de-DE" sz="700" b="0" i="0" u="none" strike="noStrike" baseline="0" noProof="0" dirty="0">
                          <a:solidFill>
                            <a:srgbClr val="054F73"/>
                          </a:solidFill>
                          <a:effectLst/>
                          <a:latin typeface="Arial" panose="020B0604020202020204" pitchFamily="34" charset="0"/>
                        </a:rPr>
                        <a:t>Zukünftige Zunahme der regulatorischen Hemmnisse in Hinblick auf die Bewältigung des Klimawandels. (n = 220)</a:t>
                      </a:r>
                    </a:p>
                  </a:txBody>
                  <a:tcPr marL="72000" marR="7200" marT="7200" marB="0" anchor="ctr">
                    <a:lnL w="6350"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bg1">
                        <a:lumMod val="95000"/>
                      </a:schemeClr>
                    </a:solidFill>
                  </a:tcPr>
                </a:tc>
                <a:tc>
                  <a:txBody>
                    <a:bodyPr/>
                    <a:lstStyle/>
                    <a:p>
                      <a:pPr algn="l" rtl="0" fontAlgn="ctr"/>
                      <a:r>
                        <a:rPr lang="de-DE" sz="900" b="1" i="0" u="none" strike="noStrike" baseline="0" noProof="0" dirty="0">
                          <a:solidFill>
                            <a:srgbClr val="054F73"/>
                          </a:solidFill>
                          <a:effectLst/>
                          <a:latin typeface="Arial" panose="020B0604020202020204" pitchFamily="34" charset="0"/>
                        </a:rPr>
                        <a:t>37</a:t>
                      </a:r>
                    </a:p>
                  </a:txBody>
                  <a:tcPr marL="180000" marR="7200" marT="720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95000"/>
                      </a:schemeClr>
                    </a:solidFill>
                  </a:tcPr>
                </a:tc>
                <a:tc>
                  <a:txBody>
                    <a:bodyPr/>
                    <a:lstStyle/>
                    <a:p>
                      <a:pPr marL="0" marR="0" lvl="0" indent="0" algn="ctr" defTabSz="685800" rtl="0" eaLnBrk="1" fontAlgn="ctr" latinLnBrk="0" hangingPunct="1">
                        <a:lnSpc>
                          <a:spcPct val="100000"/>
                        </a:lnSpc>
                        <a:spcBef>
                          <a:spcPts val="0"/>
                        </a:spcBef>
                        <a:spcAft>
                          <a:spcPts val="0"/>
                        </a:spcAft>
                        <a:buClrTx/>
                        <a:buSzTx/>
                        <a:buFontTx/>
                        <a:buNone/>
                        <a:tabLst/>
                        <a:defRPr/>
                      </a:pPr>
                      <a:r>
                        <a:rPr kumimoji="0" lang="de-DE" sz="900" b="0" i="0" u="none" strike="noStrike" kern="1200" cap="none" spc="0" normalizeH="0" baseline="0" noProof="0" dirty="0">
                          <a:ln>
                            <a:noFill/>
                          </a:ln>
                          <a:solidFill>
                            <a:srgbClr val="00B050"/>
                          </a:solidFill>
                          <a:effectLst/>
                          <a:uLnTx/>
                          <a:uFillTx/>
                          <a:latin typeface="Arial" panose="020B0604020202020204" pitchFamily="34" charset="0"/>
                          <a:ea typeface="+mn-ea"/>
                          <a:cs typeface="+mn-cs"/>
                        </a:rPr>
                        <a:t>+2</a:t>
                      </a:r>
                    </a:p>
                  </a:txBody>
                  <a:tcPr marL="7200" marR="7200" marT="7200" marB="0" anchor="ctr">
                    <a:lnL w="12700" cmpd="sng">
                      <a:noFill/>
                    </a:lnL>
                    <a:lnR w="635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798263632"/>
                  </a:ext>
                </a:extLst>
              </a:tr>
            </a:tbl>
          </a:graphicData>
        </a:graphic>
      </p:graphicFrame>
      <p:sp>
        <p:nvSpPr>
          <p:cNvPr id="13" name="Textplatzhalter 4">
            <a:extLst>
              <a:ext uri="{FF2B5EF4-FFF2-40B4-BE49-F238E27FC236}">
                <a16:creationId xmlns:a16="http://schemas.microsoft.com/office/drawing/2014/main" id="{0F0A989C-0DFC-EC4B-150F-4D6B130A6549}"/>
              </a:ext>
            </a:extLst>
          </p:cNvPr>
          <p:cNvSpPr txBox="1">
            <a:spLocks/>
          </p:cNvSpPr>
          <p:nvPr/>
        </p:nvSpPr>
        <p:spPr>
          <a:xfrm>
            <a:off x="8749353" y="2168289"/>
            <a:ext cx="274535" cy="108189"/>
          </a:xfrm>
          <a:prstGeom prst="rect">
            <a:avLst/>
          </a:prstGeom>
          <a:solidFill>
            <a:schemeClr val="bg1"/>
          </a:solidFill>
        </p:spPr>
        <p:txBody>
          <a:bodyPr lIns="0" tIns="0" rIns="0">
            <a:noAutofit/>
          </a:bodyPr>
          <a:lstStyle>
            <a:lvl1pPr marL="216000" indent="-216000" algn="l" defTabSz="685800" rtl="0" eaLnBrk="1" latinLnBrk="0" hangingPunct="1">
              <a:lnSpc>
                <a:spcPct val="120000"/>
              </a:lnSpc>
              <a:spcBef>
                <a:spcPts val="750"/>
              </a:spcBef>
              <a:buFontTx/>
              <a:buBlip>
                <a:blip>
                  <a:extLst>
                    <a:ext uri="{96DAC541-7B7A-43D3-8B79-37D633B846F1}">
                      <asvg:svgBlip xmlns:asvg="http://schemas.microsoft.com/office/drawing/2016/SVG/main" r:embed="rId5"/>
                    </a:ext>
                  </a:extLst>
                </a:blip>
              </a:buBlip>
              <a:defRPr sz="1800" b="0" i="0" kern="1200">
                <a:solidFill>
                  <a:schemeClr val="tx1"/>
                </a:solidFill>
                <a:latin typeface="Arial" panose="020B0604020202020204" pitchFamily="34" charset="0"/>
                <a:ea typeface="+mn-ea"/>
                <a:cs typeface="+mn-cs"/>
              </a:defRPr>
            </a:lvl1pPr>
            <a:lvl2pPr marL="396000" indent="-216000" algn="l" defTabSz="685800" rtl="0" eaLnBrk="1" latinLnBrk="0" hangingPunct="1">
              <a:lnSpc>
                <a:spcPct val="120000"/>
              </a:lnSpc>
              <a:spcBef>
                <a:spcPts val="375"/>
              </a:spcBef>
              <a:buSzPct val="100000"/>
              <a:buFontTx/>
              <a:buBlip>
                <a:blip>
                  <a:extLst>
                    <a:ext uri="{96DAC541-7B7A-43D3-8B79-37D633B846F1}">
                      <asvg:svgBlip xmlns:asvg="http://schemas.microsoft.com/office/drawing/2016/SVG/main" r:embed="rId6"/>
                    </a:ext>
                  </a:extLst>
                </a:blip>
              </a:buBlip>
              <a:defRPr sz="1800" b="0" i="0" kern="1200">
                <a:solidFill>
                  <a:schemeClr val="tx1"/>
                </a:solidFill>
                <a:latin typeface="Arial" panose="020B0604020202020204" pitchFamily="34" charset="0"/>
                <a:ea typeface="+mn-ea"/>
                <a:cs typeface="+mn-cs"/>
              </a:defRPr>
            </a:lvl2pPr>
            <a:lvl3pPr marL="612000" indent="-216000" algn="l" defTabSz="685800" rtl="0" eaLnBrk="1" latinLnBrk="0" hangingPunct="1">
              <a:lnSpc>
                <a:spcPct val="120000"/>
              </a:lnSpc>
              <a:spcBef>
                <a:spcPts val="375"/>
              </a:spcBef>
              <a:buSzPct val="120000"/>
              <a:buFont typeface="Arial" panose="020B0604020202020204" pitchFamily="34" charset="0"/>
              <a:buChar char="•"/>
              <a:defRPr sz="1500" b="0" i="0" kern="1200">
                <a:solidFill>
                  <a:schemeClr val="tx1"/>
                </a:solidFill>
                <a:latin typeface="Arial" panose="020B0604020202020204" pitchFamily="34" charset="0"/>
                <a:ea typeface="+mn-ea"/>
                <a:cs typeface="+mn-cs"/>
              </a:defRPr>
            </a:lvl3pPr>
            <a:lvl4pPr marL="864000" indent="-216000" algn="l" defTabSz="685800" rtl="0" eaLnBrk="1" latinLnBrk="0" hangingPunct="1">
              <a:lnSpc>
                <a:spcPct val="120000"/>
              </a:lnSpc>
              <a:spcBef>
                <a:spcPts val="375"/>
              </a:spcBef>
              <a:buSzPct val="100000"/>
              <a:buFont typeface="Symbol" pitchFamily="2" charset="2"/>
              <a:buChar char="-"/>
              <a:defRPr sz="1500" b="0" i="0" kern="1200">
                <a:solidFill>
                  <a:schemeClr val="tx1"/>
                </a:solidFill>
                <a:latin typeface="Arial" panose="020B0604020202020204" pitchFamily="34" charset="0"/>
                <a:ea typeface="+mn-ea"/>
                <a:cs typeface="+mn-cs"/>
              </a:defRPr>
            </a:lvl4pPr>
            <a:lvl5pPr marL="1080000" indent="-216000" algn="l" defTabSz="685800" rtl="0" eaLnBrk="1" latinLnBrk="0" hangingPunct="1">
              <a:lnSpc>
                <a:spcPct val="120000"/>
              </a:lnSpc>
              <a:spcBef>
                <a:spcPts val="375"/>
              </a:spcBef>
              <a:buSzPct val="100000"/>
              <a:buFont typeface="Courier New" panose="02070309020205020404" pitchFamily="49" charset="0"/>
              <a:buChar char="o"/>
              <a:defRPr sz="1500" b="0" i="0" kern="1200">
                <a:solidFill>
                  <a:schemeClr val="tx1"/>
                </a:solidFill>
                <a:latin typeface="Arial" panose="020B0604020202020204" pitchFamily="34"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buNone/>
            </a:pPr>
            <a:r>
              <a:rPr lang="de-DE" sz="700" b="1" noProof="0" dirty="0"/>
              <a:t>Ø 46</a:t>
            </a:r>
          </a:p>
        </p:txBody>
      </p:sp>
      <p:cxnSp>
        <p:nvCxnSpPr>
          <p:cNvPr id="14" name="Gerader Verbinder 13">
            <a:extLst>
              <a:ext uri="{FF2B5EF4-FFF2-40B4-BE49-F238E27FC236}">
                <a16:creationId xmlns:a16="http://schemas.microsoft.com/office/drawing/2014/main" id="{CC1FC16C-C7AB-902F-FB62-C86FEBDF3A47}"/>
              </a:ext>
            </a:extLst>
          </p:cNvPr>
          <p:cNvCxnSpPr/>
          <p:nvPr/>
        </p:nvCxnSpPr>
        <p:spPr>
          <a:xfrm>
            <a:off x="8243344" y="2295320"/>
            <a:ext cx="768230" cy="0"/>
          </a:xfrm>
          <a:prstGeom prst="line">
            <a:avLst/>
          </a:prstGeom>
          <a:ln>
            <a:solidFill>
              <a:schemeClr val="tx1"/>
            </a:solidFill>
            <a:prstDash val="sysDot"/>
          </a:ln>
        </p:spPr>
        <p:style>
          <a:lnRef idx="2">
            <a:schemeClr val="accent1"/>
          </a:lnRef>
          <a:fillRef idx="0">
            <a:schemeClr val="accent1"/>
          </a:fillRef>
          <a:effectRef idx="1">
            <a:schemeClr val="accent1"/>
          </a:effectRef>
          <a:fontRef idx="minor">
            <a:schemeClr val="tx1"/>
          </a:fontRef>
        </p:style>
      </p:cxnSp>
      <p:sp>
        <p:nvSpPr>
          <p:cNvPr id="7" name="Textfeld 6">
            <a:extLst>
              <a:ext uri="{FF2B5EF4-FFF2-40B4-BE49-F238E27FC236}">
                <a16:creationId xmlns:a16="http://schemas.microsoft.com/office/drawing/2014/main" id="{4DDD9432-31A8-8CD0-67B4-89EA2D0ADDA7}"/>
              </a:ext>
            </a:extLst>
          </p:cNvPr>
          <p:cNvSpPr txBox="1"/>
          <p:nvPr/>
        </p:nvSpPr>
        <p:spPr>
          <a:xfrm>
            <a:off x="7590263" y="4740574"/>
            <a:ext cx="1461372" cy="276999"/>
          </a:xfrm>
          <a:prstGeom prst="rect">
            <a:avLst/>
          </a:prstGeom>
          <a:noFill/>
        </p:spPr>
        <p:txBody>
          <a:bodyPr wrap="square" rtlCol="0">
            <a:spAutoFit/>
          </a:bodyPr>
          <a:lstStyle/>
          <a:p>
            <a:r>
              <a:rPr lang="de-DE" sz="600" noProof="0" dirty="0"/>
              <a:t>* signifikante Unterschiede zu 2025</a:t>
            </a:r>
            <a:br>
              <a:rPr lang="de-DE" sz="600" noProof="0" dirty="0"/>
            </a:br>
            <a:r>
              <a:rPr lang="de-DE" sz="600" noProof="0" dirty="0"/>
              <a:t>  (nicht gegeben)</a:t>
            </a:r>
          </a:p>
        </p:txBody>
      </p:sp>
      <p:graphicFrame>
        <p:nvGraphicFramePr>
          <p:cNvPr id="8" name="Diagramm 7" descr="orlink:ORRange249@Zukunftseinschätzung!$E$23:$G$24€134217760€0€€0€0€0€0€€0€€0€0€0€12">
            <a:extLst>
              <a:ext uri="{FF2B5EF4-FFF2-40B4-BE49-F238E27FC236}">
                <a16:creationId xmlns:a16="http://schemas.microsoft.com/office/drawing/2014/main" id="{28C30959-8ED9-FDAE-F5D2-2B1047760ED5}"/>
              </a:ext>
            </a:extLst>
          </p:cNvPr>
          <p:cNvGraphicFramePr/>
          <p:nvPr>
            <p:extLst>
              <p:ext uri="{D42A27DB-BD31-4B8C-83A1-F6EECF244321}">
                <p14:modId xmlns:p14="http://schemas.microsoft.com/office/powerpoint/2010/main" val="2267574561"/>
              </p:ext>
            </p:extLst>
          </p:nvPr>
        </p:nvGraphicFramePr>
        <p:xfrm>
          <a:off x="598327" y="889916"/>
          <a:ext cx="2897466" cy="727951"/>
        </p:xfrm>
        <a:graphic>
          <a:graphicData uri="http://schemas.openxmlformats.org/drawingml/2006/chart">
            <c:chart xmlns:c="http://schemas.openxmlformats.org/drawingml/2006/chart" xmlns:r="http://schemas.openxmlformats.org/officeDocument/2006/relationships" r:id="rId7"/>
          </a:graphicData>
        </a:graphic>
      </p:graphicFrame>
      <p:sp>
        <p:nvSpPr>
          <p:cNvPr id="12" name="Textfeld 11">
            <a:extLst>
              <a:ext uri="{FF2B5EF4-FFF2-40B4-BE49-F238E27FC236}">
                <a16:creationId xmlns:a16="http://schemas.microsoft.com/office/drawing/2014/main" id="{6D9E094B-E8FB-B28F-1C18-1C7327B957DC}"/>
              </a:ext>
            </a:extLst>
          </p:cNvPr>
          <p:cNvSpPr txBox="1"/>
          <p:nvPr/>
        </p:nvSpPr>
        <p:spPr>
          <a:xfrm>
            <a:off x="744341" y="1158052"/>
            <a:ext cx="200573" cy="76944"/>
          </a:xfrm>
          <a:prstGeom prst="rect">
            <a:avLst/>
          </a:prstGeom>
          <a:noFill/>
        </p:spPr>
        <p:txBody>
          <a:bodyPr wrap="square" lIns="0" tIns="0" rIns="0" bIns="0" rtlCol="0">
            <a:spAutoFit/>
          </a:bodyPr>
          <a:lstStyle/>
          <a:p>
            <a:pPr algn="ctr">
              <a:spcAft>
                <a:spcPts val="240"/>
              </a:spcAft>
            </a:pPr>
            <a:r>
              <a:rPr lang="de-DE" sz="500" b="1" noProof="0" dirty="0">
                <a:solidFill>
                  <a:schemeClr val="bg1"/>
                </a:solidFill>
              </a:rPr>
              <a:t>2026</a:t>
            </a:r>
          </a:p>
        </p:txBody>
      </p:sp>
      <p:sp>
        <p:nvSpPr>
          <p:cNvPr id="16" name="Textfeld 15">
            <a:extLst>
              <a:ext uri="{FF2B5EF4-FFF2-40B4-BE49-F238E27FC236}">
                <a16:creationId xmlns:a16="http://schemas.microsoft.com/office/drawing/2014/main" id="{F38679F0-5484-DD0C-E02B-E4FDCBEB112D}"/>
              </a:ext>
            </a:extLst>
          </p:cNvPr>
          <p:cNvSpPr txBox="1"/>
          <p:nvPr/>
        </p:nvSpPr>
        <p:spPr>
          <a:xfrm>
            <a:off x="744341" y="1268050"/>
            <a:ext cx="200573" cy="76944"/>
          </a:xfrm>
          <a:prstGeom prst="rect">
            <a:avLst/>
          </a:prstGeom>
          <a:noFill/>
        </p:spPr>
        <p:txBody>
          <a:bodyPr wrap="square" lIns="0" tIns="0" rIns="0" bIns="0" rtlCol="0">
            <a:spAutoFit/>
          </a:bodyPr>
          <a:lstStyle/>
          <a:p>
            <a:pPr algn="ctr"/>
            <a:r>
              <a:rPr lang="de-DE" sz="500" b="1" dirty="0">
                <a:solidFill>
                  <a:schemeClr val="bg2">
                    <a:lumMod val="10000"/>
                  </a:schemeClr>
                </a:solidFill>
              </a:rPr>
              <a:t>2025</a:t>
            </a:r>
            <a:endParaRPr lang="de-DE" sz="500" b="1" noProof="0" dirty="0">
              <a:solidFill>
                <a:schemeClr val="bg2">
                  <a:lumMod val="10000"/>
                </a:schemeClr>
              </a:solidFill>
            </a:endParaRPr>
          </a:p>
        </p:txBody>
      </p:sp>
      <p:sp>
        <p:nvSpPr>
          <p:cNvPr id="17" name="Textplatzhalter 4">
            <a:extLst>
              <a:ext uri="{FF2B5EF4-FFF2-40B4-BE49-F238E27FC236}">
                <a16:creationId xmlns:a16="http://schemas.microsoft.com/office/drawing/2014/main" id="{C5C3AFE3-71B6-8C8E-5297-619E8F8776D4}"/>
              </a:ext>
            </a:extLst>
          </p:cNvPr>
          <p:cNvSpPr txBox="1">
            <a:spLocks/>
          </p:cNvSpPr>
          <p:nvPr/>
        </p:nvSpPr>
        <p:spPr>
          <a:xfrm>
            <a:off x="477105" y="3788882"/>
            <a:ext cx="2738270" cy="975413"/>
          </a:xfrm>
          <a:prstGeom prst="rect">
            <a:avLst/>
          </a:prstGeom>
        </p:spPr>
        <p:txBody>
          <a:bodyPr lIns="0" tIns="0" rIns="0" bIns="0">
            <a:noAutofit/>
          </a:bodyPr>
          <a:lstStyle>
            <a:lvl1pPr marL="216000" indent="-216000" algn="l" defTabSz="685800" rtl="0" eaLnBrk="1" latinLnBrk="0" hangingPunct="1">
              <a:lnSpc>
                <a:spcPct val="120000"/>
              </a:lnSpc>
              <a:spcBef>
                <a:spcPts val="750"/>
              </a:spcBef>
              <a:buFontTx/>
              <a:buBlip>
                <a:blip>
                  <a:extLst>
                    <a:ext uri="{96DAC541-7B7A-43D3-8B79-37D633B846F1}">
                      <asvg:svgBlip xmlns:asvg="http://schemas.microsoft.com/office/drawing/2016/SVG/main" r:embed="rId5"/>
                    </a:ext>
                  </a:extLst>
                </a:blip>
              </a:buBlip>
              <a:defRPr sz="1800" b="0" i="0" kern="1200">
                <a:solidFill>
                  <a:schemeClr val="tx1"/>
                </a:solidFill>
                <a:latin typeface="Arial" panose="020B0604020202020204" pitchFamily="34" charset="0"/>
                <a:ea typeface="+mn-ea"/>
                <a:cs typeface="+mn-cs"/>
              </a:defRPr>
            </a:lvl1pPr>
            <a:lvl2pPr marL="396000" indent="-216000" algn="l" defTabSz="685800" rtl="0" eaLnBrk="1" latinLnBrk="0" hangingPunct="1">
              <a:lnSpc>
                <a:spcPct val="120000"/>
              </a:lnSpc>
              <a:spcBef>
                <a:spcPts val="375"/>
              </a:spcBef>
              <a:buSzPct val="100000"/>
              <a:buFontTx/>
              <a:buBlip>
                <a:blip>
                  <a:extLst>
                    <a:ext uri="{96DAC541-7B7A-43D3-8B79-37D633B846F1}">
                      <asvg:svgBlip xmlns:asvg="http://schemas.microsoft.com/office/drawing/2016/SVG/main" r:embed="rId6"/>
                    </a:ext>
                  </a:extLst>
                </a:blip>
              </a:buBlip>
              <a:defRPr sz="1800" b="0" i="0" kern="1200">
                <a:solidFill>
                  <a:schemeClr val="tx1"/>
                </a:solidFill>
                <a:latin typeface="Arial" panose="020B0604020202020204" pitchFamily="34" charset="0"/>
                <a:ea typeface="+mn-ea"/>
                <a:cs typeface="+mn-cs"/>
              </a:defRPr>
            </a:lvl2pPr>
            <a:lvl3pPr marL="612000" indent="-216000" algn="l" defTabSz="685800" rtl="0" eaLnBrk="1" latinLnBrk="0" hangingPunct="1">
              <a:lnSpc>
                <a:spcPct val="120000"/>
              </a:lnSpc>
              <a:spcBef>
                <a:spcPts val="375"/>
              </a:spcBef>
              <a:buSzPct val="120000"/>
              <a:buFont typeface="Arial" panose="020B0604020202020204" pitchFamily="34" charset="0"/>
              <a:buChar char="•"/>
              <a:defRPr sz="1500" b="0" i="0" kern="1200">
                <a:solidFill>
                  <a:schemeClr val="tx1"/>
                </a:solidFill>
                <a:latin typeface="Arial" panose="020B0604020202020204" pitchFamily="34" charset="0"/>
                <a:ea typeface="+mn-ea"/>
                <a:cs typeface="+mn-cs"/>
              </a:defRPr>
            </a:lvl3pPr>
            <a:lvl4pPr marL="864000" indent="-216000" algn="l" defTabSz="685800" rtl="0" eaLnBrk="1" latinLnBrk="0" hangingPunct="1">
              <a:lnSpc>
                <a:spcPct val="120000"/>
              </a:lnSpc>
              <a:spcBef>
                <a:spcPts val="375"/>
              </a:spcBef>
              <a:buSzPct val="100000"/>
              <a:buFont typeface="Symbol" pitchFamily="2" charset="2"/>
              <a:buChar char="-"/>
              <a:defRPr sz="1500" b="0" i="0" kern="1200">
                <a:solidFill>
                  <a:schemeClr val="tx1"/>
                </a:solidFill>
                <a:latin typeface="Arial" panose="020B0604020202020204" pitchFamily="34" charset="0"/>
                <a:ea typeface="+mn-ea"/>
                <a:cs typeface="+mn-cs"/>
              </a:defRPr>
            </a:lvl4pPr>
            <a:lvl5pPr marL="1080000" indent="-216000" algn="l" defTabSz="685800" rtl="0" eaLnBrk="1" latinLnBrk="0" hangingPunct="1">
              <a:lnSpc>
                <a:spcPct val="120000"/>
              </a:lnSpc>
              <a:spcBef>
                <a:spcPts val="375"/>
              </a:spcBef>
              <a:buSzPct val="100000"/>
              <a:buFont typeface="Courier New" panose="02070309020205020404" pitchFamily="49" charset="0"/>
              <a:buChar char="o"/>
              <a:defRPr sz="1500" b="0" i="0" kern="1200">
                <a:solidFill>
                  <a:schemeClr val="tx1"/>
                </a:solidFill>
                <a:latin typeface="Arial" panose="020B0604020202020204" pitchFamily="34"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spcBef>
                <a:spcPts val="0"/>
              </a:spcBef>
              <a:buNone/>
            </a:pPr>
            <a:r>
              <a:rPr lang="de-DE" sz="800" u="sng" noProof="0" dirty="0"/>
              <a:t>Signifik. Unterschiede </a:t>
            </a:r>
            <a:r>
              <a:rPr lang="de-DE" sz="800" u="sng" dirty="0"/>
              <a:t>zu 2025 innerhalb </a:t>
            </a:r>
            <a:r>
              <a:rPr lang="de-DE" sz="800" u="sng" noProof="0" dirty="0"/>
              <a:t>der Ländergruppen</a:t>
            </a:r>
            <a:endParaRPr lang="de-DE" sz="800" baseline="30000" noProof="0" dirty="0">
              <a:solidFill>
                <a:srgbClr val="054F73"/>
              </a:solidFill>
            </a:endParaRPr>
          </a:p>
          <a:p>
            <a:pPr marL="0" indent="0">
              <a:spcBef>
                <a:spcPts val="0"/>
              </a:spcBef>
              <a:buNone/>
            </a:pPr>
            <a:r>
              <a:rPr lang="de-DE" sz="800" baseline="30000" dirty="0">
                <a:solidFill>
                  <a:srgbClr val="054F73"/>
                </a:solidFill>
              </a:rPr>
              <a:t>1 </a:t>
            </a:r>
            <a:r>
              <a:rPr lang="de-DE" sz="800" dirty="0"/>
              <a:t>Nord: 48 Punkte (</a:t>
            </a:r>
            <a:r>
              <a:rPr lang="de-DE" sz="800" dirty="0">
                <a:solidFill>
                  <a:schemeClr val="accent1"/>
                </a:solidFill>
              </a:rPr>
              <a:t>▲</a:t>
            </a:r>
            <a:r>
              <a:rPr lang="de-DE" sz="800" dirty="0">
                <a:solidFill>
                  <a:srgbClr val="FF0000"/>
                </a:solidFill>
                <a:latin typeface="Arial" panose="020B0604020202020204"/>
              </a:rPr>
              <a:t> </a:t>
            </a:r>
            <a:r>
              <a:rPr lang="de-DE" sz="800" b="1" dirty="0">
                <a:solidFill>
                  <a:srgbClr val="8BC300"/>
                </a:solidFill>
                <a:latin typeface="Arial" panose="020B0604020202020204"/>
              </a:rPr>
              <a:t>13 Punkte</a:t>
            </a:r>
            <a:r>
              <a:rPr lang="de-DE" sz="800" dirty="0">
                <a:latin typeface="Arial" panose="020B0604020202020204"/>
              </a:rPr>
              <a:t>)</a:t>
            </a:r>
          </a:p>
          <a:p>
            <a:pPr marL="0" indent="0">
              <a:spcBef>
                <a:spcPts val="0"/>
              </a:spcBef>
              <a:buNone/>
            </a:pPr>
            <a:r>
              <a:rPr lang="de-DE" sz="800" baseline="30000" dirty="0">
                <a:solidFill>
                  <a:srgbClr val="054F73"/>
                </a:solidFill>
              </a:rPr>
              <a:t>2</a:t>
            </a:r>
            <a:r>
              <a:rPr lang="de-DE" sz="800" baseline="30000" noProof="0" dirty="0">
                <a:solidFill>
                  <a:srgbClr val="054F73"/>
                </a:solidFill>
              </a:rPr>
              <a:t> </a:t>
            </a:r>
            <a:r>
              <a:rPr lang="de-DE" sz="800" noProof="0" dirty="0"/>
              <a:t>BY: 49 Punkte (</a:t>
            </a:r>
            <a:r>
              <a:rPr lang="de-DE" sz="800" dirty="0">
                <a:solidFill>
                  <a:srgbClr val="FF0000"/>
                </a:solidFill>
                <a:latin typeface="Arial" panose="020B0604020202020204"/>
              </a:rPr>
              <a:t>▼ 11 Punkte</a:t>
            </a:r>
            <a:r>
              <a:rPr lang="de-DE" sz="800" dirty="0">
                <a:latin typeface="Arial" panose="020B0604020202020204"/>
              </a:rPr>
              <a:t>)</a:t>
            </a:r>
          </a:p>
          <a:p>
            <a:pPr marL="0" indent="0">
              <a:spcBef>
                <a:spcPts val="0"/>
              </a:spcBef>
              <a:buNone/>
            </a:pPr>
            <a:r>
              <a:rPr lang="de-DE" sz="800" baseline="30000" dirty="0">
                <a:solidFill>
                  <a:srgbClr val="054F73"/>
                </a:solidFill>
              </a:rPr>
              <a:t>3 </a:t>
            </a:r>
            <a:r>
              <a:rPr lang="de-DE" sz="800" dirty="0"/>
              <a:t>NRW: 42 Punkte (</a:t>
            </a:r>
            <a:r>
              <a:rPr lang="de-DE" sz="800" dirty="0">
                <a:solidFill>
                  <a:srgbClr val="FF0000"/>
                </a:solidFill>
                <a:latin typeface="Arial" panose="020B0604020202020204"/>
              </a:rPr>
              <a:t>▼ 15 Punkte</a:t>
            </a:r>
            <a:r>
              <a:rPr lang="de-DE" sz="800" dirty="0">
                <a:latin typeface="Arial" panose="020B0604020202020204"/>
              </a:rPr>
              <a:t>)</a:t>
            </a:r>
            <a:endParaRPr lang="de-DE" sz="800" dirty="0"/>
          </a:p>
          <a:p>
            <a:pPr marL="0" indent="0">
              <a:spcBef>
                <a:spcPts val="0"/>
              </a:spcBef>
              <a:buNone/>
            </a:pPr>
            <a:endParaRPr lang="de-DE" sz="800" noProof="0" dirty="0"/>
          </a:p>
        </p:txBody>
      </p:sp>
    </p:spTree>
    <p:extLst>
      <p:ext uri="{BB962C8B-B14F-4D97-AF65-F5344CB8AC3E}">
        <p14:creationId xmlns:p14="http://schemas.microsoft.com/office/powerpoint/2010/main" val="365954414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A69250-3CA2-F732-E5C7-9F7FFBC1C7E7}"/>
            </a:ext>
          </a:extLst>
        </p:cNvPr>
        <p:cNvGrpSpPr/>
        <p:nvPr/>
      </p:nvGrpSpPr>
      <p:grpSpPr>
        <a:xfrm>
          <a:off x="0" y="0"/>
          <a:ext cx="0" cy="0"/>
          <a:chOff x="0" y="0"/>
          <a:chExt cx="0" cy="0"/>
        </a:xfrm>
      </p:grpSpPr>
      <p:sp>
        <p:nvSpPr>
          <p:cNvPr id="2" name="Fußzeilenplatzhalter 1">
            <a:extLst>
              <a:ext uri="{FF2B5EF4-FFF2-40B4-BE49-F238E27FC236}">
                <a16:creationId xmlns:a16="http://schemas.microsoft.com/office/drawing/2014/main" id="{E8D84852-F849-74C7-696C-D77009DF9AF2}"/>
              </a:ext>
            </a:extLst>
          </p:cNvPr>
          <p:cNvSpPr>
            <a:spLocks noGrp="1"/>
          </p:cNvSpPr>
          <p:nvPr>
            <p:ph type="ftr" sz="quarter" idx="3"/>
          </p:nvPr>
        </p:nvSpPr>
        <p:spPr/>
        <p:txBody>
          <a:bodyPr/>
          <a:lstStyle/>
          <a:p>
            <a:r>
              <a:rPr lang="de-DE" noProof="0" dirty="0"/>
              <a:t>Juli 2026</a:t>
            </a:r>
          </a:p>
        </p:txBody>
      </p:sp>
      <p:sp>
        <p:nvSpPr>
          <p:cNvPr id="3" name="Foliennummernplatzhalter 2">
            <a:extLst>
              <a:ext uri="{FF2B5EF4-FFF2-40B4-BE49-F238E27FC236}">
                <a16:creationId xmlns:a16="http://schemas.microsoft.com/office/drawing/2014/main" id="{F607BF67-0C5B-AD30-5696-53F9D9A02058}"/>
              </a:ext>
            </a:extLst>
          </p:cNvPr>
          <p:cNvSpPr>
            <a:spLocks noGrp="1"/>
          </p:cNvSpPr>
          <p:nvPr>
            <p:ph type="sldNum" sz="quarter" idx="4"/>
          </p:nvPr>
        </p:nvSpPr>
        <p:spPr/>
        <p:txBody>
          <a:bodyPr/>
          <a:lstStyle/>
          <a:p>
            <a:fld id="{DB2B21CB-63E8-C249-B8AC-5FF3FD754265}" type="slidenum">
              <a:rPr lang="de-DE" noProof="0" smtClean="0"/>
              <a:pPr/>
              <a:t>25</a:t>
            </a:fld>
            <a:endParaRPr lang="de-DE" noProof="0" dirty="0"/>
          </a:p>
        </p:txBody>
      </p:sp>
      <p:sp>
        <p:nvSpPr>
          <p:cNvPr id="4" name="Titel 3">
            <a:extLst>
              <a:ext uri="{FF2B5EF4-FFF2-40B4-BE49-F238E27FC236}">
                <a16:creationId xmlns:a16="http://schemas.microsoft.com/office/drawing/2014/main" id="{46588C21-9FDE-6954-4452-6FF024EFFC1A}"/>
              </a:ext>
            </a:extLst>
          </p:cNvPr>
          <p:cNvSpPr>
            <a:spLocks noGrp="1"/>
          </p:cNvSpPr>
          <p:nvPr>
            <p:ph type="title"/>
          </p:nvPr>
        </p:nvSpPr>
        <p:spPr/>
        <p:txBody>
          <a:bodyPr>
            <a:normAutofit/>
          </a:bodyPr>
          <a:lstStyle/>
          <a:p>
            <a:r>
              <a:rPr lang="de-DE" dirty="0"/>
              <a:t>Schlüsselindikatoren im Themenfeld …</a:t>
            </a:r>
            <a:br>
              <a:rPr lang="de-DE" dirty="0"/>
            </a:br>
            <a:r>
              <a:rPr lang="de-DE" dirty="0"/>
              <a:t>Zukunftsperspektive</a:t>
            </a:r>
            <a:endParaRPr lang="de-DE" noProof="0" dirty="0"/>
          </a:p>
        </p:txBody>
      </p:sp>
      <p:sp>
        <p:nvSpPr>
          <p:cNvPr id="5" name="Textplatzhalter 4">
            <a:extLst>
              <a:ext uri="{FF2B5EF4-FFF2-40B4-BE49-F238E27FC236}">
                <a16:creationId xmlns:a16="http://schemas.microsoft.com/office/drawing/2014/main" id="{42A54799-F72D-9714-DABA-D39DE1995C79}"/>
              </a:ext>
            </a:extLst>
          </p:cNvPr>
          <p:cNvSpPr>
            <a:spLocks noGrp="1"/>
          </p:cNvSpPr>
          <p:nvPr>
            <p:ph type="body" sz="quarter" idx="13"/>
          </p:nvPr>
        </p:nvSpPr>
        <p:spPr>
          <a:xfrm>
            <a:off x="360000" y="973138"/>
            <a:ext cx="4161200" cy="3199719"/>
          </a:xfrm>
          <a:noFill/>
          <a:ln>
            <a:noFill/>
          </a:ln>
        </p:spPr>
        <p:txBody>
          <a:bodyPr>
            <a:normAutofit/>
          </a:bodyPr>
          <a:lstStyle/>
          <a:p>
            <a:r>
              <a:rPr lang="de-DE" sz="1000" b="1" dirty="0"/>
              <a:t>Negative Schlüsselindikatoren</a:t>
            </a:r>
            <a:r>
              <a:rPr lang="de-DE" sz="1000" noProof="0" dirty="0"/>
              <a:t>: </a:t>
            </a:r>
            <a:br>
              <a:rPr lang="de-DE" sz="1000" noProof="0" dirty="0"/>
            </a:br>
            <a:r>
              <a:rPr lang="de-DE" sz="800" noProof="0" dirty="0"/>
              <a:t>Indikatoren mit themenfeldspezifisch überdurchschnittlich hohem Einfluss auf die Selbsteinschätzung der Klimaresilienz in den Unternehmen, die im Vergleich mit den anderen Themenfeldindikatoren </a:t>
            </a:r>
            <a:r>
              <a:rPr lang="de-DE" sz="800" b="1" noProof="0" dirty="0"/>
              <a:t>schlechter</a:t>
            </a:r>
            <a:r>
              <a:rPr lang="de-DE" sz="800" noProof="0" dirty="0"/>
              <a:t> bewertet werden</a:t>
            </a:r>
            <a:endParaRPr lang="de-DE" sz="800" dirty="0"/>
          </a:p>
          <a:p>
            <a:pPr marL="0" indent="0">
              <a:buNone/>
            </a:pPr>
            <a:r>
              <a:rPr lang="de-DE" sz="800" noProof="0" dirty="0"/>
              <a:t>Einen im Vergleich </a:t>
            </a:r>
            <a:r>
              <a:rPr lang="de-DE" sz="800" b="1" noProof="0" dirty="0"/>
              <a:t>hohen zukünftigen Anpassungsdruck </a:t>
            </a:r>
            <a:r>
              <a:rPr lang="de-DE" sz="800" noProof="0" dirty="0"/>
              <a:t>nehmen WVU wahr bei folgenden Indikatoren:</a:t>
            </a:r>
          </a:p>
          <a:p>
            <a:pPr marL="360000" lvl="2">
              <a:buClr>
                <a:srgbClr val="FF4747"/>
              </a:buClr>
              <a:buSzPct val="100000"/>
              <a:buFont typeface="Arial" panose="020B0604020202020204" pitchFamily="34" charset="0"/>
              <a:buChar char="●"/>
            </a:pPr>
            <a:r>
              <a:rPr lang="de-DE" sz="800" dirty="0"/>
              <a:t>Zunahme des Handlungsbedarfs in meinem Unternehmen aufgrund des Klimawandels.</a:t>
            </a:r>
          </a:p>
          <a:p>
            <a:pPr marL="360000" lvl="2">
              <a:buClr>
                <a:srgbClr val="FF4747"/>
              </a:buClr>
              <a:buSzPct val="100000"/>
              <a:buFont typeface="Arial" panose="020B0604020202020204" pitchFamily="34" charset="0"/>
              <a:buChar char="●"/>
            </a:pPr>
            <a:r>
              <a:rPr lang="de-DE" sz="800" dirty="0"/>
              <a:t>Anstieg der Betroffenheit meines Unternehmens durch den Klimawandel.*</a:t>
            </a:r>
          </a:p>
          <a:p>
            <a:pPr lvl="2"/>
            <a:endParaRPr lang="de-DE" sz="800" noProof="0" dirty="0"/>
          </a:p>
        </p:txBody>
      </p:sp>
      <p:sp>
        <p:nvSpPr>
          <p:cNvPr id="6" name="Textplatzhalter 4">
            <a:extLst>
              <a:ext uri="{FF2B5EF4-FFF2-40B4-BE49-F238E27FC236}">
                <a16:creationId xmlns:a16="http://schemas.microsoft.com/office/drawing/2014/main" id="{B2F4AE6F-ACE6-6E84-BE91-7452563772B5}"/>
              </a:ext>
            </a:extLst>
          </p:cNvPr>
          <p:cNvSpPr txBox="1">
            <a:spLocks/>
          </p:cNvSpPr>
          <p:nvPr/>
        </p:nvSpPr>
        <p:spPr>
          <a:xfrm>
            <a:off x="4622800" y="964678"/>
            <a:ext cx="4161200" cy="3199719"/>
          </a:xfrm>
          <a:prstGeom prst="rect">
            <a:avLst/>
          </a:prstGeom>
          <a:noFill/>
          <a:ln>
            <a:noFill/>
          </a:ln>
        </p:spPr>
        <p:txBody>
          <a:bodyPr lIns="0" tIns="0" rIns="0">
            <a:normAutofit/>
          </a:bodyPr>
          <a:lstStyle>
            <a:lvl1pPr marL="216000" indent="-216000" algn="l" defTabSz="685800" rtl="0" eaLnBrk="1" latinLnBrk="0" hangingPunct="1">
              <a:lnSpc>
                <a:spcPct val="120000"/>
              </a:lnSpc>
              <a:spcBef>
                <a:spcPts val="750"/>
              </a:spcBef>
              <a:buFontTx/>
              <a:buBlip>
                <a:blip>
                  <a:extLst>
                    <a:ext uri="{96DAC541-7B7A-43D3-8B79-37D633B846F1}">
                      <asvg:svgBlip xmlns:asvg="http://schemas.microsoft.com/office/drawing/2016/SVG/main" r:embed="rId2"/>
                    </a:ext>
                  </a:extLst>
                </a:blip>
              </a:buBlip>
              <a:defRPr sz="1800" b="0" i="0" kern="1200">
                <a:solidFill>
                  <a:schemeClr val="tx1"/>
                </a:solidFill>
                <a:latin typeface="Arial" panose="020B0604020202020204" pitchFamily="34" charset="0"/>
                <a:ea typeface="+mn-ea"/>
                <a:cs typeface="+mn-cs"/>
              </a:defRPr>
            </a:lvl1pPr>
            <a:lvl2pPr marL="396000" indent="-216000" algn="l" defTabSz="685800" rtl="0" eaLnBrk="1" latinLnBrk="0" hangingPunct="1">
              <a:lnSpc>
                <a:spcPct val="120000"/>
              </a:lnSpc>
              <a:spcBef>
                <a:spcPts val="375"/>
              </a:spcBef>
              <a:buSzPct val="100000"/>
              <a:buFontTx/>
              <a:buBlip>
                <a:blip>
                  <a:extLst>
                    <a:ext uri="{96DAC541-7B7A-43D3-8B79-37D633B846F1}">
                      <asvg:svgBlip xmlns:asvg="http://schemas.microsoft.com/office/drawing/2016/SVG/main" r:embed="rId3"/>
                    </a:ext>
                  </a:extLst>
                </a:blip>
              </a:buBlip>
              <a:defRPr sz="1800" b="0" i="0" kern="1200">
                <a:solidFill>
                  <a:schemeClr val="tx1"/>
                </a:solidFill>
                <a:latin typeface="Arial" panose="020B0604020202020204" pitchFamily="34" charset="0"/>
                <a:ea typeface="+mn-ea"/>
                <a:cs typeface="+mn-cs"/>
              </a:defRPr>
            </a:lvl2pPr>
            <a:lvl3pPr marL="612000" indent="-216000" algn="l" defTabSz="685800" rtl="0" eaLnBrk="1" latinLnBrk="0" hangingPunct="1">
              <a:lnSpc>
                <a:spcPct val="120000"/>
              </a:lnSpc>
              <a:spcBef>
                <a:spcPts val="375"/>
              </a:spcBef>
              <a:buSzPct val="120000"/>
              <a:buFont typeface="Arial" panose="020B0604020202020204" pitchFamily="34" charset="0"/>
              <a:buChar char="•"/>
              <a:defRPr sz="1500" b="0" i="0" kern="1200">
                <a:solidFill>
                  <a:schemeClr val="tx1"/>
                </a:solidFill>
                <a:latin typeface="Arial" panose="020B0604020202020204" pitchFamily="34" charset="0"/>
                <a:ea typeface="+mn-ea"/>
                <a:cs typeface="+mn-cs"/>
              </a:defRPr>
            </a:lvl3pPr>
            <a:lvl4pPr marL="864000" indent="-216000" algn="l" defTabSz="685800" rtl="0" eaLnBrk="1" latinLnBrk="0" hangingPunct="1">
              <a:lnSpc>
                <a:spcPct val="120000"/>
              </a:lnSpc>
              <a:spcBef>
                <a:spcPts val="375"/>
              </a:spcBef>
              <a:buSzPct val="100000"/>
              <a:buFont typeface="Symbol" pitchFamily="2" charset="2"/>
              <a:buChar char="-"/>
              <a:defRPr sz="1500" b="0" i="0" kern="1200">
                <a:solidFill>
                  <a:schemeClr val="tx1"/>
                </a:solidFill>
                <a:latin typeface="Arial" panose="020B0604020202020204" pitchFamily="34" charset="0"/>
                <a:ea typeface="+mn-ea"/>
                <a:cs typeface="+mn-cs"/>
              </a:defRPr>
            </a:lvl4pPr>
            <a:lvl5pPr marL="1080000" indent="-216000" algn="l" defTabSz="685800" rtl="0" eaLnBrk="1" latinLnBrk="0" hangingPunct="1">
              <a:lnSpc>
                <a:spcPct val="120000"/>
              </a:lnSpc>
              <a:spcBef>
                <a:spcPts val="375"/>
              </a:spcBef>
              <a:buSzPct val="100000"/>
              <a:buFont typeface="Courier New" panose="02070309020205020404" pitchFamily="49" charset="0"/>
              <a:buChar char="o"/>
              <a:defRPr sz="1500" b="0" i="0" kern="1200">
                <a:solidFill>
                  <a:schemeClr val="tx1"/>
                </a:solidFill>
                <a:latin typeface="Arial" panose="020B0604020202020204" pitchFamily="34"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de-DE" sz="1000" b="1" dirty="0"/>
              <a:t>Positive Schlüsselindikatoren</a:t>
            </a:r>
            <a:r>
              <a:rPr lang="de-DE" sz="1000" dirty="0"/>
              <a:t>: </a:t>
            </a:r>
            <a:br>
              <a:rPr lang="de-DE" sz="1000" dirty="0"/>
            </a:br>
            <a:r>
              <a:rPr lang="de-DE" sz="800" dirty="0"/>
              <a:t>Indikatoren </a:t>
            </a:r>
            <a:r>
              <a:rPr lang="de-DE" sz="800" noProof="0" dirty="0"/>
              <a:t>mit themenfeldspezifisch überdurchschnittlich hohem Einfluss auf die Selbsteinschätzung der Klimaresilienz in den Unternehmen, die im Vergleich mit den anderen Themenfeldindikatoren </a:t>
            </a:r>
            <a:r>
              <a:rPr lang="de-DE" sz="800" b="1" noProof="0" dirty="0"/>
              <a:t>besser</a:t>
            </a:r>
            <a:r>
              <a:rPr lang="de-DE" sz="800" noProof="0" dirty="0"/>
              <a:t> bewertet werden</a:t>
            </a:r>
            <a:endParaRPr lang="de-DE" sz="1000" dirty="0"/>
          </a:p>
          <a:p>
            <a:pPr marL="0" indent="0">
              <a:buNone/>
            </a:pPr>
            <a:r>
              <a:rPr lang="de-DE" sz="800" noProof="0" dirty="0"/>
              <a:t>Einen im Vergleich </a:t>
            </a:r>
            <a:r>
              <a:rPr lang="de-DE" sz="800" b="1" noProof="0" dirty="0"/>
              <a:t>weniger hohen zukünftigen Anpassungsdruck </a:t>
            </a:r>
            <a:r>
              <a:rPr lang="de-DE" sz="800" noProof="0" dirty="0"/>
              <a:t>nehmen WVU </a:t>
            </a:r>
            <a:br>
              <a:rPr lang="de-DE" sz="800" noProof="0" dirty="0"/>
            </a:br>
            <a:r>
              <a:rPr lang="de-DE" sz="800" noProof="0" dirty="0"/>
              <a:t>wahr bei folgendem Indikator:</a:t>
            </a:r>
          </a:p>
          <a:p>
            <a:pPr marL="360000" lvl="2">
              <a:buClr>
                <a:srgbClr val="8BC300"/>
              </a:buClr>
              <a:buSzPct val="100000"/>
              <a:buFont typeface="Arial" panose="020B0604020202020204" pitchFamily="34" charset="0"/>
              <a:buChar char="●"/>
            </a:pPr>
            <a:r>
              <a:rPr lang="de-DE" sz="800" dirty="0"/>
              <a:t>Abnahme der Handlungsfähigkeit meines Unternehmens im Umgang mit den Folgen des Klimawandels</a:t>
            </a:r>
          </a:p>
        </p:txBody>
      </p:sp>
      <p:sp>
        <p:nvSpPr>
          <p:cNvPr id="7" name="Rechteck 6">
            <a:extLst>
              <a:ext uri="{FF2B5EF4-FFF2-40B4-BE49-F238E27FC236}">
                <a16:creationId xmlns:a16="http://schemas.microsoft.com/office/drawing/2014/main" id="{E0E13EED-2380-0D16-D211-54554DE37AA5}"/>
              </a:ext>
            </a:extLst>
          </p:cNvPr>
          <p:cNvSpPr/>
          <p:nvPr/>
        </p:nvSpPr>
        <p:spPr>
          <a:xfrm>
            <a:off x="360000" y="4172858"/>
            <a:ext cx="8423999" cy="594418"/>
          </a:xfrm>
          <a:prstGeom prst="rect">
            <a:avLst/>
          </a:prstGeom>
          <a:solidFill>
            <a:srgbClr val="EEF5E7"/>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r>
              <a:rPr lang="de-DE" sz="1000" b="1" dirty="0">
                <a:solidFill>
                  <a:schemeClr val="tx1"/>
                </a:solidFill>
              </a:rPr>
              <a:t>FAZIT: </a:t>
            </a:r>
            <a:r>
              <a:rPr lang="de-DE" sz="1000" dirty="0">
                <a:solidFill>
                  <a:schemeClr val="tx1"/>
                </a:solidFill>
              </a:rPr>
              <a:t>Die Unternehmen schätzen sich auch zukünftig als noch handlungsfähig ein.</a:t>
            </a:r>
            <a:r>
              <a:rPr lang="de-DE" sz="1000" b="1" dirty="0">
                <a:solidFill>
                  <a:schemeClr val="tx1"/>
                </a:solidFill>
              </a:rPr>
              <a:t> </a:t>
            </a:r>
            <a:r>
              <a:rPr lang="de-DE" sz="1000" dirty="0">
                <a:solidFill>
                  <a:schemeClr val="tx1"/>
                </a:solidFill>
              </a:rPr>
              <a:t>Wie bereits in 2025 befürchten Unternehmen jedoch, dass ihre individuelle Betroffenheit unter dem Druck der Folgen des Klimawandels zukünftig zunehmen und in einem erhöhten Handlungsbedarf resultieren wird. </a:t>
            </a:r>
          </a:p>
        </p:txBody>
      </p:sp>
      <p:sp>
        <p:nvSpPr>
          <p:cNvPr id="8" name="Rechteck 7">
            <a:extLst>
              <a:ext uri="{FF2B5EF4-FFF2-40B4-BE49-F238E27FC236}">
                <a16:creationId xmlns:a16="http://schemas.microsoft.com/office/drawing/2014/main" id="{14C8A0B5-1076-0ABD-D1BE-D708A472158B}"/>
              </a:ext>
            </a:extLst>
          </p:cNvPr>
          <p:cNvSpPr/>
          <p:nvPr/>
        </p:nvSpPr>
        <p:spPr>
          <a:xfrm>
            <a:off x="533912" y="1141466"/>
            <a:ext cx="3952172" cy="454131"/>
          </a:xfrm>
          <a:prstGeom prst="rect">
            <a:avLst/>
          </a:prstGeom>
          <a:noFill/>
          <a:ln>
            <a:solidFill>
              <a:schemeClr val="bg1">
                <a:lumMod val="65000"/>
              </a:schemeClr>
            </a:solidFill>
            <a:prstDash val="dash"/>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b="0" i="0" dirty="0">
              <a:latin typeface="Arial" panose="020B0604020202020204" pitchFamily="34" charset="0"/>
            </a:endParaRPr>
          </a:p>
        </p:txBody>
      </p:sp>
      <p:sp>
        <p:nvSpPr>
          <p:cNvPr id="9" name="Rechteck 8">
            <a:extLst>
              <a:ext uri="{FF2B5EF4-FFF2-40B4-BE49-F238E27FC236}">
                <a16:creationId xmlns:a16="http://schemas.microsoft.com/office/drawing/2014/main" id="{DFC7434D-DF97-CA7F-4693-0A7190EB9380}"/>
              </a:ext>
            </a:extLst>
          </p:cNvPr>
          <p:cNvSpPr/>
          <p:nvPr/>
        </p:nvSpPr>
        <p:spPr>
          <a:xfrm>
            <a:off x="4813416" y="1141466"/>
            <a:ext cx="3952172" cy="454131"/>
          </a:xfrm>
          <a:prstGeom prst="rect">
            <a:avLst/>
          </a:prstGeom>
          <a:noFill/>
          <a:ln>
            <a:solidFill>
              <a:schemeClr val="bg1">
                <a:lumMod val="65000"/>
              </a:schemeClr>
            </a:solidFill>
            <a:prstDash val="dash"/>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b="0" i="0" dirty="0">
              <a:latin typeface="Arial" panose="020B0604020202020204" pitchFamily="34" charset="0"/>
            </a:endParaRPr>
          </a:p>
        </p:txBody>
      </p:sp>
      <p:sp>
        <p:nvSpPr>
          <p:cNvPr id="10" name="Rechteck 9">
            <a:extLst>
              <a:ext uri="{FF2B5EF4-FFF2-40B4-BE49-F238E27FC236}">
                <a16:creationId xmlns:a16="http://schemas.microsoft.com/office/drawing/2014/main" id="{97E018D1-CB5C-1A7C-CEE8-EA281C6591B8}"/>
              </a:ext>
            </a:extLst>
          </p:cNvPr>
          <p:cNvSpPr/>
          <p:nvPr/>
        </p:nvSpPr>
        <p:spPr>
          <a:xfrm rot="16200000">
            <a:off x="176491" y="1309719"/>
            <a:ext cx="595103" cy="117622"/>
          </a:xfrm>
          <a:prstGeom prst="rect">
            <a:avLst/>
          </a:prstGeom>
          <a:noFill/>
          <a:ln>
            <a:noFill/>
            <a:prstDash val="dash"/>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r>
              <a:rPr lang="de-DE" sz="600" b="0" i="0" dirty="0">
                <a:solidFill>
                  <a:schemeClr val="bg1">
                    <a:lumMod val="65000"/>
                  </a:schemeClr>
                </a:solidFill>
                <a:latin typeface="Arial" panose="020B0604020202020204" pitchFamily="34" charset="0"/>
              </a:rPr>
              <a:t>Definition</a:t>
            </a:r>
          </a:p>
        </p:txBody>
      </p:sp>
      <p:sp>
        <p:nvSpPr>
          <p:cNvPr id="11" name="Rechteck 10">
            <a:extLst>
              <a:ext uri="{FF2B5EF4-FFF2-40B4-BE49-F238E27FC236}">
                <a16:creationId xmlns:a16="http://schemas.microsoft.com/office/drawing/2014/main" id="{C6616391-AEFB-FC6B-CD74-1F9E77BA78BE}"/>
              </a:ext>
            </a:extLst>
          </p:cNvPr>
          <p:cNvSpPr/>
          <p:nvPr/>
        </p:nvSpPr>
        <p:spPr>
          <a:xfrm rot="16200000">
            <a:off x="4457053" y="1309719"/>
            <a:ext cx="595103" cy="117622"/>
          </a:xfrm>
          <a:prstGeom prst="rect">
            <a:avLst/>
          </a:prstGeom>
          <a:noFill/>
          <a:ln>
            <a:noFill/>
            <a:prstDash val="dash"/>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r>
              <a:rPr lang="de-DE" sz="600" b="0" i="0" dirty="0">
                <a:solidFill>
                  <a:schemeClr val="bg1">
                    <a:lumMod val="65000"/>
                  </a:schemeClr>
                </a:solidFill>
                <a:latin typeface="Arial" panose="020B0604020202020204" pitchFamily="34" charset="0"/>
              </a:rPr>
              <a:t>Definition</a:t>
            </a:r>
          </a:p>
        </p:txBody>
      </p:sp>
      <p:sp>
        <p:nvSpPr>
          <p:cNvPr id="15" name="Textfeld 14">
            <a:extLst>
              <a:ext uri="{FF2B5EF4-FFF2-40B4-BE49-F238E27FC236}">
                <a16:creationId xmlns:a16="http://schemas.microsoft.com/office/drawing/2014/main" id="{3870FF8E-906D-37F5-1927-078EA8E44BED}"/>
              </a:ext>
            </a:extLst>
          </p:cNvPr>
          <p:cNvSpPr txBox="1"/>
          <p:nvPr/>
        </p:nvSpPr>
        <p:spPr>
          <a:xfrm>
            <a:off x="5731976" y="3399224"/>
            <a:ext cx="3054928" cy="738664"/>
          </a:xfrm>
          <a:prstGeom prst="rect">
            <a:avLst/>
          </a:prstGeom>
          <a:noFill/>
        </p:spPr>
        <p:txBody>
          <a:bodyPr wrap="square" lIns="0" rIns="0" rtlCol="0">
            <a:spAutoFit/>
          </a:bodyPr>
          <a:lstStyle/>
          <a:p>
            <a:r>
              <a:rPr lang="de-DE" sz="1000" dirty="0">
                <a:solidFill>
                  <a:srgbClr val="FF4747"/>
                </a:solidFill>
                <a:latin typeface="Arial" panose="020B0604020202020204" pitchFamily="34" charset="0"/>
                <a:cs typeface="Arial" panose="020B0604020202020204" pitchFamily="34" charset="0"/>
              </a:rPr>
              <a:t>●</a:t>
            </a:r>
            <a:r>
              <a:rPr lang="de-DE" sz="800" dirty="0">
                <a:latin typeface="Arial" panose="020B0604020202020204" pitchFamily="34" charset="0"/>
                <a:cs typeface="Arial" panose="020B0604020202020204" pitchFamily="34" charset="0"/>
              </a:rPr>
              <a:t>/</a:t>
            </a:r>
            <a:r>
              <a:rPr lang="de-DE" sz="1000" dirty="0">
                <a:solidFill>
                  <a:srgbClr val="8BC300"/>
                </a:solidFill>
                <a:latin typeface="Arial" panose="020B0604020202020204" pitchFamily="34" charset="0"/>
                <a:cs typeface="Arial" panose="020B0604020202020204" pitchFamily="34" charset="0"/>
              </a:rPr>
              <a:t>●</a:t>
            </a:r>
            <a:r>
              <a:rPr lang="de-DE" sz="800" dirty="0">
                <a:latin typeface="Arial" panose="020B0604020202020204" pitchFamily="34" charset="0"/>
                <a:cs typeface="Arial" panose="020B0604020202020204" pitchFamily="34" charset="0"/>
              </a:rPr>
              <a:t> in </a:t>
            </a:r>
            <a:r>
              <a:rPr lang="de-DE" sz="800" dirty="0"/>
              <a:t>2025 und 2026</a:t>
            </a:r>
          </a:p>
          <a:p>
            <a:r>
              <a:rPr lang="de-DE" sz="800" dirty="0">
                <a:solidFill>
                  <a:srgbClr val="FF4747"/>
                </a:solidFill>
                <a:latin typeface="Arial" panose="020B0604020202020204" pitchFamily="34" charset="0"/>
                <a:cs typeface="Arial" panose="020B0604020202020204" pitchFamily="34" charset="0"/>
              </a:rPr>
              <a:t>◄</a:t>
            </a:r>
            <a:r>
              <a:rPr lang="de-DE" sz="800" dirty="0">
                <a:latin typeface="Arial" panose="020B0604020202020204" pitchFamily="34" charset="0"/>
                <a:cs typeface="Arial" panose="020B0604020202020204" pitchFamily="34" charset="0"/>
              </a:rPr>
              <a:t>/</a:t>
            </a:r>
            <a:r>
              <a:rPr lang="de-DE" sz="800" dirty="0">
                <a:solidFill>
                  <a:srgbClr val="8BC300"/>
                </a:solidFill>
                <a:latin typeface="Arial" panose="020B0604020202020204" pitchFamily="34" charset="0"/>
                <a:cs typeface="Arial" panose="020B0604020202020204" pitchFamily="34" charset="0"/>
              </a:rPr>
              <a:t>► i</a:t>
            </a:r>
            <a:r>
              <a:rPr lang="de-DE" sz="800" dirty="0">
                <a:latin typeface="Arial" panose="020B0604020202020204" pitchFamily="34" charset="0"/>
                <a:cs typeface="Arial" panose="020B0604020202020204" pitchFamily="34" charset="0"/>
              </a:rPr>
              <a:t>n 2025 und 2026, mit Vorzeichenwechsel (positiv ↔ negativ) </a:t>
            </a:r>
            <a:endParaRPr lang="de-DE" sz="800" dirty="0">
              <a:solidFill>
                <a:srgbClr val="FF4747"/>
              </a:solidFill>
              <a:latin typeface="Arial" panose="020B0604020202020204" pitchFamily="34" charset="0"/>
              <a:cs typeface="Arial" panose="020B0604020202020204" pitchFamily="34" charset="0"/>
            </a:endParaRPr>
          </a:p>
          <a:p>
            <a:r>
              <a:rPr lang="de-DE" sz="800" dirty="0">
                <a:solidFill>
                  <a:srgbClr val="FF4747"/>
                </a:solidFill>
                <a:latin typeface="Arial" panose="020B0604020202020204" pitchFamily="34" charset="0"/>
                <a:cs typeface="Arial" panose="020B0604020202020204" pitchFamily="34" charset="0"/>
              </a:rPr>
              <a:t>▲</a:t>
            </a:r>
            <a:r>
              <a:rPr lang="de-DE" sz="800" dirty="0">
                <a:latin typeface="Arial" panose="020B0604020202020204" pitchFamily="34" charset="0"/>
                <a:cs typeface="Arial" panose="020B0604020202020204" pitchFamily="34" charset="0"/>
              </a:rPr>
              <a:t>/</a:t>
            </a:r>
            <a:r>
              <a:rPr lang="de-DE" sz="800" dirty="0">
                <a:solidFill>
                  <a:srgbClr val="8BC300"/>
                </a:solidFill>
                <a:latin typeface="Arial" panose="020B0604020202020204" pitchFamily="34" charset="0"/>
                <a:cs typeface="Arial" panose="020B0604020202020204" pitchFamily="34" charset="0"/>
              </a:rPr>
              <a:t>▲</a:t>
            </a:r>
            <a:r>
              <a:rPr lang="de-DE" sz="800" dirty="0"/>
              <a:t> neu in 2026</a:t>
            </a:r>
          </a:p>
          <a:p>
            <a:r>
              <a:rPr lang="de-DE" sz="800" dirty="0">
                <a:solidFill>
                  <a:schemeClr val="bg1">
                    <a:lumMod val="50000"/>
                  </a:schemeClr>
                </a:solidFill>
                <a:latin typeface="Arial" panose="020B0604020202020204" pitchFamily="34" charset="0"/>
                <a:cs typeface="Arial" panose="020B0604020202020204" pitchFamily="34" charset="0"/>
              </a:rPr>
              <a:t>▼</a:t>
            </a:r>
            <a:r>
              <a:rPr lang="de-DE" sz="800" dirty="0">
                <a:latin typeface="Arial" panose="020B0604020202020204" pitchFamily="34" charset="0"/>
                <a:cs typeface="Arial" panose="020B0604020202020204" pitchFamily="34" charset="0"/>
              </a:rPr>
              <a:t> n</a:t>
            </a:r>
            <a:r>
              <a:rPr lang="de-DE" sz="800" dirty="0"/>
              <a:t>ur in 2025</a:t>
            </a:r>
          </a:p>
          <a:p>
            <a:r>
              <a:rPr lang="de-DE" sz="800" i="1" dirty="0">
                <a:latin typeface="Arial" panose="020B0604020202020204" pitchFamily="34" charset="0"/>
                <a:cs typeface="Arial" panose="020B0604020202020204" pitchFamily="34" charset="0"/>
              </a:rPr>
              <a:t>* </a:t>
            </a:r>
            <a:r>
              <a:rPr lang="de-DE" sz="800" dirty="0">
                <a:latin typeface="Arial" panose="020B0604020202020204" pitchFamily="34" charset="0"/>
                <a:cs typeface="Arial" panose="020B0604020202020204" pitchFamily="34" charset="0"/>
              </a:rPr>
              <a:t>grenzwertig positiv/negativ (+/- 1 Indexpunkt zum Gesamtindex)</a:t>
            </a:r>
            <a:endParaRPr lang="de-DE" sz="800" dirty="0">
              <a:solidFill>
                <a:schemeClr val="accent6"/>
              </a:solidFill>
            </a:endParaRPr>
          </a:p>
        </p:txBody>
      </p:sp>
    </p:spTree>
    <p:extLst>
      <p:ext uri="{BB962C8B-B14F-4D97-AF65-F5344CB8AC3E}">
        <p14:creationId xmlns:p14="http://schemas.microsoft.com/office/powerpoint/2010/main" val="71524530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FC01C1-9A57-9992-83AE-A6E1DFE00D82}"/>
            </a:ext>
          </a:extLst>
        </p:cNvPr>
        <p:cNvGrpSpPr/>
        <p:nvPr/>
      </p:nvGrpSpPr>
      <p:grpSpPr>
        <a:xfrm>
          <a:off x="0" y="0"/>
          <a:ext cx="0" cy="0"/>
          <a:chOff x="0" y="0"/>
          <a:chExt cx="0" cy="0"/>
        </a:xfrm>
      </p:grpSpPr>
      <p:sp>
        <p:nvSpPr>
          <p:cNvPr id="2" name="Fußzeilenplatzhalter 1">
            <a:extLst>
              <a:ext uri="{FF2B5EF4-FFF2-40B4-BE49-F238E27FC236}">
                <a16:creationId xmlns:a16="http://schemas.microsoft.com/office/drawing/2014/main" id="{E2FE5995-9890-095F-CE26-BE06483C5B0A}"/>
              </a:ext>
            </a:extLst>
          </p:cNvPr>
          <p:cNvSpPr>
            <a:spLocks noGrp="1"/>
          </p:cNvSpPr>
          <p:nvPr>
            <p:ph type="ftr" sz="quarter" idx="3"/>
          </p:nvPr>
        </p:nvSpPr>
        <p:spPr/>
        <p:txBody>
          <a:bodyPr/>
          <a:lstStyle/>
          <a:p>
            <a:r>
              <a:rPr lang="de-DE" noProof="0" dirty="0"/>
              <a:t>Juli 2026</a:t>
            </a:r>
          </a:p>
        </p:txBody>
      </p:sp>
      <p:sp>
        <p:nvSpPr>
          <p:cNvPr id="3" name="Foliennummernplatzhalter 2">
            <a:extLst>
              <a:ext uri="{FF2B5EF4-FFF2-40B4-BE49-F238E27FC236}">
                <a16:creationId xmlns:a16="http://schemas.microsoft.com/office/drawing/2014/main" id="{606BC236-AA6B-C983-F631-4F46131BECE9}"/>
              </a:ext>
            </a:extLst>
          </p:cNvPr>
          <p:cNvSpPr>
            <a:spLocks noGrp="1"/>
          </p:cNvSpPr>
          <p:nvPr>
            <p:ph type="sldNum" sz="quarter" idx="4"/>
          </p:nvPr>
        </p:nvSpPr>
        <p:spPr/>
        <p:txBody>
          <a:bodyPr/>
          <a:lstStyle/>
          <a:p>
            <a:fld id="{DB2B21CB-63E8-C249-B8AC-5FF3FD754265}" type="slidenum">
              <a:rPr lang="de-DE" noProof="0" smtClean="0"/>
              <a:pPr/>
              <a:t>26</a:t>
            </a:fld>
            <a:endParaRPr lang="de-DE" noProof="0" dirty="0"/>
          </a:p>
        </p:txBody>
      </p:sp>
      <p:sp>
        <p:nvSpPr>
          <p:cNvPr id="4" name="Titel 3">
            <a:extLst>
              <a:ext uri="{FF2B5EF4-FFF2-40B4-BE49-F238E27FC236}">
                <a16:creationId xmlns:a16="http://schemas.microsoft.com/office/drawing/2014/main" id="{0A9C2EF1-8A5B-8B3B-069F-2F9983A1F546}"/>
              </a:ext>
            </a:extLst>
          </p:cNvPr>
          <p:cNvSpPr>
            <a:spLocks noGrp="1"/>
          </p:cNvSpPr>
          <p:nvPr>
            <p:ph type="title"/>
          </p:nvPr>
        </p:nvSpPr>
        <p:spPr/>
        <p:txBody>
          <a:bodyPr/>
          <a:lstStyle/>
          <a:p>
            <a:br>
              <a:rPr lang="de-DE" noProof="0" dirty="0"/>
            </a:br>
            <a:r>
              <a:rPr lang="de-DE" noProof="0" dirty="0"/>
              <a:t>Wichtigste Vulnerabilitätstreiber insgesamt</a:t>
            </a:r>
            <a:endParaRPr lang="de-DE" noProof="0" dirty="0">
              <a:solidFill>
                <a:srgbClr val="FF0000"/>
              </a:solidFill>
              <a:highlight>
                <a:srgbClr val="FFFF00"/>
              </a:highlight>
            </a:endParaRPr>
          </a:p>
        </p:txBody>
      </p:sp>
      <p:sp>
        <p:nvSpPr>
          <p:cNvPr id="5" name="Textplatzhalter 4">
            <a:extLst>
              <a:ext uri="{FF2B5EF4-FFF2-40B4-BE49-F238E27FC236}">
                <a16:creationId xmlns:a16="http://schemas.microsoft.com/office/drawing/2014/main" id="{D70AEB63-E829-62F3-95DC-3CB5750994AE}"/>
              </a:ext>
            </a:extLst>
          </p:cNvPr>
          <p:cNvSpPr>
            <a:spLocks noGrp="1"/>
          </p:cNvSpPr>
          <p:nvPr>
            <p:ph type="body" sz="quarter" idx="13"/>
          </p:nvPr>
        </p:nvSpPr>
        <p:spPr>
          <a:xfrm>
            <a:off x="360000" y="973138"/>
            <a:ext cx="8388000" cy="3196705"/>
          </a:xfrm>
        </p:spPr>
        <p:txBody>
          <a:bodyPr>
            <a:noAutofit/>
          </a:bodyPr>
          <a:lstStyle/>
          <a:p>
            <a:pPr marL="0" lvl="2" indent="0">
              <a:spcBef>
                <a:spcPts val="600"/>
              </a:spcBef>
              <a:buNone/>
            </a:pPr>
            <a:r>
              <a:rPr lang="de-DE" sz="1000" b="1" noProof="0" dirty="0"/>
              <a:t>Wichtigste negative Schlüsselindikatoren insgesamt</a:t>
            </a:r>
            <a:r>
              <a:rPr lang="de-DE" sz="1000" noProof="0" dirty="0"/>
              <a:t>: </a:t>
            </a:r>
            <a:r>
              <a:rPr lang="de-DE" sz="1000" dirty="0"/>
              <a:t>Indikatoren, die im Vergleich mit allen fünfzig Indikatoren einen überdurchschnittlich hohen Einfluss auf die Selbsteinschätzung der Klimaresilienz in den Unternehmen besitzen und die eine schlechtere Durchschnittsbewertung als der Klimaresilienz-Index insgesamt erhalten, lauten:</a:t>
            </a:r>
          </a:p>
          <a:p>
            <a:pPr marL="0" lvl="2" indent="0">
              <a:spcBef>
                <a:spcPts val="600"/>
              </a:spcBef>
              <a:buNone/>
            </a:pPr>
            <a:r>
              <a:rPr lang="de-DE" sz="1000" b="1" noProof="0" dirty="0"/>
              <a:t>Themenfeld Robustheit:</a:t>
            </a:r>
            <a:r>
              <a:rPr lang="de-DE" sz="1000" dirty="0"/>
              <a:t> Eine im Vergleich höhere Betroffenheit sehen WVU bei der …</a:t>
            </a:r>
          </a:p>
          <a:p>
            <a:pPr marL="447675" lvl="2" indent="-215900">
              <a:spcBef>
                <a:spcPts val="100"/>
              </a:spcBef>
            </a:pPr>
            <a:r>
              <a:rPr lang="de-DE" sz="1000" dirty="0"/>
              <a:t>Zunahme des Spitzenwasserbedarfs (Anz. Spitzenlasttage, Erhöhung d. Spitzenlasten, länger andauernde/sich kumulierende Spitzenlasten).</a:t>
            </a:r>
          </a:p>
          <a:p>
            <a:pPr marL="447675" lvl="2" indent="-215900">
              <a:spcBef>
                <a:spcPts val="100"/>
              </a:spcBef>
            </a:pPr>
            <a:r>
              <a:rPr lang="de-DE" sz="1000" dirty="0"/>
              <a:t>Zunahme des Investitionsbedarfs, um eine Anpassung an die Folgen des Klimawandels zu gewährleisten.</a:t>
            </a:r>
          </a:p>
          <a:p>
            <a:pPr marL="0" lvl="2" indent="0">
              <a:spcBef>
                <a:spcPts val="600"/>
              </a:spcBef>
              <a:buNone/>
            </a:pPr>
            <a:r>
              <a:rPr lang="de-DE" sz="1000" b="1" dirty="0"/>
              <a:t>In den Themenfeldern Anpassungsgrad, Handlungsfähigkeit und Rechtlicher Rahmen sind keine zusätzlichen Vulnerabilitätstreiber identifiziert worden.</a:t>
            </a:r>
          </a:p>
          <a:p>
            <a:pPr marL="0" lvl="2" indent="0">
              <a:spcBef>
                <a:spcPts val="600"/>
              </a:spcBef>
              <a:buNone/>
            </a:pPr>
            <a:r>
              <a:rPr lang="de-DE" sz="1000" b="1" dirty="0"/>
              <a:t>Themenfeld Zukunftsperspektive: </a:t>
            </a:r>
            <a:r>
              <a:rPr lang="de-DE" sz="1000" dirty="0"/>
              <a:t>Einen im Vergleich hohen zukünftigen Anpassungsdruck nehmen WVU wahr bei …</a:t>
            </a:r>
          </a:p>
          <a:p>
            <a:pPr marL="447675" lvl="2" indent="-215900">
              <a:spcBef>
                <a:spcPts val="100"/>
              </a:spcBef>
            </a:pPr>
            <a:r>
              <a:rPr lang="de-DE" sz="1000" dirty="0"/>
              <a:t>Zunahme der regulatorischen Hemmnisse in Hinblick auf die Bewältigung des Klimawandels</a:t>
            </a:r>
          </a:p>
          <a:p>
            <a:pPr marL="447675" lvl="2" indent="-215900">
              <a:spcBef>
                <a:spcPts val="100"/>
              </a:spcBef>
            </a:pPr>
            <a:r>
              <a:rPr lang="de-DE" sz="1000" dirty="0"/>
              <a:t>Zunahme des Handlungsbedarfs im eigenen Unternehmen aufgrund des Klimawandels</a:t>
            </a:r>
          </a:p>
          <a:p>
            <a:pPr marL="447675" lvl="2" indent="-215900">
              <a:spcBef>
                <a:spcPts val="100"/>
              </a:spcBef>
            </a:pPr>
            <a:r>
              <a:rPr lang="de-DE" sz="1000" dirty="0"/>
              <a:t>Anstieg der Betroffenheit meines Unternehmens durch den Klimawandel</a:t>
            </a:r>
          </a:p>
          <a:p>
            <a:pPr marL="447675" lvl="2" indent="-215900">
              <a:spcBef>
                <a:spcPts val="100"/>
              </a:spcBef>
            </a:pPr>
            <a:r>
              <a:rPr lang="de-DE" sz="1000" dirty="0"/>
              <a:t>Zunahme der Herausforderung, dass die gesetzlichen Qualitätsanforderungen an Trinkwasser gem. TrinkwV zukünftig eingehalten werden können.</a:t>
            </a:r>
          </a:p>
          <a:p>
            <a:pPr marL="447675" lvl="2" indent="-215900">
              <a:spcBef>
                <a:spcPts val="100"/>
              </a:spcBef>
            </a:pPr>
            <a:endParaRPr lang="de-DE" sz="1000" noProof="0" dirty="0"/>
          </a:p>
        </p:txBody>
      </p:sp>
      <p:sp>
        <p:nvSpPr>
          <p:cNvPr id="7" name="Rechteck 6">
            <a:extLst>
              <a:ext uri="{FF2B5EF4-FFF2-40B4-BE49-F238E27FC236}">
                <a16:creationId xmlns:a16="http://schemas.microsoft.com/office/drawing/2014/main" id="{B71F2C8D-AE1D-8A79-36F7-D13F1A771C4B}"/>
              </a:ext>
            </a:extLst>
          </p:cNvPr>
          <p:cNvSpPr/>
          <p:nvPr/>
        </p:nvSpPr>
        <p:spPr>
          <a:xfrm>
            <a:off x="360000" y="4170362"/>
            <a:ext cx="8389938" cy="604838"/>
          </a:xfrm>
          <a:prstGeom prst="rect">
            <a:avLst/>
          </a:prstGeom>
          <a:solidFill>
            <a:srgbClr val="EEF5E7"/>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r>
              <a:rPr lang="de-DE" sz="1000" b="1" dirty="0">
                <a:solidFill>
                  <a:schemeClr val="tx1"/>
                </a:solidFill>
              </a:rPr>
              <a:t>FAZIT:</a:t>
            </a:r>
            <a:r>
              <a:rPr lang="de-DE" sz="1000" dirty="0">
                <a:solidFill>
                  <a:schemeClr val="tx1"/>
                </a:solidFill>
              </a:rPr>
              <a:t> Im Vergleich zu 2025 zeigen sich die wichtigsten Vulnerabilitätstreiber nur noch in den Themenfeldern Zukunftsperspektive und Robustheit. In 2025 zeigten sich noch in den Themenfeldern Anpassungsgrad und rechtlicher Rahmen einzelne Vulnerabilitätstreiber.</a:t>
            </a:r>
          </a:p>
        </p:txBody>
      </p:sp>
    </p:spTree>
    <p:extLst>
      <p:ext uri="{BB962C8B-B14F-4D97-AF65-F5344CB8AC3E}">
        <p14:creationId xmlns:p14="http://schemas.microsoft.com/office/powerpoint/2010/main" val="285981620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DEB9E3-065B-7800-A546-3C785EB7F923}"/>
            </a:ext>
          </a:extLst>
        </p:cNvPr>
        <p:cNvGrpSpPr/>
        <p:nvPr/>
      </p:nvGrpSpPr>
      <p:grpSpPr>
        <a:xfrm>
          <a:off x="0" y="0"/>
          <a:ext cx="0" cy="0"/>
          <a:chOff x="0" y="0"/>
          <a:chExt cx="0" cy="0"/>
        </a:xfrm>
      </p:grpSpPr>
      <p:sp>
        <p:nvSpPr>
          <p:cNvPr id="2" name="Shape-1">
            <a:extLst>
              <a:ext uri="{FF2B5EF4-FFF2-40B4-BE49-F238E27FC236}">
                <a16:creationId xmlns:a16="http://schemas.microsoft.com/office/drawing/2014/main" id="{6ACF500D-EC17-E0E0-81D4-F81897A6CE80}"/>
              </a:ext>
            </a:extLst>
          </p:cNvPr>
          <p:cNvSpPr>
            <a:spLocks noGrp="1"/>
          </p:cNvSpPr>
          <p:nvPr>
            <p:ph type="title"/>
          </p:nvPr>
        </p:nvSpPr>
        <p:spPr/>
        <p:txBody>
          <a:bodyPr>
            <a:normAutofit fontScale="90000"/>
          </a:bodyPr>
          <a:lstStyle/>
          <a:p>
            <a:r>
              <a:rPr lang="de-DE" noProof="0" dirty="0"/>
              <a:t>Ergebnisse der Treiberanalyse:</a:t>
            </a:r>
            <a:br>
              <a:rPr lang="de-DE" noProof="0" dirty="0"/>
            </a:br>
            <a:r>
              <a:rPr lang="de-DE" noProof="0" dirty="0"/>
              <a:t>Schlüsselindikatoren </a:t>
            </a:r>
            <a:br>
              <a:rPr lang="de-DE" noProof="0" dirty="0"/>
            </a:br>
            <a:r>
              <a:rPr lang="de-DE" noProof="0" dirty="0"/>
              <a:t>der Klimaresilienzeinschätzung</a:t>
            </a:r>
          </a:p>
        </p:txBody>
      </p:sp>
      <p:sp>
        <p:nvSpPr>
          <p:cNvPr id="3" name="Shape-2">
            <a:extLst>
              <a:ext uri="{FF2B5EF4-FFF2-40B4-BE49-F238E27FC236}">
                <a16:creationId xmlns:a16="http://schemas.microsoft.com/office/drawing/2014/main" id="{BE226E3B-E9AD-4158-B297-423B90413EF2}"/>
              </a:ext>
            </a:extLst>
          </p:cNvPr>
          <p:cNvSpPr>
            <a:spLocks noGrp="1"/>
          </p:cNvSpPr>
          <p:nvPr>
            <p:ph type="ftr" sz="quarter" idx="3"/>
          </p:nvPr>
        </p:nvSpPr>
        <p:spPr/>
        <p:txBody>
          <a:bodyPr/>
          <a:lstStyle/>
          <a:p>
            <a:r>
              <a:rPr lang="de-DE" noProof="0" dirty="0"/>
              <a:t>Juli 2026</a:t>
            </a:r>
          </a:p>
        </p:txBody>
      </p:sp>
      <p:sp>
        <p:nvSpPr>
          <p:cNvPr id="4" name="Shape-3">
            <a:extLst>
              <a:ext uri="{FF2B5EF4-FFF2-40B4-BE49-F238E27FC236}">
                <a16:creationId xmlns:a16="http://schemas.microsoft.com/office/drawing/2014/main" id="{E9E1F4A8-5474-DDFB-2418-EDA290E81A9A}"/>
              </a:ext>
            </a:extLst>
          </p:cNvPr>
          <p:cNvSpPr>
            <a:spLocks noGrp="1"/>
          </p:cNvSpPr>
          <p:nvPr>
            <p:ph type="sldNum" sz="quarter" idx="4"/>
          </p:nvPr>
        </p:nvSpPr>
        <p:spPr/>
        <p:txBody>
          <a:bodyPr/>
          <a:lstStyle/>
          <a:p>
            <a:fld id="{DB2B21CB-63E8-C249-B8AC-5FF3FD754265}" type="slidenum">
              <a:rPr lang="de-DE" noProof="0" smtClean="0"/>
              <a:pPr/>
              <a:t>27</a:t>
            </a:fld>
            <a:endParaRPr lang="de-DE" noProof="0" dirty="0"/>
          </a:p>
        </p:txBody>
      </p:sp>
    </p:spTree>
    <p:extLst>
      <p:ext uri="{BB962C8B-B14F-4D97-AF65-F5344CB8AC3E}">
        <p14:creationId xmlns:p14="http://schemas.microsoft.com/office/powerpoint/2010/main" val="314588396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ußzeilenplatzhalter 1">
            <a:extLst>
              <a:ext uri="{FF2B5EF4-FFF2-40B4-BE49-F238E27FC236}">
                <a16:creationId xmlns:a16="http://schemas.microsoft.com/office/drawing/2014/main" id="{4A5ACEF0-3A49-F1B6-836E-8BAF934966EA}"/>
              </a:ext>
            </a:extLst>
          </p:cNvPr>
          <p:cNvSpPr>
            <a:spLocks noGrp="1"/>
          </p:cNvSpPr>
          <p:nvPr>
            <p:ph type="ftr" sz="quarter" idx="3"/>
          </p:nvPr>
        </p:nvSpPr>
        <p:spPr/>
        <p:txBody>
          <a:bodyPr/>
          <a:lstStyle/>
          <a:p>
            <a:r>
              <a:rPr lang="de-DE" noProof="0" dirty="0"/>
              <a:t>Juli 2026</a:t>
            </a:r>
          </a:p>
        </p:txBody>
      </p:sp>
      <p:sp>
        <p:nvSpPr>
          <p:cNvPr id="3" name="Foliennummernplatzhalter 2">
            <a:extLst>
              <a:ext uri="{FF2B5EF4-FFF2-40B4-BE49-F238E27FC236}">
                <a16:creationId xmlns:a16="http://schemas.microsoft.com/office/drawing/2014/main" id="{F6F39A1E-9433-3CB4-A6D0-0CA42CACFB98}"/>
              </a:ext>
            </a:extLst>
          </p:cNvPr>
          <p:cNvSpPr>
            <a:spLocks noGrp="1"/>
          </p:cNvSpPr>
          <p:nvPr>
            <p:ph type="sldNum" sz="quarter" idx="4"/>
          </p:nvPr>
        </p:nvSpPr>
        <p:spPr/>
        <p:txBody>
          <a:bodyPr/>
          <a:lstStyle/>
          <a:p>
            <a:fld id="{DB2B21CB-63E8-C249-B8AC-5FF3FD754265}" type="slidenum">
              <a:rPr lang="de-DE" noProof="0" smtClean="0"/>
              <a:pPr/>
              <a:t>28</a:t>
            </a:fld>
            <a:endParaRPr lang="de-DE" noProof="0" dirty="0"/>
          </a:p>
        </p:txBody>
      </p:sp>
      <p:sp>
        <p:nvSpPr>
          <p:cNvPr id="4" name="Titel 3">
            <a:extLst>
              <a:ext uri="{FF2B5EF4-FFF2-40B4-BE49-F238E27FC236}">
                <a16:creationId xmlns:a16="http://schemas.microsoft.com/office/drawing/2014/main" id="{8972AA23-8FCD-D172-E780-E11CC0D95726}"/>
              </a:ext>
            </a:extLst>
          </p:cNvPr>
          <p:cNvSpPr>
            <a:spLocks noGrp="1"/>
          </p:cNvSpPr>
          <p:nvPr>
            <p:ph type="title"/>
          </p:nvPr>
        </p:nvSpPr>
        <p:spPr/>
        <p:txBody>
          <a:bodyPr/>
          <a:lstStyle/>
          <a:p>
            <a:r>
              <a:rPr lang="de-DE" dirty="0"/>
              <a:t>Treiberanalyse mit PLS – Struktur</a:t>
            </a:r>
            <a:endParaRPr lang="de-DE" noProof="0" dirty="0"/>
          </a:p>
        </p:txBody>
      </p:sp>
      <p:grpSp>
        <p:nvGrpSpPr>
          <p:cNvPr id="74" name="Gruppieren 73">
            <a:extLst>
              <a:ext uri="{FF2B5EF4-FFF2-40B4-BE49-F238E27FC236}">
                <a16:creationId xmlns:a16="http://schemas.microsoft.com/office/drawing/2014/main" id="{D926D077-0A49-FE61-AB98-0A23E2971941}"/>
              </a:ext>
            </a:extLst>
          </p:cNvPr>
          <p:cNvGrpSpPr/>
          <p:nvPr/>
        </p:nvGrpSpPr>
        <p:grpSpPr>
          <a:xfrm>
            <a:off x="360000" y="1075810"/>
            <a:ext cx="6911171" cy="3565678"/>
            <a:chOff x="1723543" y="1209208"/>
            <a:chExt cx="8929467" cy="4606977"/>
          </a:xfrm>
        </p:grpSpPr>
        <p:graphicFrame>
          <p:nvGraphicFramePr>
            <p:cNvPr id="40" name="Chart-1">
              <a:extLst>
                <a:ext uri="{FF2B5EF4-FFF2-40B4-BE49-F238E27FC236}">
                  <a16:creationId xmlns:a16="http://schemas.microsoft.com/office/drawing/2014/main" id="{DE167911-FA64-97BB-4535-81E3A08093A3}"/>
                </a:ext>
              </a:extLst>
            </p:cNvPr>
            <p:cNvGraphicFramePr>
              <a:graphicFrameLocks/>
            </p:cNvGraphicFramePr>
            <p:nvPr>
              <p:extLst>
                <p:ext uri="{D42A27DB-BD31-4B8C-83A1-F6EECF244321}">
                  <p14:modId xmlns:p14="http://schemas.microsoft.com/office/powerpoint/2010/main" val="3219960178"/>
                </p:ext>
              </p:extLst>
            </p:nvPr>
          </p:nvGraphicFramePr>
          <p:xfrm>
            <a:off x="4171547" y="1587387"/>
            <a:ext cx="3999749" cy="3770073"/>
          </p:xfrm>
          <a:graphic>
            <a:graphicData uri="http://schemas.openxmlformats.org/drawingml/2006/chart">
              <c:chart xmlns:c="http://schemas.openxmlformats.org/drawingml/2006/chart" xmlns:r="http://schemas.openxmlformats.org/officeDocument/2006/relationships" r:id="rId2"/>
            </a:graphicData>
          </a:graphic>
        </p:graphicFrame>
        <p:sp>
          <p:nvSpPr>
            <p:cNvPr id="41" name="Rechteck 40">
              <a:extLst>
                <a:ext uri="{FF2B5EF4-FFF2-40B4-BE49-F238E27FC236}">
                  <a16:creationId xmlns:a16="http://schemas.microsoft.com/office/drawing/2014/main" id="{490F6D2B-63AC-EDA7-A67F-D908C4B797AF}"/>
                </a:ext>
              </a:extLst>
            </p:cNvPr>
            <p:cNvSpPr/>
            <p:nvPr/>
          </p:nvSpPr>
          <p:spPr>
            <a:xfrm>
              <a:off x="1723543" y="1209208"/>
              <a:ext cx="8929467" cy="4606977"/>
            </a:xfrm>
            <a:prstGeom prst="rect">
              <a:avLst/>
            </a:prstGeom>
            <a:solidFill>
              <a:srgbClr val="FFFFFF"/>
            </a:solidFill>
            <a:ln w="12700" cap="flat" cmpd="sng" algn="ctr">
              <a:solidFill>
                <a:sysClr val="windowText" lastClr="000000">
                  <a:lumMod val="50000"/>
                  <a:lumOff val="50000"/>
                </a:sysClr>
              </a:solidFill>
              <a:prstDash val="solid"/>
              <a:miter lim="800000"/>
            </a:ln>
            <a:effectLst>
              <a:outerShdw blurRad="50800" dist="38100" dir="2700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de-DE" sz="2400" b="0" i="0" u="none" strike="noStrike" kern="0" cap="none" spc="0" normalizeH="0" baseline="0" noProof="0" dirty="0">
                <a:ln>
                  <a:noFill/>
                </a:ln>
                <a:solidFill>
                  <a:srgbClr val="FFFFFF"/>
                </a:solidFill>
                <a:effectLst/>
                <a:uLnTx/>
                <a:uFillTx/>
                <a:latin typeface="Arial"/>
                <a:ea typeface="+mn-ea"/>
                <a:cs typeface="+mn-cs"/>
              </a:endParaRPr>
            </a:p>
          </p:txBody>
        </p:sp>
        <p:sp>
          <p:nvSpPr>
            <p:cNvPr id="42" name="Rechteck 41">
              <a:extLst>
                <a:ext uri="{FF2B5EF4-FFF2-40B4-BE49-F238E27FC236}">
                  <a16:creationId xmlns:a16="http://schemas.microsoft.com/office/drawing/2014/main" id="{8C3027CF-9496-DEAF-CEC2-54D6B01C33B5}"/>
                </a:ext>
              </a:extLst>
            </p:cNvPr>
            <p:cNvSpPr/>
            <p:nvPr/>
          </p:nvSpPr>
          <p:spPr>
            <a:xfrm>
              <a:off x="7646198" y="1470993"/>
              <a:ext cx="2789655" cy="2028737"/>
            </a:xfrm>
            <a:prstGeom prst="rect">
              <a:avLst/>
            </a:prstGeom>
            <a:solidFill>
              <a:schemeClr val="accent1">
                <a:lumMod val="60000"/>
                <a:lumOff val="40000"/>
              </a:scheme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de-DE" sz="1013" b="0" i="0" u="none" strike="noStrike" kern="0" cap="none" spc="0" normalizeH="0" baseline="0" noProof="0" dirty="0">
                <a:ln>
                  <a:noFill/>
                </a:ln>
                <a:solidFill>
                  <a:srgbClr val="FFFFFF"/>
                </a:solidFill>
                <a:effectLst/>
                <a:uLnTx/>
                <a:uFillTx/>
                <a:latin typeface="Arial"/>
                <a:ea typeface="+mn-ea"/>
                <a:cs typeface="+mn-cs"/>
              </a:endParaRPr>
            </a:p>
          </p:txBody>
        </p:sp>
        <p:sp>
          <p:nvSpPr>
            <p:cNvPr id="43" name="Rechteck 42">
              <a:extLst>
                <a:ext uri="{FF2B5EF4-FFF2-40B4-BE49-F238E27FC236}">
                  <a16:creationId xmlns:a16="http://schemas.microsoft.com/office/drawing/2014/main" id="{138BD850-ADC4-87C3-2FA5-CFC2123AA1EC}"/>
                </a:ext>
              </a:extLst>
            </p:cNvPr>
            <p:cNvSpPr/>
            <p:nvPr/>
          </p:nvSpPr>
          <p:spPr>
            <a:xfrm flipV="1">
              <a:off x="7639338" y="3497928"/>
              <a:ext cx="2796750" cy="1987279"/>
            </a:xfrm>
            <a:prstGeom prst="rect">
              <a:avLst/>
            </a:prstGeom>
            <a:solidFill>
              <a:schemeClr val="accent1">
                <a:lumMod val="20000"/>
                <a:lumOff val="80000"/>
              </a:scheme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de-DE" sz="1013" b="0" i="0" u="none" strike="noStrike" kern="0" cap="none" spc="0" normalizeH="0" baseline="0" noProof="0" dirty="0">
                <a:ln>
                  <a:noFill/>
                </a:ln>
                <a:solidFill>
                  <a:srgbClr val="FFFFFF"/>
                </a:solidFill>
                <a:effectLst/>
                <a:uLnTx/>
                <a:uFillTx/>
                <a:latin typeface="Arial"/>
                <a:ea typeface="+mn-ea"/>
                <a:cs typeface="+mn-cs"/>
              </a:endParaRPr>
            </a:p>
          </p:txBody>
        </p:sp>
        <p:sp>
          <p:nvSpPr>
            <p:cNvPr id="44" name="Rechteck 43">
              <a:extLst>
                <a:ext uri="{FF2B5EF4-FFF2-40B4-BE49-F238E27FC236}">
                  <a16:creationId xmlns:a16="http://schemas.microsoft.com/office/drawing/2014/main" id="{D5909CEA-1651-927C-6316-DA35CEB28203}"/>
                </a:ext>
              </a:extLst>
            </p:cNvPr>
            <p:cNvSpPr/>
            <p:nvPr/>
          </p:nvSpPr>
          <p:spPr>
            <a:xfrm flipH="1">
              <a:off x="4293439" y="1854374"/>
              <a:ext cx="1871716" cy="1627200"/>
            </a:xfrm>
            <a:prstGeom prst="rect">
              <a:avLst/>
            </a:prstGeom>
            <a:solidFill>
              <a:schemeClr val="accent6">
                <a:lumMod val="60000"/>
                <a:lumOff val="40000"/>
              </a:scheme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de-DE" sz="1013" b="0" i="0" u="none" strike="noStrike" kern="0" cap="none" spc="0" normalizeH="0" baseline="0" noProof="0" dirty="0">
                <a:ln>
                  <a:noFill/>
                </a:ln>
                <a:solidFill>
                  <a:srgbClr val="FFFFFF"/>
                </a:solidFill>
                <a:effectLst/>
                <a:uLnTx/>
                <a:uFillTx/>
                <a:latin typeface="Arial"/>
                <a:ea typeface="+mn-ea"/>
                <a:cs typeface="+mn-cs"/>
              </a:endParaRPr>
            </a:p>
          </p:txBody>
        </p:sp>
        <p:sp>
          <p:nvSpPr>
            <p:cNvPr id="45" name="Rechteck 44">
              <a:extLst>
                <a:ext uri="{FF2B5EF4-FFF2-40B4-BE49-F238E27FC236}">
                  <a16:creationId xmlns:a16="http://schemas.microsoft.com/office/drawing/2014/main" id="{8282D71C-7EF1-CFD6-478E-8681E2C268D0}"/>
                </a:ext>
              </a:extLst>
            </p:cNvPr>
            <p:cNvSpPr/>
            <p:nvPr/>
          </p:nvSpPr>
          <p:spPr>
            <a:xfrm flipH="1">
              <a:off x="1917155" y="1485705"/>
              <a:ext cx="2790970" cy="2028737"/>
            </a:xfrm>
            <a:prstGeom prst="rect">
              <a:avLst/>
            </a:prstGeom>
            <a:solidFill>
              <a:schemeClr val="accent6">
                <a:lumMod val="60000"/>
                <a:lumOff val="40000"/>
              </a:scheme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de-DE" sz="1013" b="0" i="0" u="none" strike="noStrike" kern="0" cap="none" spc="0" normalizeH="0" baseline="0" noProof="0" dirty="0">
                <a:ln>
                  <a:noFill/>
                </a:ln>
                <a:solidFill>
                  <a:srgbClr val="FFFFFF"/>
                </a:solidFill>
                <a:effectLst/>
                <a:uLnTx/>
                <a:uFillTx/>
                <a:latin typeface="Arial"/>
                <a:ea typeface="+mn-ea"/>
                <a:cs typeface="+mn-cs"/>
              </a:endParaRPr>
            </a:p>
          </p:txBody>
        </p:sp>
        <p:sp>
          <p:nvSpPr>
            <p:cNvPr id="46" name="Rechteck 45">
              <a:extLst>
                <a:ext uri="{FF2B5EF4-FFF2-40B4-BE49-F238E27FC236}">
                  <a16:creationId xmlns:a16="http://schemas.microsoft.com/office/drawing/2014/main" id="{0514A1EC-0D84-FA2B-D97F-5B6C898A9B33}"/>
                </a:ext>
              </a:extLst>
            </p:cNvPr>
            <p:cNvSpPr/>
            <p:nvPr/>
          </p:nvSpPr>
          <p:spPr>
            <a:xfrm flipH="1" flipV="1">
              <a:off x="4293440" y="3524240"/>
              <a:ext cx="1871716" cy="1450800"/>
            </a:xfrm>
            <a:prstGeom prst="rect">
              <a:avLst/>
            </a:prstGeom>
            <a:solidFill>
              <a:schemeClr val="accent6">
                <a:lumMod val="20000"/>
                <a:lumOff val="80000"/>
              </a:scheme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de-DE" sz="1013" b="0" i="0" u="none" strike="noStrike" kern="0" cap="none" spc="0" normalizeH="0" baseline="0" noProof="0" dirty="0">
                <a:ln>
                  <a:noFill/>
                </a:ln>
                <a:solidFill>
                  <a:srgbClr val="FFFFFF"/>
                </a:solidFill>
                <a:effectLst/>
                <a:uLnTx/>
                <a:uFillTx/>
                <a:latin typeface="Arial"/>
                <a:ea typeface="+mn-ea"/>
                <a:cs typeface="+mn-cs"/>
              </a:endParaRPr>
            </a:p>
          </p:txBody>
        </p:sp>
        <p:sp>
          <p:nvSpPr>
            <p:cNvPr id="47" name="Rechteck 46">
              <a:extLst>
                <a:ext uri="{FF2B5EF4-FFF2-40B4-BE49-F238E27FC236}">
                  <a16:creationId xmlns:a16="http://schemas.microsoft.com/office/drawing/2014/main" id="{CA3FBC0D-B38F-350E-AF3B-26E0C8F5A52E}"/>
                </a:ext>
              </a:extLst>
            </p:cNvPr>
            <p:cNvSpPr/>
            <p:nvPr/>
          </p:nvSpPr>
          <p:spPr>
            <a:xfrm flipH="1" flipV="1">
              <a:off x="1917156" y="3509766"/>
              <a:ext cx="2736921" cy="1987279"/>
            </a:xfrm>
            <a:prstGeom prst="rect">
              <a:avLst/>
            </a:prstGeom>
            <a:solidFill>
              <a:schemeClr val="accent6">
                <a:lumMod val="20000"/>
                <a:lumOff val="80000"/>
              </a:scheme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de-DE" sz="1013" b="0" i="0" u="none" strike="noStrike" kern="0" cap="none" spc="0" normalizeH="0" baseline="0" noProof="0" dirty="0">
                <a:ln>
                  <a:noFill/>
                </a:ln>
                <a:solidFill>
                  <a:srgbClr val="FFFFFF"/>
                </a:solidFill>
                <a:effectLst/>
                <a:uLnTx/>
                <a:uFillTx/>
                <a:latin typeface="Arial"/>
                <a:ea typeface="+mn-ea"/>
                <a:cs typeface="+mn-cs"/>
              </a:endParaRPr>
            </a:p>
          </p:txBody>
        </p:sp>
        <p:sp>
          <p:nvSpPr>
            <p:cNvPr id="48" name="Textfeld 47">
              <a:extLst>
                <a:ext uri="{FF2B5EF4-FFF2-40B4-BE49-F238E27FC236}">
                  <a16:creationId xmlns:a16="http://schemas.microsoft.com/office/drawing/2014/main" id="{8EB0DB41-8B75-2643-949C-72C357A50CA4}"/>
                </a:ext>
              </a:extLst>
            </p:cNvPr>
            <p:cNvSpPr txBox="1"/>
            <p:nvPr/>
          </p:nvSpPr>
          <p:spPr>
            <a:xfrm>
              <a:off x="2525172" y="1487645"/>
              <a:ext cx="1533823" cy="342189"/>
            </a:xfrm>
            <a:prstGeom prst="rect">
              <a:avLst/>
            </a:prstGeom>
            <a:noFill/>
          </p:spPr>
          <p:txBody>
            <a:bodyPr wrap="none" lIns="0" tIns="0" rIns="0" bIns="0" rtlCol="0" anchor="ctr">
              <a:noAutofit/>
            </a:bodyPr>
            <a:lstStyle/>
            <a:p>
              <a:pPr algn="ctr" defTabSz="914400"/>
              <a:r>
                <a:rPr lang="de-DE" sz="900" b="1" noProof="0" dirty="0">
                  <a:cs typeface="Calibri" panose="020F0502020204030204" pitchFamily="34" charset="0"/>
                </a:rPr>
                <a:t>Negative </a:t>
              </a:r>
              <a:br>
                <a:rPr lang="de-DE" sz="900" b="1" noProof="0" dirty="0">
                  <a:cs typeface="Calibri" panose="020F0502020204030204" pitchFamily="34" charset="0"/>
                </a:rPr>
              </a:br>
              <a:r>
                <a:rPr lang="de-DE" sz="900" b="1" noProof="0" dirty="0">
                  <a:cs typeface="Calibri" panose="020F0502020204030204" pitchFamily="34" charset="0"/>
                </a:rPr>
                <a:t>Schlüsselindikatoren</a:t>
              </a:r>
            </a:p>
          </p:txBody>
        </p:sp>
        <p:sp>
          <p:nvSpPr>
            <p:cNvPr id="49" name="Textfeld 48">
              <a:extLst>
                <a:ext uri="{FF2B5EF4-FFF2-40B4-BE49-F238E27FC236}">
                  <a16:creationId xmlns:a16="http://schemas.microsoft.com/office/drawing/2014/main" id="{EE8A8356-AFC6-F3A1-A27A-01C5381E35D6}"/>
                </a:ext>
              </a:extLst>
            </p:cNvPr>
            <p:cNvSpPr txBox="1"/>
            <p:nvPr/>
          </p:nvSpPr>
          <p:spPr>
            <a:xfrm>
              <a:off x="8280576" y="1487645"/>
              <a:ext cx="1533823" cy="342189"/>
            </a:xfrm>
            <a:prstGeom prst="rect">
              <a:avLst/>
            </a:prstGeom>
            <a:noFill/>
          </p:spPr>
          <p:txBody>
            <a:bodyPr wrap="none" lIns="0" tIns="0" rIns="0" bIns="0" rtlCol="0" anchor="ctr">
              <a:noAutofit/>
            </a:bodyPr>
            <a:lstStyle/>
            <a:p>
              <a:pPr algn="ctr" defTabSz="914400"/>
              <a:r>
                <a:rPr lang="de-DE" sz="900" b="1" dirty="0">
                  <a:cs typeface="Calibri" panose="020F0502020204030204" pitchFamily="34" charset="0"/>
                </a:rPr>
                <a:t>Positive </a:t>
              </a:r>
              <a:br>
                <a:rPr lang="de-DE" sz="900" b="1" dirty="0">
                  <a:cs typeface="Calibri" panose="020F0502020204030204" pitchFamily="34" charset="0"/>
                </a:rPr>
              </a:br>
              <a:r>
                <a:rPr lang="de-DE" sz="900" b="1" dirty="0">
                  <a:cs typeface="Calibri" panose="020F0502020204030204" pitchFamily="34" charset="0"/>
                </a:rPr>
                <a:t>Schlüsselindikatoren</a:t>
              </a:r>
            </a:p>
          </p:txBody>
        </p:sp>
        <p:sp>
          <p:nvSpPr>
            <p:cNvPr id="50" name="Textfeld 49">
              <a:extLst>
                <a:ext uri="{FF2B5EF4-FFF2-40B4-BE49-F238E27FC236}">
                  <a16:creationId xmlns:a16="http://schemas.microsoft.com/office/drawing/2014/main" id="{B590C968-017A-E78D-F714-83B2641BBAD5}"/>
                </a:ext>
              </a:extLst>
            </p:cNvPr>
            <p:cNvSpPr txBox="1"/>
            <p:nvPr/>
          </p:nvSpPr>
          <p:spPr>
            <a:xfrm>
              <a:off x="8431170" y="5122091"/>
              <a:ext cx="1533823" cy="342189"/>
            </a:xfrm>
            <a:prstGeom prst="rect">
              <a:avLst/>
            </a:prstGeom>
            <a:noFill/>
          </p:spPr>
          <p:txBody>
            <a:bodyPr wrap="none" lIns="0" tIns="0" rIns="0" bIns="0" rtlCol="0" anchor="ctr">
              <a:noAutofit/>
            </a:bodyPr>
            <a:lstStyle/>
            <a:p>
              <a:pPr algn="ctr" defTabSz="914400"/>
              <a:r>
                <a:rPr lang="de-DE" sz="900" b="1" dirty="0"/>
                <a:t>Sekundäre</a:t>
              </a:r>
            </a:p>
            <a:p>
              <a:pPr algn="ctr" defTabSz="914400"/>
              <a:r>
                <a:rPr lang="de-DE" sz="900" b="1" dirty="0"/>
                <a:t>positive Indikatoren</a:t>
              </a:r>
              <a:endParaRPr lang="de-DE" sz="900" b="1" dirty="0">
                <a:cs typeface="Calibri" panose="020F0502020204030204" pitchFamily="34" charset="0"/>
              </a:endParaRPr>
            </a:p>
          </p:txBody>
        </p:sp>
        <p:sp>
          <p:nvSpPr>
            <p:cNvPr id="51" name="Rechteck 50">
              <a:extLst>
                <a:ext uri="{FF2B5EF4-FFF2-40B4-BE49-F238E27FC236}">
                  <a16:creationId xmlns:a16="http://schemas.microsoft.com/office/drawing/2014/main" id="{A39EB9AF-CA5E-53BD-296A-E1F0CC67C84D}"/>
                </a:ext>
              </a:extLst>
            </p:cNvPr>
            <p:cNvSpPr/>
            <p:nvPr/>
          </p:nvSpPr>
          <p:spPr>
            <a:xfrm>
              <a:off x="1925757" y="1946228"/>
              <a:ext cx="2746927" cy="1155527"/>
            </a:xfrm>
            <a:prstGeom prst="rect">
              <a:avLst/>
            </a:prstGeom>
          </p:spPr>
          <p:txBody>
            <a:bodyPr wrap="square">
              <a:spAutoFit/>
            </a:bodyPr>
            <a:lstStyle/>
            <a:p>
              <a:pPr defTabSz="914400">
                <a:lnSpc>
                  <a:spcPct val="110000"/>
                </a:lnSpc>
                <a:spcAft>
                  <a:spcPts val="451"/>
                </a:spcAft>
                <a:buClr>
                  <a:srgbClr val="FFB800"/>
                </a:buClr>
              </a:pPr>
              <a:r>
                <a:rPr lang="de-DE" sz="800" noProof="0" dirty="0">
                  <a:solidFill>
                    <a:srgbClr val="000000"/>
                  </a:solidFill>
                  <a:cs typeface="Calibri" panose="020F0502020204030204" pitchFamily="34" charset="0"/>
                </a:rPr>
                <a:t>Indikatoren mit themenfeldspezifisch überdurchschnittlich </a:t>
              </a:r>
              <a:r>
                <a:rPr lang="de-DE" sz="800" b="1" noProof="0" dirty="0">
                  <a:solidFill>
                    <a:srgbClr val="000000"/>
                  </a:solidFill>
                  <a:cs typeface="Calibri" panose="020F0502020204030204" pitchFamily="34" charset="0"/>
                </a:rPr>
                <a:t>hohem Einfluss </a:t>
              </a:r>
              <a:r>
                <a:rPr lang="de-DE" sz="800" noProof="0" dirty="0">
                  <a:solidFill>
                    <a:srgbClr val="000000"/>
                  </a:solidFill>
                  <a:cs typeface="Calibri" panose="020F0502020204030204" pitchFamily="34" charset="0"/>
                </a:rPr>
                <a:t>auf die Selbsteinschätzung der Klimaresilienz in den Unternehmen, die im Vergleich mit den anderen Themenfeldindikatoren </a:t>
              </a:r>
              <a:r>
                <a:rPr lang="de-DE" sz="800" b="1" noProof="0" dirty="0">
                  <a:solidFill>
                    <a:srgbClr val="000000"/>
                  </a:solidFill>
                  <a:cs typeface="Calibri" panose="020F0502020204030204" pitchFamily="34" charset="0"/>
                </a:rPr>
                <a:t>schlechter</a:t>
              </a:r>
              <a:r>
                <a:rPr lang="de-DE" sz="800" noProof="0" dirty="0">
                  <a:solidFill>
                    <a:srgbClr val="000000"/>
                  </a:solidFill>
                  <a:cs typeface="Calibri" panose="020F0502020204030204" pitchFamily="34" charset="0"/>
                </a:rPr>
                <a:t> bewertet werden</a:t>
              </a:r>
            </a:p>
          </p:txBody>
        </p:sp>
        <p:sp>
          <p:nvSpPr>
            <p:cNvPr id="52" name="Rechteck 51">
              <a:extLst>
                <a:ext uri="{FF2B5EF4-FFF2-40B4-BE49-F238E27FC236}">
                  <a16:creationId xmlns:a16="http://schemas.microsoft.com/office/drawing/2014/main" id="{FA66FCC7-A9BF-FA97-779A-2F456342C31A}"/>
                </a:ext>
              </a:extLst>
            </p:cNvPr>
            <p:cNvSpPr/>
            <p:nvPr/>
          </p:nvSpPr>
          <p:spPr>
            <a:xfrm>
              <a:off x="7567370" y="1946228"/>
              <a:ext cx="2796749" cy="1155527"/>
            </a:xfrm>
            <a:prstGeom prst="rect">
              <a:avLst/>
            </a:prstGeom>
            <a:noFill/>
          </p:spPr>
          <p:txBody>
            <a:bodyPr wrap="square">
              <a:spAutoFit/>
            </a:bodyPr>
            <a:lstStyle/>
            <a:p>
              <a:pPr algn="r" defTabSz="914400">
                <a:lnSpc>
                  <a:spcPct val="110000"/>
                </a:lnSpc>
                <a:spcAft>
                  <a:spcPts val="451"/>
                </a:spcAft>
                <a:buClr>
                  <a:srgbClr val="FFB800"/>
                </a:buClr>
              </a:pPr>
              <a:r>
                <a:rPr lang="de-DE" sz="800" noProof="0" dirty="0">
                  <a:solidFill>
                    <a:srgbClr val="000000"/>
                  </a:solidFill>
                  <a:cs typeface="Calibri" panose="020F0502020204030204" pitchFamily="34" charset="0"/>
                </a:rPr>
                <a:t>Indikatoren mit themenfeldspezifisch überdurchschnittlich </a:t>
              </a:r>
              <a:r>
                <a:rPr lang="de-DE" sz="800" b="1" noProof="0" dirty="0">
                  <a:solidFill>
                    <a:srgbClr val="000000"/>
                  </a:solidFill>
                  <a:cs typeface="Calibri" panose="020F0502020204030204" pitchFamily="34" charset="0"/>
                </a:rPr>
                <a:t>hohem Einfluss </a:t>
              </a:r>
              <a:r>
                <a:rPr lang="de-DE" sz="800" noProof="0" dirty="0">
                  <a:solidFill>
                    <a:srgbClr val="000000"/>
                  </a:solidFill>
                  <a:cs typeface="Calibri" panose="020F0502020204030204" pitchFamily="34" charset="0"/>
                </a:rPr>
                <a:t>auf die Selbsteinschätzung der Klimaresilienz in den Unternehmen, die im Vergleich mit den anderen Themenfeldindikatoren </a:t>
              </a:r>
              <a:r>
                <a:rPr lang="de-DE" sz="800" b="1" noProof="0" dirty="0">
                  <a:solidFill>
                    <a:srgbClr val="000000"/>
                  </a:solidFill>
                  <a:cs typeface="Calibri" panose="020F0502020204030204" pitchFamily="34" charset="0"/>
                </a:rPr>
                <a:t>besser</a:t>
              </a:r>
              <a:r>
                <a:rPr lang="de-DE" sz="800" noProof="0" dirty="0">
                  <a:solidFill>
                    <a:srgbClr val="000000"/>
                  </a:solidFill>
                  <a:cs typeface="Calibri" panose="020F0502020204030204" pitchFamily="34" charset="0"/>
                </a:rPr>
                <a:t> bewertet werden</a:t>
              </a:r>
            </a:p>
          </p:txBody>
        </p:sp>
        <p:sp>
          <p:nvSpPr>
            <p:cNvPr id="53" name="Rechteck 52">
              <a:extLst>
                <a:ext uri="{FF2B5EF4-FFF2-40B4-BE49-F238E27FC236}">
                  <a16:creationId xmlns:a16="http://schemas.microsoft.com/office/drawing/2014/main" id="{A906CA99-18B7-EA3F-C645-208649E9DA18}"/>
                </a:ext>
              </a:extLst>
            </p:cNvPr>
            <p:cNvSpPr/>
            <p:nvPr/>
          </p:nvSpPr>
          <p:spPr>
            <a:xfrm>
              <a:off x="1925758" y="3742878"/>
              <a:ext cx="2479317" cy="1330496"/>
            </a:xfrm>
            <a:prstGeom prst="rect">
              <a:avLst/>
            </a:prstGeom>
          </p:spPr>
          <p:txBody>
            <a:bodyPr wrap="square">
              <a:spAutoFit/>
            </a:bodyPr>
            <a:lstStyle/>
            <a:p>
              <a:pPr defTabSz="914400">
                <a:lnSpc>
                  <a:spcPct val="110000"/>
                </a:lnSpc>
                <a:spcAft>
                  <a:spcPts val="451"/>
                </a:spcAft>
                <a:buClr>
                  <a:srgbClr val="FFB800"/>
                </a:buClr>
              </a:pPr>
              <a:r>
                <a:rPr lang="de-DE" sz="800" dirty="0">
                  <a:solidFill>
                    <a:srgbClr val="000000"/>
                  </a:solidFill>
                  <a:cs typeface="Calibri" panose="020F0502020204030204" pitchFamily="34" charset="0"/>
                </a:rPr>
                <a:t>Indikatoren mit themenfeldspezifisch überdurchschnittlich </a:t>
              </a:r>
              <a:r>
                <a:rPr lang="de-DE" sz="800" b="1" dirty="0">
                  <a:solidFill>
                    <a:srgbClr val="000000"/>
                  </a:solidFill>
                  <a:cs typeface="Calibri" panose="020F0502020204030204" pitchFamily="34" charset="0"/>
                </a:rPr>
                <a:t>niedrigem Einfluss </a:t>
              </a:r>
              <a:r>
                <a:rPr lang="de-DE" sz="800" dirty="0">
                  <a:solidFill>
                    <a:srgbClr val="000000"/>
                  </a:solidFill>
                  <a:cs typeface="Calibri" panose="020F0502020204030204" pitchFamily="34" charset="0"/>
                </a:rPr>
                <a:t>auf die Selbsteinschätzung der Klimaresilienz in den Unternehmen, die im Vergleich mit den anderen Themenfeldindikatoren </a:t>
              </a:r>
              <a:r>
                <a:rPr lang="de-DE" sz="800" b="1" dirty="0">
                  <a:solidFill>
                    <a:srgbClr val="000000"/>
                  </a:solidFill>
                  <a:cs typeface="Calibri" panose="020F0502020204030204" pitchFamily="34" charset="0"/>
                </a:rPr>
                <a:t>schlechter</a:t>
              </a:r>
              <a:r>
                <a:rPr lang="de-DE" sz="800" dirty="0">
                  <a:solidFill>
                    <a:srgbClr val="000000"/>
                  </a:solidFill>
                  <a:cs typeface="Calibri" panose="020F0502020204030204" pitchFamily="34" charset="0"/>
                </a:rPr>
                <a:t> bewertet werden</a:t>
              </a:r>
            </a:p>
          </p:txBody>
        </p:sp>
        <p:sp>
          <p:nvSpPr>
            <p:cNvPr id="54" name="Rechteck 53">
              <a:extLst>
                <a:ext uri="{FF2B5EF4-FFF2-40B4-BE49-F238E27FC236}">
                  <a16:creationId xmlns:a16="http://schemas.microsoft.com/office/drawing/2014/main" id="{8FCE6B4A-6681-8160-414A-B10EDE0A40AD}"/>
                </a:ext>
              </a:extLst>
            </p:cNvPr>
            <p:cNvSpPr/>
            <p:nvPr/>
          </p:nvSpPr>
          <p:spPr>
            <a:xfrm>
              <a:off x="7692513" y="3742878"/>
              <a:ext cx="2722415" cy="1330496"/>
            </a:xfrm>
            <a:prstGeom prst="rect">
              <a:avLst/>
            </a:prstGeom>
          </p:spPr>
          <p:txBody>
            <a:bodyPr wrap="square">
              <a:spAutoFit/>
            </a:bodyPr>
            <a:lstStyle/>
            <a:p>
              <a:pPr algn="r" defTabSz="914400">
                <a:lnSpc>
                  <a:spcPct val="110000"/>
                </a:lnSpc>
                <a:spcAft>
                  <a:spcPts val="451"/>
                </a:spcAft>
                <a:buClr>
                  <a:srgbClr val="FFB800"/>
                </a:buClr>
              </a:pPr>
              <a:r>
                <a:rPr lang="de-DE" sz="800" dirty="0">
                  <a:solidFill>
                    <a:srgbClr val="000000"/>
                  </a:solidFill>
                  <a:cs typeface="Calibri" panose="020F0502020204030204" pitchFamily="34" charset="0"/>
                </a:rPr>
                <a:t>Indikatoren mit themenfeldspezifisch überdurchschnittlich </a:t>
              </a:r>
              <a:r>
                <a:rPr lang="de-DE" sz="800" b="1" dirty="0">
                  <a:solidFill>
                    <a:srgbClr val="000000"/>
                  </a:solidFill>
                  <a:cs typeface="Calibri" panose="020F0502020204030204" pitchFamily="34" charset="0"/>
                </a:rPr>
                <a:t>niedrigem Einfluss </a:t>
              </a:r>
              <a:r>
                <a:rPr lang="de-DE" sz="800" dirty="0">
                  <a:solidFill>
                    <a:srgbClr val="000000"/>
                  </a:solidFill>
                  <a:cs typeface="Calibri" panose="020F0502020204030204" pitchFamily="34" charset="0"/>
                </a:rPr>
                <a:t>auf die Selbsteinschätzung der Klimaresilienz in den Unternehmen, die im Vergleich mit den anderen Themenfeldindikatoren </a:t>
              </a:r>
              <a:r>
                <a:rPr lang="de-DE" sz="800" b="1" dirty="0">
                  <a:solidFill>
                    <a:srgbClr val="000000"/>
                  </a:solidFill>
                  <a:cs typeface="Calibri" panose="020F0502020204030204" pitchFamily="34" charset="0"/>
                </a:rPr>
                <a:t>besser</a:t>
              </a:r>
              <a:r>
                <a:rPr lang="de-DE" sz="800" dirty="0">
                  <a:solidFill>
                    <a:srgbClr val="000000"/>
                  </a:solidFill>
                  <a:cs typeface="Calibri" panose="020F0502020204030204" pitchFamily="34" charset="0"/>
                </a:rPr>
                <a:t> bewertet werden</a:t>
              </a:r>
            </a:p>
          </p:txBody>
        </p:sp>
        <p:sp>
          <p:nvSpPr>
            <p:cNvPr id="55" name="Rechteck 54">
              <a:extLst>
                <a:ext uri="{FF2B5EF4-FFF2-40B4-BE49-F238E27FC236}">
                  <a16:creationId xmlns:a16="http://schemas.microsoft.com/office/drawing/2014/main" id="{8FB75EEA-F048-DA80-2857-A9323C71B428}"/>
                </a:ext>
              </a:extLst>
            </p:cNvPr>
            <p:cNvSpPr/>
            <p:nvPr/>
          </p:nvSpPr>
          <p:spPr>
            <a:xfrm>
              <a:off x="6208299" y="1854375"/>
              <a:ext cx="1444684" cy="1625621"/>
            </a:xfrm>
            <a:prstGeom prst="rect">
              <a:avLst/>
            </a:prstGeom>
            <a:solidFill>
              <a:schemeClr val="accent1">
                <a:lumMod val="60000"/>
                <a:lumOff val="40000"/>
              </a:schemeClr>
            </a:solidFill>
            <a:ln w="12700" cap="flat" cmpd="sng" algn="ctr">
              <a:noFill/>
              <a:prstDash val="solid"/>
              <a:miter lim="800000"/>
            </a:ln>
            <a:effectLst/>
          </p:spPr>
          <p:txBody>
            <a:bodyPr rot="0" spcFirstLastPara="0" vertOverflow="overflow" horzOverflow="overflow" vert="horz" wrap="square" lIns="108000" tIns="72000" rIns="108000" bIns="72000" numCol="1" spcCol="0" rtlCol="0" fromWordArt="0" anchor="t"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de-DE" sz="1800" b="0" i="0" u="none" strike="noStrike" kern="0" cap="none" spc="0" normalizeH="0" baseline="0" noProof="0" dirty="0">
                <a:ln>
                  <a:noFill/>
                </a:ln>
                <a:solidFill>
                  <a:srgbClr val="FFFFFF"/>
                </a:solidFill>
                <a:effectLst/>
                <a:uLnTx/>
                <a:uFillTx/>
                <a:latin typeface="Arial"/>
                <a:ea typeface="+mn-ea"/>
                <a:cs typeface="+mn-cs"/>
              </a:endParaRPr>
            </a:p>
          </p:txBody>
        </p:sp>
        <p:sp>
          <p:nvSpPr>
            <p:cNvPr id="56" name="Rechteck 55">
              <a:extLst>
                <a:ext uri="{FF2B5EF4-FFF2-40B4-BE49-F238E27FC236}">
                  <a16:creationId xmlns:a16="http://schemas.microsoft.com/office/drawing/2014/main" id="{A31151A5-5D7D-B37A-0400-07EBC8C3FBD1}"/>
                </a:ext>
              </a:extLst>
            </p:cNvPr>
            <p:cNvSpPr/>
            <p:nvPr/>
          </p:nvSpPr>
          <p:spPr>
            <a:xfrm>
              <a:off x="6208299" y="3524240"/>
              <a:ext cx="1444684" cy="1451199"/>
            </a:xfrm>
            <a:prstGeom prst="rect">
              <a:avLst/>
            </a:prstGeom>
            <a:solidFill>
              <a:schemeClr val="accent1">
                <a:lumMod val="20000"/>
                <a:lumOff val="80000"/>
              </a:schemeClr>
            </a:solidFill>
            <a:ln w="12700" cap="flat" cmpd="sng" algn="ctr">
              <a:noFill/>
              <a:prstDash val="solid"/>
              <a:miter lim="800000"/>
            </a:ln>
            <a:effectLst/>
          </p:spPr>
          <p:txBody>
            <a:bodyPr rot="0" spcFirstLastPara="0" vertOverflow="overflow" horzOverflow="overflow" vert="horz" wrap="square" lIns="108000" tIns="72000" rIns="108000" bIns="72000" numCol="1" spcCol="0" rtlCol="0" fromWordArt="0" anchor="t"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de-DE" sz="1800" b="0" i="0" u="none" strike="noStrike" kern="0" cap="none" spc="0" normalizeH="0" baseline="0" noProof="0" dirty="0">
                <a:ln>
                  <a:noFill/>
                </a:ln>
                <a:solidFill>
                  <a:srgbClr val="FFFFFF"/>
                </a:solidFill>
                <a:effectLst/>
                <a:uLnTx/>
                <a:uFillTx/>
                <a:latin typeface="Arial"/>
                <a:ea typeface="+mn-ea"/>
                <a:cs typeface="+mn-cs"/>
              </a:endParaRPr>
            </a:p>
          </p:txBody>
        </p:sp>
        <p:sp>
          <p:nvSpPr>
            <p:cNvPr id="57" name="Textfeld 56">
              <a:extLst>
                <a:ext uri="{FF2B5EF4-FFF2-40B4-BE49-F238E27FC236}">
                  <a16:creationId xmlns:a16="http://schemas.microsoft.com/office/drawing/2014/main" id="{E07CAAD1-4C61-A0D4-042A-6E106A0181BD}"/>
                </a:ext>
              </a:extLst>
            </p:cNvPr>
            <p:cNvSpPr txBox="1"/>
            <p:nvPr/>
          </p:nvSpPr>
          <p:spPr>
            <a:xfrm>
              <a:off x="2525172" y="5122091"/>
              <a:ext cx="1533823" cy="342189"/>
            </a:xfrm>
            <a:prstGeom prst="rect">
              <a:avLst/>
            </a:prstGeom>
            <a:noFill/>
          </p:spPr>
          <p:txBody>
            <a:bodyPr wrap="none" lIns="0" tIns="0" rIns="0" bIns="0" rtlCol="0" anchor="ctr">
              <a:noAutofit/>
            </a:bodyPr>
            <a:lstStyle/>
            <a:p>
              <a:pPr algn="ctr" defTabSz="914400"/>
              <a:r>
                <a:rPr lang="de-DE" sz="900" b="1" dirty="0">
                  <a:cs typeface="Calibri" panose="020F0502020204030204" pitchFamily="34" charset="0"/>
                </a:rPr>
                <a:t>Sekundäre</a:t>
              </a:r>
            </a:p>
            <a:p>
              <a:pPr algn="ctr" defTabSz="914400"/>
              <a:r>
                <a:rPr lang="de-DE" sz="900" b="1" dirty="0">
                  <a:cs typeface="Calibri" panose="020F0502020204030204" pitchFamily="34" charset="0"/>
                </a:rPr>
                <a:t>negative Indikatoren</a:t>
              </a:r>
            </a:p>
          </p:txBody>
        </p:sp>
        <p:sp>
          <p:nvSpPr>
            <p:cNvPr id="58" name="Freihandform: Form 57">
              <a:extLst>
                <a:ext uri="{FF2B5EF4-FFF2-40B4-BE49-F238E27FC236}">
                  <a16:creationId xmlns:a16="http://schemas.microsoft.com/office/drawing/2014/main" id="{929CBB19-D8CC-F33E-5225-8E1FEB5FD8F4}"/>
                </a:ext>
              </a:extLst>
            </p:cNvPr>
            <p:cNvSpPr/>
            <p:nvPr/>
          </p:nvSpPr>
          <p:spPr>
            <a:xfrm rot="5400000">
              <a:off x="4511295" y="1900982"/>
              <a:ext cx="3077893" cy="3266547"/>
            </a:xfrm>
            <a:custGeom>
              <a:avLst/>
              <a:gdLst>
                <a:gd name="connsiteX0" fmla="*/ 0 w 2990826"/>
                <a:gd name="connsiteY0" fmla="*/ 2861701 h 2991876"/>
                <a:gd name="connsiteX1" fmla="*/ 139303 w 2990826"/>
                <a:gd name="connsiteY1" fmla="*/ 2731526 h 2991876"/>
                <a:gd name="connsiteX2" fmla="*/ 139303 w 2990826"/>
                <a:gd name="connsiteY2" fmla="*/ 2781691 h 2991876"/>
                <a:gd name="connsiteX3" fmla="*/ 2782892 w 2990826"/>
                <a:gd name="connsiteY3" fmla="*/ 2781691 h 2991876"/>
                <a:gd name="connsiteX4" fmla="*/ 2782892 w 2990826"/>
                <a:gd name="connsiteY4" fmla="*/ 139303 h 2991876"/>
                <a:gd name="connsiteX5" fmla="*/ 2730476 w 2990826"/>
                <a:gd name="connsiteY5" fmla="*/ 139303 h 2991876"/>
                <a:gd name="connsiteX6" fmla="*/ 2860651 w 2990826"/>
                <a:gd name="connsiteY6" fmla="*/ 0 h 2991876"/>
                <a:gd name="connsiteX7" fmla="*/ 2990826 w 2990826"/>
                <a:gd name="connsiteY7" fmla="*/ 139303 h 2991876"/>
                <a:gd name="connsiteX8" fmla="*/ 2942912 w 2990826"/>
                <a:gd name="connsiteY8" fmla="*/ 139303 h 2991876"/>
                <a:gd name="connsiteX9" fmla="*/ 2942912 w 2990826"/>
                <a:gd name="connsiteY9" fmla="*/ 2781691 h 2991876"/>
                <a:gd name="connsiteX10" fmla="*/ 2942912 w 2990826"/>
                <a:gd name="connsiteY10" fmla="*/ 2941711 h 2991876"/>
                <a:gd name="connsiteX11" fmla="*/ 2782892 w 2990826"/>
                <a:gd name="connsiteY11" fmla="*/ 2941711 h 2991876"/>
                <a:gd name="connsiteX12" fmla="*/ 139303 w 2990826"/>
                <a:gd name="connsiteY12" fmla="*/ 2941711 h 2991876"/>
                <a:gd name="connsiteX13" fmla="*/ 139303 w 2990826"/>
                <a:gd name="connsiteY13" fmla="*/ 2991876 h 29918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990826" h="2991876">
                  <a:moveTo>
                    <a:pt x="0" y="2861701"/>
                  </a:moveTo>
                  <a:lnTo>
                    <a:pt x="139303" y="2731526"/>
                  </a:lnTo>
                  <a:lnTo>
                    <a:pt x="139303" y="2781691"/>
                  </a:lnTo>
                  <a:lnTo>
                    <a:pt x="2782892" y="2781691"/>
                  </a:lnTo>
                  <a:lnTo>
                    <a:pt x="2782892" y="139303"/>
                  </a:lnTo>
                  <a:lnTo>
                    <a:pt x="2730476" y="139303"/>
                  </a:lnTo>
                  <a:lnTo>
                    <a:pt x="2860651" y="0"/>
                  </a:lnTo>
                  <a:lnTo>
                    <a:pt x="2990826" y="139303"/>
                  </a:lnTo>
                  <a:lnTo>
                    <a:pt x="2942912" y="139303"/>
                  </a:lnTo>
                  <a:lnTo>
                    <a:pt x="2942912" y="2781691"/>
                  </a:lnTo>
                  <a:lnTo>
                    <a:pt x="2942912" y="2941711"/>
                  </a:lnTo>
                  <a:lnTo>
                    <a:pt x="2782892" y="2941711"/>
                  </a:lnTo>
                  <a:lnTo>
                    <a:pt x="139303" y="2941711"/>
                  </a:lnTo>
                  <a:lnTo>
                    <a:pt x="139303" y="2991876"/>
                  </a:lnTo>
                  <a:close/>
                </a:path>
              </a:pathLst>
            </a:custGeom>
            <a:solidFill>
              <a:srgbClr val="FFFFFF"/>
            </a:solidFill>
            <a:ln w="12700" cap="flat" cmpd="sng" algn="ctr">
              <a:noFill/>
              <a:prstDash val="solid"/>
              <a:miter lim="800000"/>
            </a:ln>
            <a:effectLst>
              <a:outerShdw blurRad="50800" dist="38100" dir="2700000" algn="tl" rotWithShape="0">
                <a:prstClr val="black">
                  <a:alpha val="40000"/>
                </a:prstClr>
              </a:outerShdw>
            </a:effectLst>
          </p:spPr>
          <p:txBody>
            <a:bodyPr wrap="square"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de-DE" sz="1013" b="0" i="0" u="none" strike="noStrike" kern="0" cap="none" spc="0" normalizeH="0" baseline="0" noProof="0" dirty="0">
                <a:ln>
                  <a:noFill/>
                </a:ln>
                <a:solidFill>
                  <a:srgbClr val="FFFFFF"/>
                </a:solidFill>
                <a:effectLst/>
                <a:uLnTx/>
                <a:uFillTx/>
                <a:latin typeface="Arial"/>
                <a:ea typeface="+mn-ea"/>
                <a:cs typeface="+mn-cs"/>
              </a:endParaRPr>
            </a:p>
          </p:txBody>
        </p:sp>
        <p:sp>
          <p:nvSpPr>
            <p:cNvPr id="59" name="Textfeld 58">
              <a:extLst>
                <a:ext uri="{FF2B5EF4-FFF2-40B4-BE49-F238E27FC236}">
                  <a16:creationId xmlns:a16="http://schemas.microsoft.com/office/drawing/2014/main" id="{2B8FC19A-487C-02EF-12C8-A55BC6B53652}"/>
                </a:ext>
              </a:extLst>
            </p:cNvPr>
            <p:cNvSpPr txBox="1"/>
            <p:nvPr/>
          </p:nvSpPr>
          <p:spPr>
            <a:xfrm>
              <a:off x="5365431" y="4809651"/>
              <a:ext cx="1586432" cy="419262"/>
            </a:xfrm>
            <a:prstGeom prst="rect">
              <a:avLst/>
            </a:prstGeom>
            <a:noFill/>
            <a:ln>
              <a:noFill/>
            </a:ln>
          </p:spPr>
          <p:txBody>
            <a:bodyPr wrap="square" lIns="54000" tIns="54000" rIns="54000" bIns="54000" rtlCol="0">
              <a:spAutoFit/>
            </a:bodyPr>
            <a:lstStyle/>
            <a:p>
              <a:pPr algn="ctr" defTabSz="914400"/>
              <a:r>
                <a:rPr lang="de-DE" sz="700" b="1" noProof="0" dirty="0">
                  <a:solidFill>
                    <a:srgbClr val="000000"/>
                  </a:solidFill>
                  <a:cs typeface="Calibri" panose="020F0502020204030204" pitchFamily="34" charset="0"/>
                </a:rPr>
                <a:t>Resilienz im Themenfeld</a:t>
              </a:r>
            </a:p>
          </p:txBody>
        </p:sp>
        <p:sp>
          <p:nvSpPr>
            <p:cNvPr id="60" name="Textfeld 59">
              <a:extLst>
                <a:ext uri="{FF2B5EF4-FFF2-40B4-BE49-F238E27FC236}">
                  <a16:creationId xmlns:a16="http://schemas.microsoft.com/office/drawing/2014/main" id="{DDBC5030-3BC3-7A20-7565-AB8FF6365734}"/>
                </a:ext>
              </a:extLst>
            </p:cNvPr>
            <p:cNvSpPr txBox="1"/>
            <p:nvPr/>
          </p:nvSpPr>
          <p:spPr>
            <a:xfrm rot="16200000">
              <a:off x="3260654" y="3464930"/>
              <a:ext cx="2591898" cy="280082"/>
            </a:xfrm>
            <a:prstGeom prst="rect">
              <a:avLst/>
            </a:prstGeom>
            <a:noFill/>
          </p:spPr>
          <p:txBody>
            <a:bodyPr wrap="square" lIns="54000" tIns="54000" rIns="54000" bIns="54000" rtlCol="0" anchor="ctr">
              <a:spAutoFit/>
            </a:bodyPr>
            <a:lstStyle/>
            <a:p>
              <a:pPr algn="ctr" defTabSz="914400"/>
              <a:r>
                <a:rPr lang="de-DE" sz="700" b="1" noProof="0" dirty="0">
                  <a:solidFill>
                    <a:srgbClr val="000000"/>
                  </a:solidFill>
                  <a:cs typeface="Calibri" panose="020F0502020204030204" pitchFamily="34" charset="0"/>
                </a:rPr>
                <a:t>Einfluss auf die Klimaresilienz</a:t>
              </a:r>
            </a:p>
          </p:txBody>
        </p:sp>
        <p:grpSp>
          <p:nvGrpSpPr>
            <p:cNvPr id="61" name="Gruppieren 60">
              <a:extLst>
                <a:ext uri="{FF2B5EF4-FFF2-40B4-BE49-F238E27FC236}">
                  <a16:creationId xmlns:a16="http://schemas.microsoft.com/office/drawing/2014/main" id="{BB7C3EE1-FA10-4781-F4BC-2D6BFDADDD2C}"/>
                </a:ext>
              </a:extLst>
            </p:cNvPr>
            <p:cNvGrpSpPr/>
            <p:nvPr/>
          </p:nvGrpSpPr>
          <p:grpSpPr>
            <a:xfrm>
              <a:off x="4933813" y="2123782"/>
              <a:ext cx="2525596" cy="2264486"/>
              <a:chOff x="4933813" y="2123782"/>
              <a:chExt cx="2525596" cy="2264486"/>
            </a:xfrm>
          </p:grpSpPr>
          <p:sp>
            <p:nvSpPr>
              <p:cNvPr id="62" name="Rechteck 61">
                <a:extLst>
                  <a:ext uri="{FF2B5EF4-FFF2-40B4-BE49-F238E27FC236}">
                    <a16:creationId xmlns:a16="http://schemas.microsoft.com/office/drawing/2014/main" id="{0C91E154-AAD1-7B5C-EF38-1FF8FF1D57D0}"/>
                  </a:ext>
                </a:extLst>
              </p:cNvPr>
              <p:cNvSpPr/>
              <p:nvPr/>
            </p:nvSpPr>
            <p:spPr>
              <a:xfrm>
                <a:off x="4933813" y="2164299"/>
                <a:ext cx="138147" cy="144725"/>
              </a:xfrm>
              <a:prstGeom prst="rect">
                <a:avLst/>
              </a:prstGeom>
              <a:noFill/>
              <a:ln w="12700" cap="flat" cmpd="sng" algn="ctr">
                <a:solidFill>
                  <a:sysClr val="windowText" lastClr="000000">
                    <a:lumMod val="50000"/>
                    <a:lumOff val="50000"/>
                  </a:sysClr>
                </a:solidFill>
                <a:prstDash val="solid"/>
                <a:miter lim="800000"/>
              </a:ln>
              <a:effectLst/>
            </p:spPr>
            <p:txBody>
              <a:bodyPr lIns="144000" tIns="144000" rIns="144000" bIns="14400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de-DE" sz="1800" b="0" i="0" u="none" strike="noStrike" kern="0" cap="none" spc="0" normalizeH="0" baseline="0" noProof="0" dirty="0">
                  <a:ln>
                    <a:noFill/>
                  </a:ln>
                  <a:solidFill>
                    <a:prstClr val="black"/>
                  </a:solidFill>
                  <a:effectLst/>
                  <a:uLnTx/>
                  <a:uFillTx/>
                  <a:latin typeface="Arial"/>
                  <a:ea typeface="+mn-ea"/>
                  <a:cs typeface="+mn-cs"/>
                </a:endParaRPr>
              </a:p>
            </p:txBody>
          </p:sp>
          <p:sp>
            <p:nvSpPr>
              <p:cNvPr id="63" name="Rechteck 62">
                <a:extLst>
                  <a:ext uri="{FF2B5EF4-FFF2-40B4-BE49-F238E27FC236}">
                    <a16:creationId xmlns:a16="http://schemas.microsoft.com/office/drawing/2014/main" id="{38BB1739-0C20-77A1-77DC-3867EC0EDD48}"/>
                  </a:ext>
                </a:extLst>
              </p:cNvPr>
              <p:cNvSpPr/>
              <p:nvPr/>
            </p:nvSpPr>
            <p:spPr>
              <a:xfrm>
                <a:off x="6504532" y="2236661"/>
                <a:ext cx="138147" cy="144725"/>
              </a:xfrm>
              <a:prstGeom prst="rect">
                <a:avLst/>
              </a:prstGeom>
              <a:noFill/>
              <a:ln w="12700" cap="flat" cmpd="sng" algn="ctr">
                <a:solidFill>
                  <a:sysClr val="windowText" lastClr="000000">
                    <a:lumMod val="50000"/>
                    <a:lumOff val="50000"/>
                  </a:sysClr>
                </a:solidFill>
                <a:prstDash val="solid"/>
                <a:miter lim="800000"/>
              </a:ln>
              <a:effectLst/>
            </p:spPr>
            <p:txBody>
              <a:bodyPr lIns="144000" tIns="144000" rIns="144000" bIns="14400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de-DE" sz="1800" b="0" i="0" u="none" strike="noStrike" kern="0" cap="none" spc="0" normalizeH="0" baseline="0" noProof="0" dirty="0">
                  <a:ln>
                    <a:noFill/>
                  </a:ln>
                  <a:solidFill>
                    <a:prstClr val="black"/>
                  </a:solidFill>
                  <a:effectLst/>
                  <a:uLnTx/>
                  <a:uFillTx/>
                  <a:latin typeface="Arial"/>
                  <a:ea typeface="+mn-ea"/>
                  <a:cs typeface="+mn-cs"/>
                </a:endParaRPr>
              </a:p>
            </p:txBody>
          </p:sp>
          <p:sp>
            <p:nvSpPr>
              <p:cNvPr id="64" name="Rechteck 63">
                <a:extLst>
                  <a:ext uri="{FF2B5EF4-FFF2-40B4-BE49-F238E27FC236}">
                    <a16:creationId xmlns:a16="http://schemas.microsoft.com/office/drawing/2014/main" id="{4F5AAD57-5E56-FBB3-79AE-5E0748919E6E}"/>
                  </a:ext>
                </a:extLst>
              </p:cNvPr>
              <p:cNvSpPr/>
              <p:nvPr/>
            </p:nvSpPr>
            <p:spPr>
              <a:xfrm>
                <a:off x="5495954" y="2506470"/>
                <a:ext cx="138147" cy="144725"/>
              </a:xfrm>
              <a:prstGeom prst="rect">
                <a:avLst/>
              </a:prstGeom>
              <a:noFill/>
              <a:ln w="12700" cap="flat" cmpd="sng" algn="ctr">
                <a:solidFill>
                  <a:sysClr val="windowText" lastClr="000000">
                    <a:lumMod val="50000"/>
                    <a:lumOff val="50000"/>
                  </a:sysClr>
                </a:solidFill>
                <a:prstDash val="solid"/>
                <a:miter lim="800000"/>
              </a:ln>
              <a:effectLst/>
            </p:spPr>
            <p:txBody>
              <a:bodyPr lIns="144000" tIns="144000" rIns="144000" bIns="14400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de-DE" sz="1800" b="0" i="0" u="none" strike="noStrike" kern="0" cap="none" spc="0" normalizeH="0" baseline="0" noProof="0" dirty="0">
                  <a:ln>
                    <a:noFill/>
                  </a:ln>
                  <a:solidFill>
                    <a:prstClr val="black"/>
                  </a:solidFill>
                  <a:effectLst/>
                  <a:uLnTx/>
                  <a:uFillTx/>
                  <a:latin typeface="Arial"/>
                  <a:ea typeface="+mn-ea"/>
                  <a:cs typeface="+mn-cs"/>
                </a:endParaRPr>
              </a:p>
            </p:txBody>
          </p:sp>
          <p:sp>
            <p:nvSpPr>
              <p:cNvPr id="65" name="Rechteck 64">
                <a:extLst>
                  <a:ext uri="{FF2B5EF4-FFF2-40B4-BE49-F238E27FC236}">
                    <a16:creationId xmlns:a16="http://schemas.microsoft.com/office/drawing/2014/main" id="{0C3D249C-3A52-0C86-98AD-46575C7B1EBD}"/>
                  </a:ext>
                </a:extLst>
              </p:cNvPr>
              <p:cNvSpPr/>
              <p:nvPr/>
            </p:nvSpPr>
            <p:spPr>
              <a:xfrm>
                <a:off x="5391013" y="2621499"/>
                <a:ext cx="138147" cy="144725"/>
              </a:xfrm>
              <a:prstGeom prst="rect">
                <a:avLst/>
              </a:prstGeom>
              <a:noFill/>
              <a:ln w="12700" cap="flat" cmpd="sng" algn="ctr">
                <a:solidFill>
                  <a:sysClr val="windowText" lastClr="000000">
                    <a:lumMod val="50000"/>
                    <a:lumOff val="50000"/>
                  </a:sysClr>
                </a:solidFill>
                <a:prstDash val="solid"/>
                <a:miter lim="800000"/>
              </a:ln>
              <a:effectLst/>
            </p:spPr>
            <p:txBody>
              <a:bodyPr lIns="144000" tIns="144000" rIns="144000" bIns="14400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de-DE" sz="1800" b="0" i="0" u="none" strike="noStrike" kern="0" cap="none" spc="0" normalizeH="0" baseline="0" noProof="0" dirty="0">
                  <a:ln>
                    <a:noFill/>
                  </a:ln>
                  <a:solidFill>
                    <a:prstClr val="black"/>
                  </a:solidFill>
                  <a:effectLst/>
                  <a:uLnTx/>
                  <a:uFillTx/>
                  <a:latin typeface="Arial"/>
                  <a:ea typeface="+mn-ea"/>
                  <a:cs typeface="+mn-cs"/>
                </a:endParaRPr>
              </a:p>
            </p:txBody>
          </p:sp>
          <p:sp>
            <p:nvSpPr>
              <p:cNvPr id="66" name="Rechteck 65">
                <a:extLst>
                  <a:ext uri="{FF2B5EF4-FFF2-40B4-BE49-F238E27FC236}">
                    <a16:creationId xmlns:a16="http://schemas.microsoft.com/office/drawing/2014/main" id="{CA43971B-B58F-4DBB-6875-BA3B075D2B26}"/>
                  </a:ext>
                </a:extLst>
              </p:cNvPr>
              <p:cNvSpPr/>
              <p:nvPr/>
            </p:nvSpPr>
            <p:spPr>
              <a:xfrm>
                <a:off x="7127885" y="2123782"/>
                <a:ext cx="138147" cy="144725"/>
              </a:xfrm>
              <a:prstGeom prst="rect">
                <a:avLst/>
              </a:prstGeom>
              <a:noFill/>
              <a:ln w="12700" cap="flat" cmpd="sng" algn="ctr">
                <a:solidFill>
                  <a:sysClr val="windowText" lastClr="000000">
                    <a:lumMod val="50000"/>
                    <a:lumOff val="50000"/>
                  </a:sysClr>
                </a:solidFill>
                <a:prstDash val="solid"/>
                <a:miter lim="800000"/>
              </a:ln>
              <a:effectLst/>
            </p:spPr>
            <p:txBody>
              <a:bodyPr lIns="144000" tIns="144000" rIns="144000" bIns="14400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de-DE" sz="1800" b="0" i="0" u="none" strike="noStrike" kern="0" cap="none" spc="0" normalizeH="0" baseline="0" noProof="0" dirty="0">
                  <a:ln>
                    <a:noFill/>
                  </a:ln>
                  <a:solidFill>
                    <a:prstClr val="black"/>
                  </a:solidFill>
                  <a:effectLst/>
                  <a:uLnTx/>
                  <a:uFillTx/>
                  <a:latin typeface="Arial"/>
                  <a:ea typeface="+mn-ea"/>
                  <a:cs typeface="+mn-cs"/>
                </a:endParaRPr>
              </a:p>
            </p:txBody>
          </p:sp>
          <p:sp>
            <p:nvSpPr>
              <p:cNvPr id="67" name="Rechteck 66">
                <a:extLst>
                  <a:ext uri="{FF2B5EF4-FFF2-40B4-BE49-F238E27FC236}">
                    <a16:creationId xmlns:a16="http://schemas.microsoft.com/office/drawing/2014/main" id="{A1FE3434-A1A8-928D-EDB9-EF1A65BB8EE7}"/>
                  </a:ext>
                </a:extLst>
              </p:cNvPr>
              <p:cNvSpPr/>
              <p:nvPr/>
            </p:nvSpPr>
            <p:spPr>
              <a:xfrm>
                <a:off x="6163955" y="2927715"/>
                <a:ext cx="138147" cy="144725"/>
              </a:xfrm>
              <a:prstGeom prst="rect">
                <a:avLst/>
              </a:prstGeom>
              <a:noFill/>
              <a:ln w="12700" cap="flat" cmpd="sng" algn="ctr">
                <a:solidFill>
                  <a:sysClr val="windowText" lastClr="000000">
                    <a:lumMod val="50000"/>
                    <a:lumOff val="50000"/>
                  </a:sysClr>
                </a:solidFill>
                <a:prstDash val="solid"/>
                <a:miter lim="800000"/>
              </a:ln>
              <a:effectLst/>
            </p:spPr>
            <p:txBody>
              <a:bodyPr lIns="144000" tIns="144000" rIns="144000" bIns="14400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de-DE" sz="1800" b="0" i="0" u="none" strike="noStrike" kern="0" cap="none" spc="0" normalizeH="0" baseline="0" noProof="0" dirty="0">
                  <a:ln>
                    <a:noFill/>
                  </a:ln>
                  <a:solidFill>
                    <a:prstClr val="black"/>
                  </a:solidFill>
                  <a:effectLst/>
                  <a:uLnTx/>
                  <a:uFillTx/>
                  <a:latin typeface="Arial"/>
                  <a:ea typeface="+mn-ea"/>
                  <a:cs typeface="+mn-cs"/>
                </a:endParaRPr>
              </a:p>
            </p:txBody>
          </p:sp>
          <p:sp>
            <p:nvSpPr>
              <p:cNvPr id="68" name="Rechteck 67">
                <a:extLst>
                  <a:ext uri="{FF2B5EF4-FFF2-40B4-BE49-F238E27FC236}">
                    <a16:creationId xmlns:a16="http://schemas.microsoft.com/office/drawing/2014/main" id="{7DEAF7C9-C5D2-89CF-E542-81C61EE8A35C}"/>
                  </a:ext>
                </a:extLst>
              </p:cNvPr>
              <p:cNvSpPr/>
              <p:nvPr/>
            </p:nvSpPr>
            <p:spPr>
              <a:xfrm>
                <a:off x="5200025" y="3731648"/>
                <a:ext cx="138147" cy="144725"/>
              </a:xfrm>
              <a:prstGeom prst="rect">
                <a:avLst/>
              </a:prstGeom>
              <a:noFill/>
              <a:ln w="12700" cap="flat" cmpd="sng" algn="ctr">
                <a:solidFill>
                  <a:sysClr val="windowText" lastClr="000000">
                    <a:lumMod val="50000"/>
                    <a:lumOff val="50000"/>
                  </a:sysClr>
                </a:solidFill>
                <a:prstDash val="solid"/>
                <a:miter lim="800000"/>
              </a:ln>
              <a:effectLst/>
            </p:spPr>
            <p:txBody>
              <a:bodyPr lIns="144000" tIns="144000" rIns="144000" bIns="14400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de-DE" sz="1800" b="0" i="0" u="none" strike="noStrike" kern="0" cap="none" spc="0" normalizeH="0" baseline="0" noProof="0" dirty="0">
                  <a:ln>
                    <a:noFill/>
                  </a:ln>
                  <a:solidFill>
                    <a:prstClr val="black"/>
                  </a:solidFill>
                  <a:effectLst/>
                  <a:uLnTx/>
                  <a:uFillTx/>
                  <a:latin typeface="Arial"/>
                  <a:ea typeface="+mn-ea"/>
                  <a:cs typeface="+mn-cs"/>
                </a:endParaRPr>
              </a:p>
            </p:txBody>
          </p:sp>
          <p:sp>
            <p:nvSpPr>
              <p:cNvPr id="69" name="Rechteck 68">
                <a:extLst>
                  <a:ext uri="{FF2B5EF4-FFF2-40B4-BE49-F238E27FC236}">
                    <a16:creationId xmlns:a16="http://schemas.microsoft.com/office/drawing/2014/main" id="{52BC871D-5FAC-E0C1-FF7E-D0675DA1F092}"/>
                  </a:ext>
                </a:extLst>
              </p:cNvPr>
              <p:cNvSpPr/>
              <p:nvPr/>
            </p:nvSpPr>
            <p:spPr>
              <a:xfrm>
                <a:off x="5836114" y="4243543"/>
                <a:ext cx="138147" cy="144725"/>
              </a:xfrm>
              <a:prstGeom prst="rect">
                <a:avLst/>
              </a:prstGeom>
              <a:noFill/>
              <a:ln w="12700" cap="flat" cmpd="sng" algn="ctr">
                <a:solidFill>
                  <a:sysClr val="windowText" lastClr="000000">
                    <a:lumMod val="50000"/>
                    <a:lumOff val="50000"/>
                  </a:sysClr>
                </a:solidFill>
                <a:prstDash val="solid"/>
                <a:miter lim="800000"/>
              </a:ln>
              <a:effectLst/>
            </p:spPr>
            <p:txBody>
              <a:bodyPr lIns="144000" tIns="144000" rIns="144000" bIns="14400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de-DE" sz="1800" b="0" i="0" u="none" strike="noStrike" kern="0" cap="none" spc="0" normalizeH="0" baseline="0" noProof="0" dirty="0">
                  <a:ln>
                    <a:noFill/>
                  </a:ln>
                  <a:solidFill>
                    <a:prstClr val="black"/>
                  </a:solidFill>
                  <a:effectLst/>
                  <a:uLnTx/>
                  <a:uFillTx/>
                  <a:latin typeface="Arial"/>
                  <a:ea typeface="+mn-ea"/>
                  <a:cs typeface="+mn-cs"/>
                </a:endParaRPr>
              </a:p>
            </p:txBody>
          </p:sp>
          <p:sp>
            <p:nvSpPr>
              <p:cNvPr id="70" name="Rechteck 69">
                <a:extLst>
                  <a:ext uri="{FF2B5EF4-FFF2-40B4-BE49-F238E27FC236}">
                    <a16:creationId xmlns:a16="http://schemas.microsoft.com/office/drawing/2014/main" id="{6548C6D0-804E-A3DD-5B1B-56EE7EBDC048}"/>
                  </a:ext>
                </a:extLst>
              </p:cNvPr>
              <p:cNvSpPr/>
              <p:nvPr/>
            </p:nvSpPr>
            <p:spPr>
              <a:xfrm>
                <a:off x="6521319" y="3608023"/>
                <a:ext cx="138147" cy="144725"/>
              </a:xfrm>
              <a:prstGeom prst="rect">
                <a:avLst/>
              </a:prstGeom>
              <a:noFill/>
              <a:ln w="12700" cap="flat" cmpd="sng" algn="ctr">
                <a:solidFill>
                  <a:sysClr val="windowText" lastClr="000000">
                    <a:lumMod val="50000"/>
                    <a:lumOff val="50000"/>
                  </a:sysClr>
                </a:solidFill>
                <a:prstDash val="solid"/>
                <a:miter lim="800000"/>
              </a:ln>
              <a:effectLst/>
            </p:spPr>
            <p:txBody>
              <a:bodyPr lIns="144000" tIns="144000" rIns="144000" bIns="14400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de-DE" sz="1800" b="0" i="0" u="none" strike="noStrike" kern="0" cap="none" spc="0" normalizeH="0" baseline="0" noProof="0" dirty="0">
                  <a:ln>
                    <a:noFill/>
                  </a:ln>
                  <a:solidFill>
                    <a:prstClr val="black"/>
                  </a:solidFill>
                  <a:effectLst/>
                  <a:uLnTx/>
                  <a:uFillTx/>
                  <a:latin typeface="Arial"/>
                  <a:ea typeface="+mn-ea"/>
                  <a:cs typeface="+mn-cs"/>
                </a:endParaRPr>
              </a:p>
            </p:txBody>
          </p:sp>
          <p:sp>
            <p:nvSpPr>
              <p:cNvPr id="71" name="Rechteck 70">
                <a:extLst>
                  <a:ext uri="{FF2B5EF4-FFF2-40B4-BE49-F238E27FC236}">
                    <a16:creationId xmlns:a16="http://schemas.microsoft.com/office/drawing/2014/main" id="{8F7B521C-7A48-B8AB-1A3F-F346C5ED6C8C}"/>
                  </a:ext>
                </a:extLst>
              </p:cNvPr>
              <p:cNvSpPr/>
              <p:nvPr/>
            </p:nvSpPr>
            <p:spPr>
              <a:xfrm>
                <a:off x="6649798" y="3699633"/>
                <a:ext cx="138147" cy="144725"/>
              </a:xfrm>
              <a:prstGeom prst="rect">
                <a:avLst/>
              </a:prstGeom>
              <a:noFill/>
              <a:ln w="12700" cap="flat" cmpd="sng" algn="ctr">
                <a:solidFill>
                  <a:sysClr val="windowText" lastClr="000000">
                    <a:lumMod val="50000"/>
                    <a:lumOff val="50000"/>
                  </a:sysClr>
                </a:solidFill>
                <a:prstDash val="solid"/>
                <a:miter lim="800000"/>
              </a:ln>
              <a:effectLst/>
            </p:spPr>
            <p:txBody>
              <a:bodyPr lIns="144000" tIns="144000" rIns="144000" bIns="14400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de-DE" sz="1800" b="0" i="0" u="none" strike="noStrike" kern="0" cap="none" spc="0" normalizeH="0" baseline="0" noProof="0" dirty="0">
                  <a:ln>
                    <a:noFill/>
                  </a:ln>
                  <a:solidFill>
                    <a:prstClr val="black"/>
                  </a:solidFill>
                  <a:effectLst/>
                  <a:uLnTx/>
                  <a:uFillTx/>
                  <a:latin typeface="Arial"/>
                  <a:ea typeface="+mn-ea"/>
                  <a:cs typeface="+mn-cs"/>
                </a:endParaRPr>
              </a:p>
            </p:txBody>
          </p:sp>
          <p:sp>
            <p:nvSpPr>
              <p:cNvPr id="72" name="Rechteck 71">
                <a:extLst>
                  <a:ext uri="{FF2B5EF4-FFF2-40B4-BE49-F238E27FC236}">
                    <a16:creationId xmlns:a16="http://schemas.microsoft.com/office/drawing/2014/main" id="{E9A91609-B826-AE1E-6CD1-190BCFACF101}"/>
                  </a:ext>
                </a:extLst>
              </p:cNvPr>
              <p:cNvSpPr/>
              <p:nvPr/>
            </p:nvSpPr>
            <p:spPr>
              <a:xfrm>
                <a:off x="6573605" y="3829015"/>
                <a:ext cx="138147" cy="144725"/>
              </a:xfrm>
              <a:prstGeom prst="rect">
                <a:avLst/>
              </a:prstGeom>
              <a:noFill/>
              <a:ln w="12700" cap="flat" cmpd="sng" algn="ctr">
                <a:solidFill>
                  <a:sysClr val="windowText" lastClr="000000">
                    <a:lumMod val="50000"/>
                    <a:lumOff val="50000"/>
                  </a:sysClr>
                </a:solidFill>
                <a:prstDash val="solid"/>
                <a:miter lim="800000"/>
              </a:ln>
              <a:effectLst/>
            </p:spPr>
            <p:txBody>
              <a:bodyPr lIns="144000" tIns="144000" rIns="144000" bIns="14400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de-DE" sz="1800" b="0" i="0" u="none" strike="noStrike" kern="0" cap="none" spc="0" normalizeH="0" baseline="0" noProof="0" dirty="0">
                  <a:ln>
                    <a:noFill/>
                  </a:ln>
                  <a:solidFill>
                    <a:prstClr val="black"/>
                  </a:solidFill>
                  <a:effectLst/>
                  <a:uLnTx/>
                  <a:uFillTx/>
                  <a:latin typeface="Arial"/>
                  <a:ea typeface="+mn-ea"/>
                  <a:cs typeface="+mn-cs"/>
                </a:endParaRPr>
              </a:p>
            </p:txBody>
          </p:sp>
          <p:sp>
            <p:nvSpPr>
              <p:cNvPr id="73" name="Rechteck 72">
                <a:extLst>
                  <a:ext uri="{FF2B5EF4-FFF2-40B4-BE49-F238E27FC236}">
                    <a16:creationId xmlns:a16="http://schemas.microsoft.com/office/drawing/2014/main" id="{FDFFBEF1-4FE6-6471-E3AE-201A29E99B80}"/>
                  </a:ext>
                </a:extLst>
              </p:cNvPr>
              <p:cNvSpPr/>
              <p:nvPr/>
            </p:nvSpPr>
            <p:spPr>
              <a:xfrm>
                <a:off x="7321262" y="3733790"/>
                <a:ext cx="138147" cy="144725"/>
              </a:xfrm>
              <a:prstGeom prst="rect">
                <a:avLst/>
              </a:prstGeom>
              <a:noFill/>
              <a:ln w="12700" cap="flat" cmpd="sng" algn="ctr">
                <a:solidFill>
                  <a:sysClr val="windowText" lastClr="000000">
                    <a:lumMod val="50000"/>
                    <a:lumOff val="50000"/>
                  </a:sysClr>
                </a:solidFill>
                <a:prstDash val="solid"/>
                <a:miter lim="800000"/>
              </a:ln>
              <a:effectLst/>
            </p:spPr>
            <p:txBody>
              <a:bodyPr lIns="144000" tIns="144000" rIns="144000" bIns="14400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de-DE" sz="1800" b="0" i="0" u="none" strike="noStrike" kern="0" cap="none" spc="0" normalizeH="0" baseline="0" noProof="0" dirty="0">
                  <a:ln>
                    <a:noFill/>
                  </a:ln>
                  <a:solidFill>
                    <a:prstClr val="black"/>
                  </a:solidFill>
                  <a:effectLst/>
                  <a:uLnTx/>
                  <a:uFillTx/>
                  <a:latin typeface="Arial"/>
                  <a:ea typeface="+mn-ea"/>
                  <a:cs typeface="+mn-cs"/>
                </a:endParaRPr>
              </a:p>
            </p:txBody>
          </p:sp>
        </p:grpSp>
      </p:grpSp>
    </p:spTree>
    <p:extLst>
      <p:ext uri="{BB962C8B-B14F-4D97-AF65-F5344CB8AC3E}">
        <p14:creationId xmlns:p14="http://schemas.microsoft.com/office/powerpoint/2010/main" val="258192160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BD1A22-A646-3DB6-69BD-6BE8C8B531FB}"/>
            </a:ext>
          </a:extLst>
        </p:cNvPr>
        <p:cNvGrpSpPr/>
        <p:nvPr/>
      </p:nvGrpSpPr>
      <p:grpSpPr>
        <a:xfrm>
          <a:off x="0" y="0"/>
          <a:ext cx="0" cy="0"/>
          <a:chOff x="0" y="0"/>
          <a:chExt cx="0" cy="0"/>
        </a:xfrm>
      </p:grpSpPr>
      <p:graphicFrame>
        <p:nvGraphicFramePr>
          <p:cNvPr id="3" name="Diagramm 2">
            <a:extLst>
              <a:ext uri="{FF2B5EF4-FFF2-40B4-BE49-F238E27FC236}">
                <a16:creationId xmlns:a16="http://schemas.microsoft.com/office/drawing/2014/main" id="{37725B0A-9C7F-AA05-9940-05C292A10A60}"/>
              </a:ext>
            </a:extLst>
          </p:cNvPr>
          <p:cNvGraphicFramePr/>
          <p:nvPr>
            <p:extLst>
              <p:ext uri="{D42A27DB-BD31-4B8C-83A1-F6EECF244321}">
                <p14:modId xmlns:p14="http://schemas.microsoft.com/office/powerpoint/2010/main" val="4237938414"/>
              </p:ext>
            </p:extLst>
          </p:nvPr>
        </p:nvGraphicFramePr>
        <p:xfrm>
          <a:off x="484385" y="980396"/>
          <a:ext cx="5292515" cy="3415501"/>
        </p:xfrm>
        <a:graphic>
          <a:graphicData uri="http://schemas.openxmlformats.org/drawingml/2006/chart">
            <c:chart xmlns:c="http://schemas.openxmlformats.org/drawingml/2006/chart" xmlns:r="http://schemas.openxmlformats.org/officeDocument/2006/relationships" r:id="rId2"/>
          </a:graphicData>
        </a:graphic>
      </p:graphicFrame>
      <p:sp>
        <p:nvSpPr>
          <p:cNvPr id="4" name="Shape-4">
            <a:extLst>
              <a:ext uri="{FF2B5EF4-FFF2-40B4-BE49-F238E27FC236}">
                <a16:creationId xmlns:a16="http://schemas.microsoft.com/office/drawing/2014/main" id="{4F541C0D-CBCE-D924-1900-243747140B28}"/>
              </a:ext>
            </a:extLst>
          </p:cNvPr>
          <p:cNvSpPr>
            <a:spLocks noGrp="1"/>
          </p:cNvSpPr>
          <p:nvPr>
            <p:ph type="title"/>
          </p:nvPr>
        </p:nvSpPr>
        <p:spPr/>
        <p:txBody>
          <a:bodyPr>
            <a:normAutofit/>
          </a:bodyPr>
          <a:lstStyle/>
          <a:p>
            <a:br>
              <a:rPr lang="de-DE" noProof="0" dirty="0"/>
            </a:br>
            <a:r>
              <a:rPr lang="de-DE" noProof="0" dirty="0"/>
              <a:t>Treiberanalyse mit PLS – Robustheit der Unternehmen</a:t>
            </a:r>
          </a:p>
        </p:txBody>
      </p:sp>
      <p:sp>
        <p:nvSpPr>
          <p:cNvPr id="96" name="Shape-23">
            <a:extLst>
              <a:ext uri="{FF2B5EF4-FFF2-40B4-BE49-F238E27FC236}">
                <a16:creationId xmlns:a16="http://schemas.microsoft.com/office/drawing/2014/main" id="{32AE3A67-5D08-2786-0D0A-5ACE44BF372F}"/>
              </a:ext>
            </a:extLst>
          </p:cNvPr>
          <p:cNvSpPr txBox="1">
            <a:spLocks/>
          </p:cNvSpPr>
          <p:nvPr/>
        </p:nvSpPr>
        <p:spPr>
          <a:xfrm>
            <a:off x="612000" y="4997817"/>
            <a:ext cx="6480000" cy="144000"/>
          </a:xfrm>
          <a:prstGeom prst="rect">
            <a:avLst/>
          </a:prstGeom>
        </p:spPr>
        <p:txBody>
          <a:bodyPr vert="horz" lIns="0" tIns="0" rIns="0" bIns="0" rtlCol="0" anchor="t" anchorCtr="0"/>
          <a:lstStyle>
            <a:defPPr>
              <a:defRPr lang="en-US"/>
            </a:defPPr>
            <a:lvl1pPr marL="0" algn="l" defTabSz="457200" rtl="0" eaLnBrk="1" latinLnBrk="0" hangingPunct="1">
              <a:defRPr sz="700" b="0" i="0" kern="1200">
                <a:solidFill>
                  <a:schemeClr val="tx1">
                    <a:alpha val="60000"/>
                  </a:schemeClr>
                </a:solidFill>
                <a:latin typeface="Arial" panose="020B0604020202020204" pitchFamily="34" charset="0"/>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de-DE" noProof="0" dirty="0"/>
              <a:t>Juli 2026</a:t>
            </a:r>
          </a:p>
        </p:txBody>
      </p:sp>
      <p:sp>
        <p:nvSpPr>
          <p:cNvPr id="97" name="Shape-24">
            <a:extLst>
              <a:ext uri="{FF2B5EF4-FFF2-40B4-BE49-F238E27FC236}">
                <a16:creationId xmlns:a16="http://schemas.microsoft.com/office/drawing/2014/main" id="{E485A92C-42D1-D86E-0700-616F3C34FB70}"/>
              </a:ext>
            </a:extLst>
          </p:cNvPr>
          <p:cNvSpPr txBox="1">
            <a:spLocks/>
          </p:cNvSpPr>
          <p:nvPr/>
        </p:nvSpPr>
        <p:spPr>
          <a:xfrm>
            <a:off x="360000" y="4998336"/>
            <a:ext cx="252000" cy="144000"/>
          </a:xfrm>
          <a:prstGeom prst="rect">
            <a:avLst/>
          </a:prstGeom>
        </p:spPr>
        <p:txBody>
          <a:bodyPr vert="horz" lIns="0" tIns="0" rIns="0" bIns="0" rtlCol="0" anchor="t" anchorCtr="0"/>
          <a:lstStyle>
            <a:defPPr>
              <a:defRPr lang="en-US"/>
            </a:defPPr>
            <a:lvl1pPr marL="0" algn="l" defTabSz="457200" rtl="0" eaLnBrk="1" latinLnBrk="0" hangingPunct="1">
              <a:defRPr sz="700" b="0" i="0" kern="1200">
                <a:solidFill>
                  <a:schemeClr val="tx1">
                    <a:alpha val="60000"/>
                  </a:schemeClr>
                </a:solidFill>
                <a:latin typeface="Arial" panose="020B0604020202020204" pitchFamily="34" charset="0"/>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DB2B21CB-63E8-C249-B8AC-5FF3FD754265}" type="slidenum">
              <a:rPr lang="de-DE" noProof="0" smtClean="0"/>
              <a:pPr/>
              <a:t>29</a:t>
            </a:fld>
            <a:endParaRPr lang="de-DE" noProof="0" dirty="0"/>
          </a:p>
        </p:txBody>
      </p:sp>
      <p:graphicFrame>
        <p:nvGraphicFramePr>
          <p:cNvPr id="28" name="Tabelle 27">
            <a:extLst>
              <a:ext uri="{FF2B5EF4-FFF2-40B4-BE49-F238E27FC236}">
                <a16:creationId xmlns:a16="http://schemas.microsoft.com/office/drawing/2014/main" id="{4E8D3B5F-6815-B998-1171-519515E24620}"/>
              </a:ext>
            </a:extLst>
          </p:cNvPr>
          <p:cNvGraphicFramePr>
            <a:graphicFrameLocks noGrp="1"/>
          </p:cNvGraphicFramePr>
          <p:nvPr/>
        </p:nvGraphicFramePr>
        <p:xfrm>
          <a:off x="5700712" y="812912"/>
          <a:ext cx="3328988" cy="4204080"/>
        </p:xfrm>
        <a:graphic>
          <a:graphicData uri="http://schemas.openxmlformats.org/drawingml/2006/table">
            <a:tbl>
              <a:tblPr firstRow="1" bandRow="1">
                <a:tableStyleId>{073A0DAA-6AF3-43AB-8588-CEC1D06C72B9}</a:tableStyleId>
              </a:tblPr>
              <a:tblGrid>
                <a:gridCol w="208280">
                  <a:extLst>
                    <a:ext uri="{9D8B030D-6E8A-4147-A177-3AD203B41FA5}">
                      <a16:colId xmlns:a16="http://schemas.microsoft.com/office/drawing/2014/main" val="3736700571"/>
                    </a:ext>
                  </a:extLst>
                </a:gridCol>
                <a:gridCol w="3120708">
                  <a:extLst>
                    <a:ext uri="{9D8B030D-6E8A-4147-A177-3AD203B41FA5}">
                      <a16:colId xmlns:a16="http://schemas.microsoft.com/office/drawing/2014/main" val="2290915814"/>
                    </a:ext>
                  </a:extLst>
                </a:gridCol>
              </a:tblGrid>
              <a:tr h="273600">
                <a:tc>
                  <a:txBody>
                    <a:bodyPr/>
                    <a:lstStyle/>
                    <a:p>
                      <a:pPr algn="ctr"/>
                      <a:r>
                        <a:rPr lang="de-DE" sz="600" noProof="0" dirty="0"/>
                        <a:t>Nr.</a:t>
                      </a:r>
                    </a:p>
                  </a:txBody>
                  <a:tcPr marL="45720" marR="45720" anchor="ctr"/>
                </a:tc>
                <a:tc>
                  <a:txBody>
                    <a:bodyPr/>
                    <a:lstStyle/>
                    <a:p>
                      <a:r>
                        <a:rPr lang="de-DE" sz="600" noProof="0" dirty="0"/>
                        <a:t>Indikatoren zu Robustheit</a:t>
                      </a:r>
                    </a:p>
                  </a:txBody>
                  <a:tcPr marL="45720" marR="45720" anchor="ctr"/>
                </a:tc>
                <a:extLst>
                  <a:ext uri="{0D108BD9-81ED-4DB2-BD59-A6C34878D82A}">
                    <a16:rowId xmlns:a16="http://schemas.microsoft.com/office/drawing/2014/main" val="3862398790"/>
                  </a:ext>
                </a:extLst>
              </a:tr>
              <a:tr h="273600">
                <a:tc>
                  <a:txBody>
                    <a:bodyPr/>
                    <a:lstStyle/>
                    <a:p>
                      <a:pPr algn="ctr" fontAlgn="b">
                        <a:buNone/>
                      </a:pPr>
                      <a:r>
                        <a:rPr lang="de-DE" sz="600" b="1" u="none" strike="noStrike" noProof="0" dirty="0">
                          <a:solidFill>
                            <a:srgbClr val="000000"/>
                          </a:solidFill>
                          <a:effectLst/>
                        </a:rPr>
                        <a:t>1</a:t>
                      </a:r>
                      <a:endParaRPr lang="de-DE" sz="600" b="1" i="0" u="none" strike="noStrike" noProof="0" dirty="0">
                        <a:solidFill>
                          <a:srgbClr val="000000"/>
                        </a:solidFill>
                        <a:effectLst/>
                        <a:latin typeface="Aptos Narrow" panose="020B0004020202020204" pitchFamily="34" charset="0"/>
                      </a:endParaRPr>
                    </a:p>
                  </a:txBody>
                  <a:tcPr marL="45720" marR="45720" anchor="ctr"/>
                </a:tc>
                <a:tc>
                  <a:txBody>
                    <a:bodyPr/>
                    <a:lstStyle/>
                    <a:p>
                      <a:pPr algn="l" fontAlgn="b">
                        <a:buNone/>
                      </a:pPr>
                      <a:r>
                        <a:rPr lang="de-DE" sz="600" b="0" u="none" strike="noStrike" noProof="0" dirty="0">
                          <a:solidFill>
                            <a:srgbClr val="000000"/>
                          </a:solidFill>
                          <a:effectLst/>
                        </a:rPr>
                        <a:t>Anstieg der Auslastung Ihrer rechtlich oder vertraglich gesicherten Wasserressourcen (Roh- und Reinwasser) in Bezug auf die verfügbaren Jahresmengen.</a:t>
                      </a:r>
                      <a:endParaRPr lang="de-DE" sz="600" b="0" i="0" u="none" strike="noStrike" noProof="0" dirty="0">
                        <a:solidFill>
                          <a:srgbClr val="000000"/>
                        </a:solidFill>
                        <a:effectLst/>
                        <a:latin typeface="Aptos Narrow" panose="020B0004020202020204" pitchFamily="34" charset="0"/>
                      </a:endParaRPr>
                    </a:p>
                  </a:txBody>
                  <a:tcPr marL="45720" marR="45720" anchor="ctr"/>
                </a:tc>
                <a:extLst>
                  <a:ext uri="{0D108BD9-81ED-4DB2-BD59-A6C34878D82A}">
                    <a16:rowId xmlns:a16="http://schemas.microsoft.com/office/drawing/2014/main" val="1874467380"/>
                  </a:ext>
                </a:extLst>
              </a:tr>
              <a:tr h="273600">
                <a:tc>
                  <a:txBody>
                    <a:bodyPr/>
                    <a:lstStyle/>
                    <a:p>
                      <a:pPr algn="ctr" fontAlgn="b">
                        <a:buNone/>
                      </a:pPr>
                      <a:r>
                        <a:rPr lang="de-DE" sz="600" b="1" u="none" strike="noStrike" noProof="0" dirty="0">
                          <a:solidFill>
                            <a:srgbClr val="000000"/>
                          </a:solidFill>
                          <a:effectLst/>
                        </a:rPr>
                        <a:t>2</a:t>
                      </a:r>
                      <a:endParaRPr lang="de-DE" sz="600" b="1" i="0" u="none" strike="noStrike" noProof="0" dirty="0">
                        <a:solidFill>
                          <a:srgbClr val="000000"/>
                        </a:solidFill>
                        <a:effectLst/>
                        <a:latin typeface="Aptos Narrow" panose="020B0004020202020204" pitchFamily="34" charset="0"/>
                      </a:endParaRPr>
                    </a:p>
                  </a:txBody>
                  <a:tcPr marL="45720" marR="45720" anchor="ctr"/>
                </a:tc>
                <a:tc>
                  <a:txBody>
                    <a:bodyPr/>
                    <a:lstStyle/>
                    <a:p>
                      <a:pPr algn="l" fontAlgn="b">
                        <a:buNone/>
                      </a:pPr>
                      <a:r>
                        <a:rPr lang="de-DE" sz="600" b="0" u="none" strike="noStrike" noProof="0" dirty="0">
                          <a:solidFill>
                            <a:srgbClr val="000000"/>
                          </a:solidFill>
                          <a:effectLst/>
                        </a:rPr>
                        <a:t>Anstieg der Auslastung Ihrer rechtlich oder vertraglich gesicherten Wasserressourcen (Roh- und Reinwasser) in Bezug auf die verfügbaren Tagesmengen.</a:t>
                      </a:r>
                      <a:endParaRPr lang="de-DE" sz="600" b="0" i="0" u="none" strike="noStrike" noProof="0" dirty="0">
                        <a:solidFill>
                          <a:srgbClr val="000000"/>
                        </a:solidFill>
                        <a:effectLst/>
                        <a:latin typeface="Aptos Narrow" panose="020B0004020202020204" pitchFamily="34" charset="0"/>
                      </a:endParaRPr>
                    </a:p>
                  </a:txBody>
                  <a:tcPr marL="45720" marR="45720" anchor="ctr"/>
                </a:tc>
                <a:extLst>
                  <a:ext uri="{0D108BD9-81ED-4DB2-BD59-A6C34878D82A}">
                    <a16:rowId xmlns:a16="http://schemas.microsoft.com/office/drawing/2014/main" val="3986180759"/>
                  </a:ext>
                </a:extLst>
              </a:tr>
              <a:tr h="273600">
                <a:tc>
                  <a:txBody>
                    <a:bodyPr/>
                    <a:lstStyle/>
                    <a:p>
                      <a:pPr algn="ctr" fontAlgn="b">
                        <a:buNone/>
                      </a:pPr>
                      <a:r>
                        <a:rPr lang="de-DE" sz="600" b="1" u="none" strike="noStrike" noProof="0" dirty="0">
                          <a:solidFill>
                            <a:srgbClr val="000000"/>
                          </a:solidFill>
                          <a:effectLst/>
                        </a:rPr>
                        <a:t>3</a:t>
                      </a:r>
                      <a:endParaRPr lang="de-DE" sz="600" b="1" i="0" u="none" strike="noStrike" noProof="0" dirty="0">
                        <a:solidFill>
                          <a:srgbClr val="000000"/>
                        </a:solidFill>
                        <a:effectLst/>
                        <a:latin typeface="Aptos Narrow" panose="020B0004020202020204" pitchFamily="34" charset="0"/>
                      </a:endParaRPr>
                    </a:p>
                  </a:txBody>
                  <a:tcPr marL="45720" marR="45720" anchor="ctr"/>
                </a:tc>
                <a:tc>
                  <a:txBody>
                    <a:bodyPr/>
                    <a:lstStyle/>
                    <a:p>
                      <a:pPr algn="l" fontAlgn="b">
                        <a:buNone/>
                      </a:pPr>
                      <a:r>
                        <a:rPr lang="de-DE" sz="600" b="0" u="none" strike="noStrike" noProof="0" dirty="0">
                          <a:solidFill>
                            <a:srgbClr val="000000"/>
                          </a:solidFill>
                          <a:effectLst/>
                        </a:rPr>
                        <a:t>Abnahme des Wasserdargebots.</a:t>
                      </a:r>
                      <a:endParaRPr lang="de-DE" sz="600" b="0" i="0" u="none" strike="noStrike" noProof="0" dirty="0">
                        <a:solidFill>
                          <a:srgbClr val="000000"/>
                        </a:solidFill>
                        <a:effectLst/>
                        <a:latin typeface="Aptos Narrow" panose="020B0004020202020204" pitchFamily="34" charset="0"/>
                      </a:endParaRPr>
                    </a:p>
                  </a:txBody>
                  <a:tcPr marL="45720" marR="45720" anchor="ctr"/>
                </a:tc>
                <a:extLst>
                  <a:ext uri="{0D108BD9-81ED-4DB2-BD59-A6C34878D82A}">
                    <a16:rowId xmlns:a16="http://schemas.microsoft.com/office/drawing/2014/main" val="582486357"/>
                  </a:ext>
                </a:extLst>
              </a:tr>
              <a:tr h="273600">
                <a:tc>
                  <a:txBody>
                    <a:bodyPr/>
                    <a:lstStyle/>
                    <a:p>
                      <a:pPr algn="ctr" fontAlgn="b">
                        <a:buNone/>
                      </a:pPr>
                      <a:r>
                        <a:rPr lang="de-DE" sz="600" b="1" u="none" strike="noStrike" noProof="0" dirty="0">
                          <a:solidFill>
                            <a:srgbClr val="000000"/>
                          </a:solidFill>
                          <a:effectLst/>
                        </a:rPr>
                        <a:t>4</a:t>
                      </a:r>
                      <a:endParaRPr lang="de-DE" sz="600" b="1" i="0" u="none" strike="noStrike" noProof="0" dirty="0">
                        <a:solidFill>
                          <a:srgbClr val="000000"/>
                        </a:solidFill>
                        <a:effectLst/>
                        <a:latin typeface="Aptos Narrow" panose="020B0004020202020204" pitchFamily="34" charset="0"/>
                      </a:endParaRPr>
                    </a:p>
                  </a:txBody>
                  <a:tcPr marL="45720" marR="45720" anchor="ctr"/>
                </a:tc>
                <a:tc>
                  <a:txBody>
                    <a:bodyPr/>
                    <a:lstStyle/>
                    <a:p>
                      <a:pPr algn="l" fontAlgn="b">
                        <a:buNone/>
                      </a:pPr>
                      <a:r>
                        <a:rPr lang="de-DE" sz="600" b="0" u="none" strike="noStrike" noProof="0" dirty="0">
                          <a:solidFill>
                            <a:srgbClr val="000000"/>
                          </a:solidFill>
                          <a:effectLst/>
                        </a:rPr>
                        <a:t>Anstieg der Variabilität (Menge, Qualität) im Dargebot innerhalb Ihres Zuständigkeitsbereichs.</a:t>
                      </a:r>
                      <a:endParaRPr lang="de-DE" sz="600" b="0" i="0" u="none" strike="noStrike" noProof="0" dirty="0">
                        <a:solidFill>
                          <a:srgbClr val="000000"/>
                        </a:solidFill>
                        <a:effectLst/>
                        <a:latin typeface="Aptos Narrow" panose="020B0004020202020204" pitchFamily="34" charset="0"/>
                      </a:endParaRPr>
                    </a:p>
                  </a:txBody>
                  <a:tcPr marL="45720" marR="45720" anchor="ctr"/>
                </a:tc>
                <a:extLst>
                  <a:ext uri="{0D108BD9-81ED-4DB2-BD59-A6C34878D82A}">
                    <a16:rowId xmlns:a16="http://schemas.microsoft.com/office/drawing/2014/main" val="1696841502"/>
                  </a:ext>
                </a:extLst>
              </a:tr>
              <a:tr h="273600">
                <a:tc>
                  <a:txBody>
                    <a:bodyPr/>
                    <a:lstStyle/>
                    <a:p>
                      <a:pPr algn="ctr" fontAlgn="b">
                        <a:buNone/>
                      </a:pPr>
                      <a:r>
                        <a:rPr lang="de-DE" sz="600" b="1" u="none" strike="noStrike" noProof="0" dirty="0">
                          <a:solidFill>
                            <a:srgbClr val="000000"/>
                          </a:solidFill>
                          <a:effectLst/>
                        </a:rPr>
                        <a:t>5</a:t>
                      </a:r>
                      <a:endParaRPr lang="de-DE" sz="600" b="1" i="0" u="none" strike="noStrike" noProof="0" dirty="0">
                        <a:solidFill>
                          <a:srgbClr val="000000"/>
                        </a:solidFill>
                        <a:effectLst/>
                        <a:latin typeface="Aptos Narrow" panose="020B0004020202020204" pitchFamily="34" charset="0"/>
                      </a:endParaRPr>
                    </a:p>
                  </a:txBody>
                  <a:tcPr marL="45720" marR="45720" anchor="ctr"/>
                </a:tc>
                <a:tc>
                  <a:txBody>
                    <a:bodyPr/>
                    <a:lstStyle/>
                    <a:p>
                      <a:pPr algn="l" fontAlgn="b">
                        <a:buNone/>
                      </a:pPr>
                      <a:r>
                        <a:rPr lang="de-DE" sz="600" b="0" u="none" strike="noStrike" noProof="0" dirty="0">
                          <a:solidFill>
                            <a:srgbClr val="000000"/>
                          </a:solidFill>
                          <a:effectLst/>
                        </a:rPr>
                        <a:t>Erhöhung der Jahreswasserabgabe innerhalb Ihres Zuständigkeitsbereichs (z.B. zunehmender Wasserbedarf in einzelnen Sektoren oder für einzelne Nutzungen).</a:t>
                      </a:r>
                      <a:endParaRPr lang="de-DE" sz="600" b="0" i="0" u="none" strike="noStrike" noProof="0" dirty="0">
                        <a:solidFill>
                          <a:srgbClr val="000000"/>
                        </a:solidFill>
                        <a:effectLst/>
                        <a:latin typeface="Aptos Narrow" panose="020B0004020202020204" pitchFamily="34" charset="0"/>
                      </a:endParaRPr>
                    </a:p>
                  </a:txBody>
                  <a:tcPr marL="45720" marR="45720" anchor="ctr"/>
                </a:tc>
                <a:extLst>
                  <a:ext uri="{0D108BD9-81ED-4DB2-BD59-A6C34878D82A}">
                    <a16:rowId xmlns:a16="http://schemas.microsoft.com/office/drawing/2014/main" val="417736460"/>
                  </a:ext>
                </a:extLst>
              </a:tr>
              <a:tr h="273600">
                <a:tc>
                  <a:txBody>
                    <a:bodyPr/>
                    <a:lstStyle/>
                    <a:p>
                      <a:pPr algn="ctr" fontAlgn="b">
                        <a:buNone/>
                      </a:pPr>
                      <a:r>
                        <a:rPr lang="de-DE" sz="600" b="1" u="none" strike="noStrike" noProof="0" dirty="0">
                          <a:solidFill>
                            <a:srgbClr val="000000"/>
                          </a:solidFill>
                          <a:effectLst/>
                        </a:rPr>
                        <a:t>6</a:t>
                      </a:r>
                      <a:endParaRPr lang="de-DE" sz="600" b="1" i="0" u="none" strike="noStrike" noProof="0" dirty="0">
                        <a:solidFill>
                          <a:srgbClr val="000000"/>
                        </a:solidFill>
                        <a:effectLst/>
                        <a:latin typeface="Aptos Narrow" panose="020B0004020202020204" pitchFamily="34" charset="0"/>
                      </a:endParaRPr>
                    </a:p>
                  </a:txBody>
                  <a:tcPr marL="45720" marR="45720" anchor="ctr"/>
                </a:tc>
                <a:tc>
                  <a:txBody>
                    <a:bodyPr/>
                    <a:lstStyle/>
                    <a:p>
                      <a:pPr algn="l" fontAlgn="b">
                        <a:buNone/>
                      </a:pPr>
                      <a:r>
                        <a:rPr lang="de-DE" sz="600" b="0" u="none" strike="noStrike" noProof="0" dirty="0">
                          <a:solidFill>
                            <a:srgbClr val="000000"/>
                          </a:solidFill>
                          <a:effectLst/>
                        </a:rPr>
                        <a:t>Zunahme der Spitzenlast beim Wasserbedarf (Anzahl Spitzenlasttage, Erhöhung der Spitzenlasten, länger andauernde / sich kumulierende Spitzenlasten).</a:t>
                      </a:r>
                      <a:endParaRPr lang="de-DE" sz="600" b="0" i="0" u="none" strike="noStrike" noProof="0" dirty="0">
                        <a:solidFill>
                          <a:srgbClr val="000000"/>
                        </a:solidFill>
                        <a:effectLst/>
                        <a:latin typeface="Aptos Narrow" panose="020B0004020202020204" pitchFamily="34" charset="0"/>
                      </a:endParaRPr>
                    </a:p>
                  </a:txBody>
                  <a:tcPr marL="45720" marR="45720" anchor="ctr"/>
                </a:tc>
                <a:extLst>
                  <a:ext uri="{0D108BD9-81ED-4DB2-BD59-A6C34878D82A}">
                    <a16:rowId xmlns:a16="http://schemas.microsoft.com/office/drawing/2014/main" val="1361201670"/>
                  </a:ext>
                </a:extLst>
              </a:tr>
              <a:tr h="273600">
                <a:tc>
                  <a:txBody>
                    <a:bodyPr/>
                    <a:lstStyle/>
                    <a:p>
                      <a:pPr algn="ctr" fontAlgn="b">
                        <a:buNone/>
                      </a:pPr>
                      <a:r>
                        <a:rPr lang="de-DE" sz="600" b="1" u="none" strike="noStrike" noProof="0" dirty="0">
                          <a:solidFill>
                            <a:srgbClr val="000000"/>
                          </a:solidFill>
                          <a:effectLst/>
                        </a:rPr>
                        <a:t>7</a:t>
                      </a:r>
                      <a:endParaRPr lang="de-DE" sz="600" b="1" i="0" u="none" strike="noStrike" noProof="0" dirty="0">
                        <a:solidFill>
                          <a:srgbClr val="000000"/>
                        </a:solidFill>
                        <a:effectLst/>
                        <a:latin typeface="Aptos Narrow" panose="020B0004020202020204" pitchFamily="34" charset="0"/>
                      </a:endParaRPr>
                    </a:p>
                  </a:txBody>
                  <a:tcPr marL="45720" marR="45720" anchor="ctr"/>
                </a:tc>
                <a:tc>
                  <a:txBody>
                    <a:bodyPr/>
                    <a:lstStyle/>
                    <a:p>
                      <a:pPr algn="l" fontAlgn="b">
                        <a:buNone/>
                      </a:pPr>
                      <a:r>
                        <a:rPr lang="de-DE" sz="600" b="0" u="none" strike="noStrike" noProof="0" dirty="0">
                          <a:solidFill>
                            <a:srgbClr val="000000"/>
                          </a:solidFill>
                          <a:effectLst/>
                        </a:rPr>
                        <a:t>Zunehmende Herausforderungen, die Versorgung mit Trinkwasser über das gesamte Jahr uneingeschränkt zu gewährleisten.</a:t>
                      </a:r>
                      <a:endParaRPr lang="de-DE" sz="600" b="0" i="0" u="none" strike="noStrike" noProof="0" dirty="0">
                        <a:solidFill>
                          <a:srgbClr val="000000"/>
                        </a:solidFill>
                        <a:effectLst/>
                        <a:latin typeface="Aptos Narrow" panose="020B0004020202020204" pitchFamily="34" charset="0"/>
                      </a:endParaRPr>
                    </a:p>
                  </a:txBody>
                  <a:tcPr marL="45720" marR="45720" anchor="ctr"/>
                </a:tc>
                <a:extLst>
                  <a:ext uri="{0D108BD9-81ED-4DB2-BD59-A6C34878D82A}">
                    <a16:rowId xmlns:a16="http://schemas.microsoft.com/office/drawing/2014/main" val="1058726436"/>
                  </a:ext>
                </a:extLst>
              </a:tr>
              <a:tr h="273600">
                <a:tc>
                  <a:txBody>
                    <a:bodyPr/>
                    <a:lstStyle/>
                    <a:p>
                      <a:pPr algn="ctr" fontAlgn="b">
                        <a:buNone/>
                      </a:pPr>
                      <a:r>
                        <a:rPr lang="de-DE" sz="600" b="1" u="none" strike="noStrike" noProof="0" dirty="0">
                          <a:solidFill>
                            <a:srgbClr val="000000"/>
                          </a:solidFill>
                          <a:effectLst/>
                        </a:rPr>
                        <a:t>8</a:t>
                      </a:r>
                      <a:endParaRPr lang="de-DE" sz="600" b="1" i="0" u="none" strike="noStrike" noProof="0" dirty="0">
                        <a:solidFill>
                          <a:srgbClr val="000000"/>
                        </a:solidFill>
                        <a:effectLst/>
                        <a:latin typeface="Aptos Narrow" panose="020B0004020202020204" pitchFamily="34" charset="0"/>
                      </a:endParaRPr>
                    </a:p>
                  </a:txBody>
                  <a:tcPr marL="45720" marR="45720" anchor="ctr"/>
                </a:tc>
                <a:tc>
                  <a:txBody>
                    <a:bodyPr/>
                    <a:lstStyle/>
                    <a:p>
                      <a:pPr algn="l" fontAlgn="b">
                        <a:buNone/>
                      </a:pPr>
                      <a:r>
                        <a:rPr lang="de-DE" sz="600" b="0" u="none" strike="noStrike" noProof="0" dirty="0">
                          <a:solidFill>
                            <a:srgbClr val="000000"/>
                          </a:solidFill>
                          <a:effectLst/>
                        </a:rPr>
                        <a:t>Klimawandelbedingte Notwendigkeit zusätzlicher Verfahrensstufen zur Aufbereitung des Rohwassers (z.B. Zunahme von Stoffeinträgen durch Starkregenereignisse).</a:t>
                      </a:r>
                      <a:endParaRPr lang="de-DE" sz="600" b="0" i="0" u="none" strike="noStrike" noProof="0" dirty="0">
                        <a:solidFill>
                          <a:srgbClr val="000000"/>
                        </a:solidFill>
                        <a:effectLst/>
                        <a:latin typeface="Aptos Narrow" panose="020B0004020202020204" pitchFamily="34" charset="0"/>
                      </a:endParaRPr>
                    </a:p>
                  </a:txBody>
                  <a:tcPr marL="45720" marR="45720" anchor="ctr"/>
                </a:tc>
                <a:extLst>
                  <a:ext uri="{0D108BD9-81ED-4DB2-BD59-A6C34878D82A}">
                    <a16:rowId xmlns:a16="http://schemas.microsoft.com/office/drawing/2014/main" val="1518256308"/>
                  </a:ext>
                </a:extLst>
              </a:tr>
              <a:tr h="273600">
                <a:tc>
                  <a:txBody>
                    <a:bodyPr/>
                    <a:lstStyle/>
                    <a:p>
                      <a:pPr algn="ctr" fontAlgn="b">
                        <a:buNone/>
                      </a:pPr>
                      <a:r>
                        <a:rPr lang="de-DE" sz="600" b="1" u="none" strike="noStrike" noProof="0" dirty="0">
                          <a:solidFill>
                            <a:srgbClr val="000000"/>
                          </a:solidFill>
                          <a:effectLst/>
                        </a:rPr>
                        <a:t>9</a:t>
                      </a:r>
                      <a:endParaRPr lang="de-DE" sz="600" b="1" i="0" u="none" strike="noStrike" noProof="0" dirty="0">
                        <a:solidFill>
                          <a:srgbClr val="000000"/>
                        </a:solidFill>
                        <a:effectLst/>
                        <a:latin typeface="Aptos Narrow" panose="020B0004020202020204" pitchFamily="34" charset="0"/>
                      </a:endParaRPr>
                    </a:p>
                  </a:txBody>
                  <a:tcPr marL="45720" marR="45720" anchor="ctr"/>
                </a:tc>
                <a:tc>
                  <a:txBody>
                    <a:bodyPr/>
                    <a:lstStyle/>
                    <a:p>
                      <a:pPr algn="l" fontAlgn="b">
                        <a:buNone/>
                      </a:pPr>
                      <a:r>
                        <a:rPr lang="de-DE" sz="600" b="0" u="none" strike="noStrike" noProof="0" dirty="0">
                          <a:solidFill>
                            <a:srgbClr val="000000"/>
                          </a:solidFill>
                          <a:effectLst/>
                        </a:rPr>
                        <a:t>Zunahme von Stoffeinträgen durch klimawandelbedingte Starkregenereignisse.</a:t>
                      </a:r>
                      <a:endParaRPr lang="de-DE" sz="600" b="0" i="0" u="none" strike="noStrike" noProof="0" dirty="0">
                        <a:solidFill>
                          <a:srgbClr val="000000"/>
                        </a:solidFill>
                        <a:effectLst/>
                        <a:latin typeface="Aptos Narrow" panose="020B0004020202020204" pitchFamily="34" charset="0"/>
                      </a:endParaRPr>
                    </a:p>
                  </a:txBody>
                  <a:tcPr marL="45720" marR="45720" anchor="ctr"/>
                </a:tc>
                <a:extLst>
                  <a:ext uri="{0D108BD9-81ED-4DB2-BD59-A6C34878D82A}">
                    <a16:rowId xmlns:a16="http://schemas.microsoft.com/office/drawing/2014/main" val="3475416581"/>
                  </a:ext>
                </a:extLst>
              </a:tr>
              <a:tr h="273600">
                <a:tc>
                  <a:txBody>
                    <a:bodyPr/>
                    <a:lstStyle/>
                    <a:p>
                      <a:pPr algn="ctr" fontAlgn="b">
                        <a:buNone/>
                      </a:pPr>
                      <a:r>
                        <a:rPr lang="de-DE" sz="600" b="1" u="none" strike="noStrike" noProof="0" dirty="0">
                          <a:solidFill>
                            <a:srgbClr val="000000"/>
                          </a:solidFill>
                          <a:effectLst/>
                        </a:rPr>
                        <a:t>10</a:t>
                      </a:r>
                      <a:endParaRPr lang="de-DE" sz="600" b="1" i="0" u="none" strike="noStrike" noProof="0" dirty="0">
                        <a:solidFill>
                          <a:srgbClr val="000000"/>
                        </a:solidFill>
                        <a:effectLst/>
                        <a:latin typeface="Aptos Narrow" panose="020B0004020202020204" pitchFamily="34" charset="0"/>
                      </a:endParaRPr>
                    </a:p>
                  </a:txBody>
                  <a:tcPr marL="45720" marR="45720" anchor="ctr"/>
                </a:tc>
                <a:tc>
                  <a:txBody>
                    <a:bodyPr/>
                    <a:lstStyle/>
                    <a:p>
                      <a:pPr algn="l" fontAlgn="b">
                        <a:buNone/>
                      </a:pPr>
                      <a:r>
                        <a:rPr lang="de-DE" sz="600" b="0" u="none" strike="noStrike" noProof="0" dirty="0">
                          <a:solidFill>
                            <a:srgbClr val="000000"/>
                          </a:solidFill>
                          <a:effectLst/>
                        </a:rPr>
                        <a:t>Zunahme der Häufigkeit, dass im Wasserverteilungssystem oder Teilen davon über einen längeren Zeitraum eine Trinkwassertemperatur von über 25 °C erreicht wird, z.B. aufgrund anhaltend hoher Temperaturen in den Sommermonaten.</a:t>
                      </a:r>
                      <a:endParaRPr lang="de-DE" sz="600" b="0" i="0" u="none" strike="noStrike" noProof="0" dirty="0">
                        <a:solidFill>
                          <a:srgbClr val="000000"/>
                        </a:solidFill>
                        <a:effectLst/>
                        <a:latin typeface="Aptos Narrow" panose="020B0004020202020204" pitchFamily="34" charset="0"/>
                      </a:endParaRPr>
                    </a:p>
                  </a:txBody>
                  <a:tcPr marL="45720" marR="45720" anchor="ctr"/>
                </a:tc>
                <a:extLst>
                  <a:ext uri="{0D108BD9-81ED-4DB2-BD59-A6C34878D82A}">
                    <a16:rowId xmlns:a16="http://schemas.microsoft.com/office/drawing/2014/main" val="3471247464"/>
                  </a:ext>
                </a:extLst>
              </a:tr>
              <a:tr h="273600">
                <a:tc>
                  <a:txBody>
                    <a:bodyPr/>
                    <a:lstStyle/>
                    <a:p>
                      <a:pPr algn="ctr" fontAlgn="b">
                        <a:buNone/>
                      </a:pPr>
                      <a:r>
                        <a:rPr lang="de-DE" sz="600" b="1" u="none" strike="noStrike" noProof="0" dirty="0">
                          <a:solidFill>
                            <a:srgbClr val="000000"/>
                          </a:solidFill>
                          <a:effectLst/>
                        </a:rPr>
                        <a:t>11</a:t>
                      </a:r>
                      <a:endParaRPr lang="de-DE" sz="600" b="1" i="0" u="none" strike="noStrike" noProof="0" dirty="0">
                        <a:solidFill>
                          <a:srgbClr val="000000"/>
                        </a:solidFill>
                        <a:effectLst/>
                        <a:latin typeface="Aptos Narrow" panose="020B0004020202020204" pitchFamily="34" charset="0"/>
                      </a:endParaRPr>
                    </a:p>
                  </a:txBody>
                  <a:tcPr marL="45720" marR="45720" anchor="ctr"/>
                </a:tc>
                <a:tc>
                  <a:txBody>
                    <a:bodyPr/>
                    <a:lstStyle/>
                    <a:p>
                      <a:pPr algn="l" fontAlgn="b">
                        <a:buNone/>
                      </a:pPr>
                      <a:r>
                        <a:rPr lang="de-DE" sz="600" b="0" u="none" strike="noStrike" noProof="0" dirty="0">
                          <a:solidFill>
                            <a:srgbClr val="000000"/>
                          </a:solidFill>
                          <a:effectLst/>
                        </a:rPr>
                        <a:t>Zunahme von Engpässen hinsichtlich der maximalen Tagesaufbereitungskapazität von Rohwasser an Spitzentagen.</a:t>
                      </a:r>
                      <a:endParaRPr lang="de-DE" sz="600" b="0" i="0" u="none" strike="noStrike" noProof="0" dirty="0">
                        <a:solidFill>
                          <a:srgbClr val="000000"/>
                        </a:solidFill>
                        <a:effectLst/>
                        <a:latin typeface="Aptos Narrow" panose="020B0004020202020204" pitchFamily="34" charset="0"/>
                      </a:endParaRPr>
                    </a:p>
                  </a:txBody>
                  <a:tcPr marL="45720" marR="45720" anchor="ctr"/>
                </a:tc>
                <a:extLst>
                  <a:ext uri="{0D108BD9-81ED-4DB2-BD59-A6C34878D82A}">
                    <a16:rowId xmlns:a16="http://schemas.microsoft.com/office/drawing/2014/main" val="2686773764"/>
                  </a:ext>
                </a:extLst>
              </a:tr>
              <a:tr h="273600">
                <a:tc>
                  <a:txBody>
                    <a:bodyPr/>
                    <a:lstStyle/>
                    <a:p>
                      <a:pPr algn="ctr" fontAlgn="b">
                        <a:buNone/>
                      </a:pPr>
                      <a:r>
                        <a:rPr lang="de-DE" sz="600" b="1" u="none" strike="noStrike" noProof="0" dirty="0">
                          <a:solidFill>
                            <a:srgbClr val="000000"/>
                          </a:solidFill>
                          <a:effectLst/>
                        </a:rPr>
                        <a:t>12</a:t>
                      </a:r>
                      <a:endParaRPr lang="de-DE" sz="600" b="1" i="0" u="none" strike="noStrike" noProof="0" dirty="0">
                        <a:solidFill>
                          <a:srgbClr val="000000"/>
                        </a:solidFill>
                        <a:effectLst/>
                        <a:latin typeface="Aptos Narrow" panose="020B0004020202020204" pitchFamily="34" charset="0"/>
                      </a:endParaRPr>
                    </a:p>
                  </a:txBody>
                  <a:tcPr marL="45720" marR="45720" anchor="ctr"/>
                </a:tc>
                <a:tc>
                  <a:txBody>
                    <a:bodyPr/>
                    <a:lstStyle/>
                    <a:p>
                      <a:pPr algn="l" fontAlgn="b">
                        <a:buNone/>
                      </a:pPr>
                      <a:r>
                        <a:rPr lang="de-DE" sz="600" b="0" u="none" strike="noStrike" noProof="0" dirty="0">
                          <a:solidFill>
                            <a:srgbClr val="000000"/>
                          </a:solidFill>
                          <a:effectLst/>
                        </a:rPr>
                        <a:t>Zunahme von Engpässen hinsichtlich der maximalen Förderkapazität von Trinkwasser (= maximale Fördermenge/maximale Pumpenförderkapazität) an Spitzentagen.</a:t>
                      </a:r>
                      <a:endParaRPr lang="de-DE" sz="600" b="0" i="0" u="none" strike="noStrike" noProof="0" dirty="0">
                        <a:solidFill>
                          <a:srgbClr val="000000"/>
                        </a:solidFill>
                        <a:effectLst/>
                        <a:latin typeface="Aptos Narrow" panose="020B0004020202020204" pitchFamily="34" charset="0"/>
                      </a:endParaRPr>
                    </a:p>
                  </a:txBody>
                  <a:tcPr marL="45720" marR="45720" anchor="ctr"/>
                </a:tc>
                <a:extLst>
                  <a:ext uri="{0D108BD9-81ED-4DB2-BD59-A6C34878D82A}">
                    <a16:rowId xmlns:a16="http://schemas.microsoft.com/office/drawing/2014/main" val="3251280992"/>
                  </a:ext>
                </a:extLst>
              </a:tr>
              <a:tr h="273600">
                <a:tc>
                  <a:txBody>
                    <a:bodyPr/>
                    <a:lstStyle/>
                    <a:p>
                      <a:pPr algn="ctr" fontAlgn="b">
                        <a:buNone/>
                      </a:pPr>
                      <a:r>
                        <a:rPr lang="de-DE" sz="600" b="1" u="none" strike="noStrike" noProof="0" dirty="0">
                          <a:solidFill>
                            <a:srgbClr val="000000"/>
                          </a:solidFill>
                          <a:effectLst/>
                        </a:rPr>
                        <a:t>13</a:t>
                      </a:r>
                      <a:endParaRPr lang="de-DE" sz="600" b="1" i="0" u="none" strike="noStrike" noProof="0" dirty="0">
                        <a:solidFill>
                          <a:srgbClr val="000000"/>
                        </a:solidFill>
                        <a:effectLst/>
                        <a:latin typeface="Aptos Narrow" panose="020B0004020202020204" pitchFamily="34" charset="0"/>
                      </a:endParaRPr>
                    </a:p>
                  </a:txBody>
                  <a:tcPr marL="45720" marR="45720" anchor="ctr"/>
                </a:tc>
                <a:tc>
                  <a:txBody>
                    <a:bodyPr/>
                    <a:lstStyle/>
                    <a:p>
                      <a:pPr algn="l" fontAlgn="b">
                        <a:buNone/>
                      </a:pPr>
                      <a:r>
                        <a:rPr lang="de-DE" sz="600" b="0" u="none" strike="noStrike" noProof="0" dirty="0">
                          <a:solidFill>
                            <a:srgbClr val="000000"/>
                          </a:solidFill>
                          <a:effectLst/>
                        </a:rPr>
                        <a:t>Zunahme des Investitionsbedarfs, um eine Anpassung an die Folgen des Klimawandels zu gewährleisten.</a:t>
                      </a:r>
                      <a:endParaRPr lang="de-DE" sz="600" b="0" i="0" u="none" strike="noStrike" noProof="0" dirty="0">
                        <a:solidFill>
                          <a:srgbClr val="000000"/>
                        </a:solidFill>
                        <a:effectLst/>
                        <a:latin typeface="Aptos Narrow" panose="020B0004020202020204" pitchFamily="34" charset="0"/>
                      </a:endParaRPr>
                    </a:p>
                  </a:txBody>
                  <a:tcPr marL="45720" marR="45720" anchor="ctr"/>
                </a:tc>
                <a:extLst>
                  <a:ext uri="{0D108BD9-81ED-4DB2-BD59-A6C34878D82A}">
                    <a16:rowId xmlns:a16="http://schemas.microsoft.com/office/drawing/2014/main" val="2802603771"/>
                  </a:ext>
                </a:extLst>
              </a:tr>
              <a:tr h="273600">
                <a:tc>
                  <a:txBody>
                    <a:bodyPr/>
                    <a:lstStyle/>
                    <a:p>
                      <a:pPr algn="ctr" fontAlgn="b">
                        <a:buNone/>
                      </a:pPr>
                      <a:r>
                        <a:rPr lang="de-DE" sz="600" b="1" u="none" strike="noStrike" noProof="0" dirty="0">
                          <a:solidFill>
                            <a:srgbClr val="000000"/>
                          </a:solidFill>
                          <a:effectLst/>
                        </a:rPr>
                        <a:t>14</a:t>
                      </a:r>
                      <a:endParaRPr lang="de-DE" sz="600" b="1" i="0" u="none" strike="noStrike" noProof="0" dirty="0">
                        <a:solidFill>
                          <a:srgbClr val="000000"/>
                        </a:solidFill>
                        <a:effectLst/>
                        <a:latin typeface="Aptos Narrow" panose="020B0004020202020204" pitchFamily="34" charset="0"/>
                      </a:endParaRPr>
                    </a:p>
                  </a:txBody>
                  <a:tcPr marL="45720" marR="45720" anchor="ctr"/>
                </a:tc>
                <a:tc>
                  <a:txBody>
                    <a:bodyPr/>
                    <a:lstStyle/>
                    <a:p>
                      <a:pPr algn="l" fontAlgn="b">
                        <a:buNone/>
                      </a:pPr>
                      <a:r>
                        <a:rPr lang="de-DE" sz="600" b="0" u="none" strike="noStrike" noProof="0" dirty="0">
                          <a:solidFill>
                            <a:srgbClr val="000000"/>
                          </a:solidFill>
                          <a:effectLst/>
                        </a:rPr>
                        <a:t>Zunahme der Limitierung der Wasserbereitstellung durch Mängel in der technischen Infrastruktur (fehlende Redundanz und/oder Reserven).</a:t>
                      </a:r>
                      <a:endParaRPr lang="de-DE" sz="600" b="0" i="0" u="none" strike="noStrike" noProof="0" dirty="0">
                        <a:solidFill>
                          <a:srgbClr val="000000"/>
                        </a:solidFill>
                        <a:effectLst/>
                        <a:latin typeface="Aptos Narrow" panose="020B0004020202020204" pitchFamily="34" charset="0"/>
                      </a:endParaRPr>
                    </a:p>
                  </a:txBody>
                  <a:tcPr marL="45720" marR="45720" anchor="ctr"/>
                </a:tc>
                <a:extLst>
                  <a:ext uri="{0D108BD9-81ED-4DB2-BD59-A6C34878D82A}">
                    <a16:rowId xmlns:a16="http://schemas.microsoft.com/office/drawing/2014/main" val="311022302"/>
                  </a:ext>
                </a:extLst>
              </a:tr>
            </a:tbl>
          </a:graphicData>
        </a:graphic>
      </p:graphicFrame>
      <p:sp>
        <p:nvSpPr>
          <p:cNvPr id="30" name="Textfeld 29">
            <a:extLst>
              <a:ext uri="{FF2B5EF4-FFF2-40B4-BE49-F238E27FC236}">
                <a16:creationId xmlns:a16="http://schemas.microsoft.com/office/drawing/2014/main" id="{603DBF41-9107-6804-7502-16B883AD7041}"/>
              </a:ext>
            </a:extLst>
          </p:cNvPr>
          <p:cNvSpPr txBox="1"/>
          <p:nvPr/>
        </p:nvSpPr>
        <p:spPr>
          <a:xfrm>
            <a:off x="2000469" y="4298806"/>
            <a:ext cx="2444901" cy="261610"/>
          </a:xfrm>
          <a:prstGeom prst="rect">
            <a:avLst/>
          </a:prstGeom>
          <a:noFill/>
        </p:spPr>
        <p:txBody>
          <a:bodyPr wrap="none" rtlCol="0">
            <a:spAutoFit/>
          </a:bodyPr>
          <a:lstStyle/>
          <a:p>
            <a:pPr algn="ctr"/>
            <a:r>
              <a:rPr lang="de-DE" sz="1100" noProof="0" dirty="0"/>
              <a:t>Resilienz im Themenfeld Robustheit</a:t>
            </a:r>
            <a:endParaRPr lang="de-DE" sz="600" noProof="0" dirty="0"/>
          </a:p>
        </p:txBody>
      </p:sp>
      <p:sp>
        <p:nvSpPr>
          <p:cNvPr id="6" name="Textfeld 5">
            <a:extLst>
              <a:ext uri="{FF2B5EF4-FFF2-40B4-BE49-F238E27FC236}">
                <a16:creationId xmlns:a16="http://schemas.microsoft.com/office/drawing/2014/main" id="{0C1325F5-E9C2-CF5E-6253-FCDCFD0A8131}"/>
              </a:ext>
            </a:extLst>
          </p:cNvPr>
          <p:cNvSpPr txBox="1"/>
          <p:nvPr/>
        </p:nvSpPr>
        <p:spPr>
          <a:xfrm>
            <a:off x="877469" y="1095454"/>
            <a:ext cx="1130685" cy="349702"/>
          </a:xfrm>
          <a:prstGeom prst="rect">
            <a:avLst/>
          </a:prstGeom>
          <a:noFill/>
        </p:spPr>
        <p:txBody>
          <a:bodyPr wrap="none" lIns="36000" tIns="36000" rIns="36000" bIns="36000" rtlCol="0">
            <a:spAutoFit/>
          </a:bodyPr>
          <a:lstStyle/>
          <a:p>
            <a:r>
              <a:rPr lang="de-DE" sz="900" noProof="0" dirty="0"/>
              <a:t>Negative </a:t>
            </a:r>
          </a:p>
          <a:p>
            <a:r>
              <a:rPr lang="de-DE" sz="900" noProof="0" dirty="0"/>
              <a:t>Schlüsselindikatoren</a:t>
            </a:r>
          </a:p>
        </p:txBody>
      </p:sp>
      <p:sp>
        <p:nvSpPr>
          <p:cNvPr id="7" name="Textfeld 6">
            <a:extLst>
              <a:ext uri="{FF2B5EF4-FFF2-40B4-BE49-F238E27FC236}">
                <a16:creationId xmlns:a16="http://schemas.microsoft.com/office/drawing/2014/main" id="{34CD86F8-DE22-7680-C963-95D5814FD7E2}"/>
              </a:ext>
            </a:extLst>
          </p:cNvPr>
          <p:cNvSpPr txBox="1"/>
          <p:nvPr/>
        </p:nvSpPr>
        <p:spPr>
          <a:xfrm>
            <a:off x="4411655" y="1095454"/>
            <a:ext cx="1130685" cy="349702"/>
          </a:xfrm>
          <a:prstGeom prst="rect">
            <a:avLst/>
          </a:prstGeom>
          <a:noFill/>
        </p:spPr>
        <p:txBody>
          <a:bodyPr wrap="none" lIns="36000" tIns="36000" rIns="36000" bIns="36000" rtlCol="0">
            <a:spAutoFit/>
          </a:bodyPr>
          <a:lstStyle/>
          <a:p>
            <a:pPr algn="r"/>
            <a:r>
              <a:rPr lang="de-DE" sz="900" noProof="0" dirty="0"/>
              <a:t>Positive </a:t>
            </a:r>
          </a:p>
          <a:p>
            <a:pPr algn="r"/>
            <a:r>
              <a:rPr lang="de-DE" sz="900" noProof="0" dirty="0"/>
              <a:t>Schlüsselindikatoren</a:t>
            </a:r>
          </a:p>
        </p:txBody>
      </p:sp>
      <p:sp>
        <p:nvSpPr>
          <p:cNvPr id="8" name="Textfeld 7">
            <a:extLst>
              <a:ext uri="{FF2B5EF4-FFF2-40B4-BE49-F238E27FC236}">
                <a16:creationId xmlns:a16="http://schemas.microsoft.com/office/drawing/2014/main" id="{9E3A4BDB-FC72-122A-CCD3-823EF358F049}"/>
              </a:ext>
            </a:extLst>
          </p:cNvPr>
          <p:cNvSpPr txBox="1"/>
          <p:nvPr/>
        </p:nvSpPr>
        <p:spPr>
          <a:xfrm>
            <a:off x="877469" y="3819449"/>
            <a:ext cx="1111449" cy="349702"/>
          </a:xfrm>
          <a:prstGeom prst="rect">
            <a:avLst/>
          </a:prstGeom>
          <a:noFill/>
        </p:spPr>
        <p:txBody>
          <a:bodyPr wrap="none" lIns="36000" tIns="36000" rIns="36000" bIns="36000" rtlCol="0">
            <a:spAutoFit/>
          </a:bodyPr>
          <a:lstStyle/>
          <a:p>
            <a:r>
              <a:rPr lang="de-DE" sz="900" noProof="0" dirty="0"/>
              <a:t>Sekundäre</a:t>
            </a:r>
          </a:p>
          <a:p>
            <a:r>
              <a:rPr lang="de-DE" sz="900" noProof="0" dirty="0"/>
              <a:t>negative Indikatoren</a:t>
            </a:r>
          </a:p>
        </p:txBody>
      </p:sp>
      <p:sp>
        <p:nvSpPr>
          <p:cNvPr id="9" name="Textfeld 8">
            <a:extLst>
              <a:ext uri="{FF2B5EF4-FFF2-40B4-BE49-F238E27FC236}">
                <a16:creationId xmlns:a16="http://schemas.microsoft.com/office/drawing/2014/main" id="{B780DE88-FF81-635F-B8F4-BFAE2C4F3A53}"/>
              </a:ext>
            </a:extLst>
          </p:cNvPr>
          <p:cNvSpPr txBox="1"/>
          <p:nvPr/>
        </p:nvSpPr>
        <p:spPr>
          <a:xfrm>
            <a:off x="4475775" y="3819449"/>
            <a:ext cx="1066565" cy="349702"/>
          </a:xfrm>
          <a:prstGeom prst="rect">
            <a:avLst/>
          </a:prstGeom>
          <a:noFill/>
        </p:spPr>
        <p:txBody>
          <a:bodyPr wrap="none" lIns="36000" tIns="36000" rIns="36000" bIns="36000" rtlCol="0">
            <a:spAutoFit/>
          </a:bodyPr>
          <a:lstStyle/>
          <a:p>
            <a:pPr algn="r"/>
            <a:r>
              <a:rPr lang="de-DE" sz="900" noProof="0" dirty="0"/>
              <a:t>Sekundäre</a:t>
            </a:r>
          </a:p>
          <a:p>
            <a:pPr algn="r"/>
            <a:r>
              <a:rPr lang="de-DE" sz="900" noProof="0" dirty="0"/>
              <a:t>positive Indikatoren</a:t>
            </a:r>
          </a:p>
        </p:txBody>
      </p:sp>
      <p:sp>
        <p:nvSpPr>
          <p:cNvPr id="10" name="Textfeld 9">
            <a:extLst>
              <a:ext uri="{FF2B5EF4-FFF2-40B4-BE49-F238E27FC236}">
                <a16:creationId xmlns:a16="http://schemas.microsoft.com/office/drawing/2014/main" id="{CD9F81E2-DD03-2CFE-C11F-BECFBAB30E52}"/>
              </a:ext>
            </a:extLst>
          </p:cNvPr>
          <p:cNvSpPr txBox="1"/>
          <p:nvPr/>
        </p:nvSpPr>
        <p:spPr>
          <a:xfrm>
            <a:off x="877468" y="2392114"/>
            <a:ext cx="574444" cy="195814"/>
          </a:xfrm>
          <a:prstGeom prst="rect">
            <a:avLst/>
          </a:prstGeom>
          <a:noFill/>
        </p:spPr>
        <p:txBody>
          <a:bodyPr wrap="none" lIns="36000" tIns="36000" rIns="36000" bIns="36000" rtlCol="0">
            <a:spAutoFit/>
          </a:bodyPr>
          <a:lstStyle/>
          <a:p>
            <a:pPr algn="ctr"/>
            <a:r>
              <a:rPr lang="de-DE" sz="800" noProof="0" dirty="0"/>
              <a:t>Ø = 2,7%* </a:t>
            </a:r>
          </a:p>
        </p:txBody>
      </p:sp>
      <p:sp>
        <p:nvSpPr>
          <p:cNvPr id="12" name="Textfeld 11">
            <a:extLst>
              <a:ext uri="{FF2B5EF4-FFF2-40B4-BE49-F238E27FC236}">
                <a16:creationId xmlns:a16="http://schemas.microsoft.com/office/drawing/2014/main" id="{B279B792-FEC2-54C7-2948-39153AF4CF0B}"/>
              </a:ext>
            </a:extLst>
          </p:cNvPr>
          <p:cNvSpPr txBox="1"/>
          <p:nvPr/>
        </p:nvSpPr>
        <p:spPr>
          <a:xfrm>
            <a:off x="3521293" y="3986717"/>
            <a:ext cx="465439" cy="195814"/>
          </a:xfrm>
          <a:prstGeom prst="rect">
            <a:avLst/>
          </a:prstGeom>
          <a:noFill/>
        </p:spPr>
        <p:txBody>
          <a:bodyPr wrap="none" lIns="36000" tIns="36000" rIns="36000" bIns="36000" rtlCol="0">
            <a:spAutoFit/>
          </a:bodyPr>
          <a:lstStyle/>
          <a:p>
            <a:pPr algn="ctr"/>
            <a:r>
              <a:rPr lang="de-DE" sz="800" noProof="0" dirty="0">
                <a:solidFill>
                  <a:schemeClr val="tx2"/>
                </a:solidFill>
              </a:rPr>
              <a:t>Ø = 59**</a:t>
            </a:r>
          </a:p>
        </p:txBody>
      </p:sp>
      <p:sp>
        <p:nvSpPr>
          <p:cNvPr id="13" name="Textfeld 12">
            <a:extLst>
              <a:ext uri="{FF2B5EF4-FFF2-40B4-BE49-F238E27FC236}">
                <a16:creationId xmlns:a16="http://schemas.microsoft.com/office/drawing/2014/main" id="{000D9B5B-3EAE-9A20-2CC1-096801EF3ED7}"/>
              </a:ext>
            </a:extLst>
          </p:cNvPr>
          <p:cNvSpPr txBox="1"/>
          <p:nvPr/>
        </p:nvSpPr>
        <p:spPr>
          <a:xfrm rot="16200000">
            <a:off x="-1110885" y="2483849"/>
            <a:ext cx="3038398" cy="261610"/>
          </a:xfrm>
          <a:prstGeom prst="rect">
            <a:avLst/>
          </a:prstGeom>
          <a:noFill/>
        </p:spPr>
        <p:txBody>
          <a:bodyPr wrap="square" rtlCol="0">
            <a:spAutoFit/>
          </a:bodyPr>
          <a:lstStyle/>
          <a:p>
            <a:pPr algn="ctr"/>
            <a:r>
              <a:rPr lang="de-DE" sz="1100" noProof="0" dirty="0"/>
              <a:t>Einfluss auf die Klimaresilienz</a:t>
            </a:r>
          </a:p>
        </p:txBody>
      </p:sp>
      <p:sp>
        <p:nvSpPr>
          <p:cNvPr id="2" name="Textfeld 1">
            <a:extLst>
              <a:ext uri="{FF2B5EF4-FFF2-40B4-BE49-F238E27FC236}">
                <a16:creationId xmlns:a16="http://schemas.microsoft.com/office/drawing/2014/main" id="{87458CF8-734C-6340-0B12-CD8117DEAAD9}"/>
              </a:ext>
            </a:extLst>
          </p:cNvPr>
          <p:cNvSpPr txBox="1"/>
          <p:nvPr/>
        </p:nvSpPr>
        <p:spPr>
          <a:xfrm>
            <a:off x="804690" y="4538763"/>
            <a:ext cx="4078460" cy="184666"/>
          </a:xfrm>
          <a:prstGeom prst="rect">
            <a:avLst/>
          </a:prstGeom>
          <a:noFill/>
        </p:spPr>
        <p:txBody>
          <a:bodyPr wrap="square" lIns="0" tIns="0" rIns="0" bIns="0" rtlCol="0">
            <a:spAutoFit/>
          </a:bodyPr>
          <a:lstStyle/>
          <a:p>
            <a:r>
              <a:rPr lang="de-DE" sz="600" noProof="0" dirty="0">
                <a:solidFill>
                  <a:schemeClr val="bg1"/>
                </a:solidFill>
              </a:rPr>
              <a:t>*</a:t>
            </a:r>
            <a:r>
              <a:rPr lang="de-DE" sz="600" noProof="0" dirty="0"/>
              <a:t>* Durchschnittlicher Einfluss der Indikatoren auf die Klimaresilienz (</a:t>
            </a:r>
            <a:r>
              <a:rPr lang="de-DE" sz="600" i="1" noProof="0" dirty="0"/>
              <a:t>kann ggü. 2025 abweichen!</a:t>
            </a:r>
            <a:r>
              <a:rPr lang="de-DE" sz="600" noProof="0" dirty="0"/>
              <a:t>)</a:t>
            </a:r>
          </a:p>
          <a:p>
            <a:r>
              <a:rPr lang="de-DE" sz="600" noProof="0" dirty="0"/>
              <a:t>** Punktewert des Teilindex „Robustheit“</a:t>
            </a:r>
          </a:p>
        </p:txBody>
      </p:sp>
    </p:spTree>
    <p:extLst>
      <p:ext uri="{BB962C8B-B14F-4D97-AF65-F5344CB8AC3E}">
        <p14:creationId xmlns:p14="http://schemas.microsoft.com/office/powerpoint/2010/main" val="210407735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3B3FBD-3D8C-B3EA-DE46-FDD171DED096}"/>
            </a:ext>
          </a:extLst>
        </p:cNvPr>
        <p:cNvGrpSpPr/>
        <p:nvPr/>
      </p:nvGrpSpPr>
      <p:grpSpPr>
        <a:xfrm>
          <a:off x="0" y="0"/>
          <a:ext cx="0" cy="0"/>
          <a:chOff x="0" y="0"/>
          <a:chExt cx="0" cy="0"/>
        </a:xfrm>
      </p:grpSpPr>
      <p:graphicFrame>
        <p:nvGraphicFramePr>
          <p:cNvPr id="8" name="Diagramm 7">
            <a:extLst>
              <a:ext uri="{FF2B5EF4-FFF2-40B4-BE49-F238E27FC236}">
                <a16:creationId xmlns:a16="http://schemas.microsoft.com/office/drawing/2014/main" id="{0675E58C-4069-5AB3-7493-1D2221EC694C}"/>
              </a:ext>
            </a:extLst>
          </p:cNvPr>
          <p:cNvGraphicFramePr/>
          <p:nvPr>
            <p:extLst>
              <p:ext uri="{D42A27DB-BD31-4B8C-83A1-F6EECF244321}">
                <p14:modId xmlns:p14="http://schemas.microsoft.com/office/powerpoint/2010/main" val="2874794601"/>
              </p:ext>
            </p:extLst>
          </p:nvPr>
        </p:nvGraphicFramePr>
        <p:xfrm>
          <a:off x="484385" y="980396"/>
          <a:ext cx="5292515" cy="3415501"/>
        </p:xfrm>
        <a:graphic>
          <a:graphicData uri="http://schemas.openxmlformats.org/drawingml/2006/chart">
            <c:chart xmlns:c="http://schemas.openxmlformats.org/drawingml/2006/chart" xmlns:r="http://schemas.openxmlformats.org/officeDocument/2006/relationships" r:id="rId2"/>
          </a:graphicData>
        </a:graphic>
      </p:graphicFrame>
      <p:sp>
        <p:nvSpPr>
          <p:cNvPr id="4" name="Shape-4">
            <a:extLst>
              <a:ext uri="{FF2B5EF4-FFF2-40B4-BE49-F238E27FC236}">
                <a16:creationId xmlns:a16="http://schemas.microsoft.com/office/drawing/2014/main" id="{FAE4AA00-3750-6F54-727F-A1C7A6C5F8B6}"/>
              </a:ext>
            </a:extLst>
          </p:cNvPr>
          <p:cNvSpPr>
            <a:spLocks noGrp="1"/>
          </p:cNvSpPr>
          <p:nvPr>
            <p:ph type="title"/>
          </p:nvPr>
        </p:nvSpPr>
        <p:spPr/>
        <p:txBody>
          <a:bodyPr>
            <a:normAutofit/>
          </a:bodyPr>
          <a:lstStyle/>
          <a:p>
            <a:br>
              <a:rPr lang="de-DE" noProof="0" dirty="0"/>
            </a:br>
            <a:r>
              <a:rPr lang="de-DE" noProof="0" dirty="0"/>
              <a:t>Treiberanalyse mit PLS – Anpassungsgrad</a:t>
            </a:r>
          </a:p>
        </p:txBody>
      </p:sp>
      <p:sp>
        <p:nvSpPr>
          <p:cNvPr id="96" name="Shape-23">
            <a:extLst>
              <a:ext uri="{FF2B5EF4-FFF2-40B4-BE49-F238E27FC236}">
                <a16:creationId xmlns:a16="http://schemas.microsoft.com/office/drawing/2014/main" id="{CC0745B7-045A-1B60-474B-730884641060}"/>
              </a:ext>
            </a:extLst>
          </p:cNvPr>
          <p:cNvSpPr txBox="1">
            <a:spLocks/>
          </p:cNvSpPr>
          <p:nvPr/>
        </p:nvSpPr>
        <p:spPr>
          <a:xfrm>
            <a:off x="612000" y="4997817"/>
            <a:ext cx="6480000" cy="144000"/>
          </a:xfrm>
          <a:prstGeom prst="rect">
            <a:avLst/>
          </a:prstGeom>
        </p:spPr>
        <p:txBody>
          <a:bodyPr vert="horz" lIns="0" tIns="0" rIns="0" bIns="0" rtlCol="0" anchor="t" anchorCtr="0"/>
          <a:lstStyle>
            <a:defPPr>
              <a:defRPr lang="en-US"/>
            </a:defPPr>
            <a:lvl1pPr marL="0" algn="l" defTabSz="457200" rtl="0" eaLnBrk="1" latinLnBrk="0" hangingPunct="1">
              <a:defRPr sz="700" b="0" i="0" kern="1200">
                <a:solidFill>
                  <a:schemeClr val="tx1">
                    <a:alpha val="60000"/>
                  </a:schemeClr>
                </a:solidFill>
                <a:latin typeface="Arial" panose="020B0604020202020204" pitchFamily="34" charset="0"/>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de-DE" noProof="0" dirty="0"/>
              <a:t>Juli 2026</a:t>
            </a:r>
          </a:p>
        </p:txBody>
      </p:sp>
      <p:sp>
        <p:nvSpPr>
          <p:cNvPr id="97" name="Shape-24">
            <a:extLst>
              <a:ext uri="{FF2B5EF4-FFF2-40B4-BE49-F238E27FC236}">
                <a16:creationId xmlns:a16="http://schemas.microsoft.com/office/drawing/2014/main" id="{637D4823-3D28-69FB-A275-690300418BF0}"/>
              </a:ext>
            </a:extLst>
          </p:cNvPr>
          <p:cNvSpPr txBox="1">
            <a:spLocks/>
          </p:cNvSpPr>
          <p:nvPr/>
        </p:nvSpPr>
        <p:spPr>
          <a:xfrm>
            <a:off x="360000" y="4998336"/>
            <a:ext cx="252000" cy="144000"/>
          </a:xfrm>
          <a:prstGeom prst="rect">
            <a:avLst/>
          </a:prstGeom>
        </p:spPr>
        <p:txBody>
          <a:bodyPr vert="horz" lIns="0" tIns="0" rIns="0" bIns="0" rtlCol="0" anchor="t" anchorCtr="0"/>
          <a:lstStyle>
            <a:defPPr>
              <a:defRPr lang="en-US"/>
            </a:defPPr>
            <a:lvl1pPr marL="0" algn="l" defTabSz="457200" rtl="0" eaLnBrk="1" latinLnBrk="0" hangingPunct="1">
              <a:defRPr sz="700" b="0" i="0" kern="1200">
                <a:solidFill>
                  <a:schemeClr val="tx1">
                    <a:alpha val="60000"/>
                  </a:schemeClr>
                </a:solidFill>
                <a:latin typeface="Arial" panose="020B0604020202020204" pitchFamily="34" charset="0"/>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DB2B21CB-63E8-C249-B8AC-5FF3FD754265}" type="slidenum">
              <a:rPr lang="de-DE" noProof="0" smtClean="0"/>
              <a:pPr/>
              <a:t>30</a:t>
            </a:fld>
            <a:endParaRPr lang="de-DE" noProof="0" dirty="0"/>
          </a:p>
        </p:txBody>
      </p:sp>
      <p:sp>
        <p:nvSpPr>
          <p:cNvPr id="10" name="Textfeld 9">
            <a:extLst>
              <a:ext uri="{FF2B5EF4-FFF2-40B4-BE49-F238E27FC236}">
                <a16:creationId xmlns:a16="http://schemas.microsoft.com/office/drawing/2014/main" id="{5AD78F98-D11C-99E3-F394-0B6677D2895E}"/>
              </a:ext>
            </a:extLst>
          </p:cNvPr>
          <p:cNvSpPr txBox="1"/>
          <p:nvPr/>
        </p:nvSpPr>
        <p:spPr>
          <a:xfrm>
            <a:off x="877468" y="2971230"/>
            <a:ext cx="574444" cy="195814"/>
          </a:xfrm>
          <a:prstGeom prst="rect">
            <a:avLst/>
          </a:prstGeom>
          <a:noFill/>
        </p:spPr>
        <p:txBody>
          <a:bodyPr wrap="none" lIns="36000" tIns="36000" rIns="36000" bIns="36000" rtlCol="0">
            <a:spAutoFit/>
          </a:bodyPr>
          <a:lstStyle/>
          <a:p>
            <a:pPr algn="ctr"/>
            <a:r>
              <a:rPr lang="de-DE" sz="800" noProof="0" dirty="0"/>
              <a:t>Ø = 1,3%* </a:t>
            </a:r>
          </a:p>
        </p:txBody>
      </p:sp>
      <p:sp>
        <p:nvSpPr>
          <p:cNvPr id="12" name="Textfeld 11">
            <a:extLst>
              <a:ext uri="{FF2B5EF4-FFF2-40B4-BE49-F238E27FC236}">
                <a16:creationId xmlns:a16="http://schemas.microsoft.com/office/drawing/2014/main" id="{4FC2DA0C-BF44-CD10-AC89-76333880F669}"/>
              </a:ext>
            </a:extLst>
          </p:cNvPr>
          <p:cNvSpPr txBox="1"/>
          <p:nvPr/>
        </p:nvSpPr>
        <p:spPr>
          <a:xfrm>
            <a:off x="3284284" y="3986717"/>
            <a:ext cx="465439" cy="195814"/>
          </a:xfrm>
          <a:prstGeom prst="rect">
            <a:avLst/>
          </a:prstGeom>
          <a:noFill/>
        </p:spPr>
        <p:txBody>
          <a:bodyPr wrap="none" lIns="36000" tIns="36000" rIns="36000" bIns="36000" rtlCol="0">
            <a:spAutoFit/>
          </a:bodyPr>
          <a:lstStyle/>
          <a:p>
            <a:pPr algn="ctr"/>
            <a:r>
              <a:rPr lang="de-DE" sz="800" noProof="0" dirty="0"/>
              <a:t>Ø = 53**</a:t>
            </a:r>
          </a:p>
        </p:txBody>
      </p:sp>
      <p:graphicFrame>
        <p:nvGraphicFramePr>
          <p:cNvPr id="2" name="Tabelle 1">
            <a:extLst>
              <a:ext uri="{FF2B5EF4-FFF2-40B4-BE49-F238E27FC236}">
                <a16:creationId xmlns:a16="http://schemas.microsoft.com/office/drawing/2014/main" id="{0FACD635-7273-2B80-E4FD-857748F219F3}"/>
              </a:ext>
            </a:extLst>
          </p:cNvPr>
          <p:cNvGraphicFramePr>
            <a:graphicFrameLocks noGrp="1"/>
          </p:cNvGraphicFramePr>
          <p:nvPr/>
        </p:nvGraphicFramePr>
        <p:xfrm>
          <a:off x="5700712" y="973138"/>
          <a:ext cx="3328988" cy="3654000"/>
        </p:xfrm>
        <a:graphic>
          <a:graphicData uri="http://schemas.openxmlformats.org/drawingml/2006/table">
            <a:tbl>
              <a:tblPr firstRow="1" bandRow="1">
                <a:tableStyleId>{073A0DAA-6AF3-43AB-8588-CEC1D06C72B9}</a:tableStyleId>
              </a:tblPr>
              <a:tblGrid>
                <a:gridCol w="208280">
                  <a:extLst>
                    <a:ext uri="{9D8B030D-6E8A-4147-A177-3AD203B41FA5}">
                      <a16:colId xmlns:a16="http://schemas.microsoft.com/office/drawing/2014/main" val="3736700571"/>
                    </a:ext>
                  </a:extLst>
                </a:gridCol>
                <a:gridCol w="3120708">
                  <a:extLst>
                    <a:ext uri="{9D8B030D-6E8A-4147-A177-3AD203B41FA5}">
                      <a16:colId xmlns:a16="http://schemas.microsoft.com/office/drawing/2014/main" val="2290915814"/>
                    </a:ext>
                  </a:extLst>
                </a:gridCol>
              </a:tblGrid>
              <a:tr h="273600">
                <a:tc>
                  <a:txBody>
                    <a:bodyPr/>
                    <a:lstStyle/>
                    <a:p>
                      <a:pPr algn="ctr"/>
                      <a:r>
                        <a:rPr lang="de-DE" sz="600" noProof="0" dirty="0">
                          <a:latin typeface="+mj-lt"/>
                        </a:rPr>
                        <a:t>Nr.</a:t>
                      </a:r>
                    </a:p>
                  </a:txBody>
                  <a:tcPr marL="45720" marR="45720" anchor="ctr"/>
                </a:tc>
                <a:tc>
                  <a:txBody>
                    <a:bodyPr/>
                    <a:lstStyle/>
                    <a:p>
                      <a:r>
                        <a:rPr lang="de-DE" sz="600" noProof="0" dirty="0">
                          <a:latin typeface="+mj-lt"/>
                        </a:rPr>
                        <a:t>Indikatoren zu Anpassungsgrad</a:t>
                      </a:r>
                    </a:p>
                  </a:txBody>
                  <a:tcPr marL="45720" marR="45720" anchor="ctr"/>
                </a:tc>
                <a:extLst>
                  <a:ext uri="{0D108BD9-81ED-4DB2-BD59-A6C34878D82A}">
                    <a16:rowId xmlns:a16="http://schemas.microsoft.com/office/drawing/2014/main" val="3862398790"/>
                  </a:ext>
                </a:extLst>
              </a:tr>
              <a:tr h="273600">
                <a:tc>
                  <a:txBody>
                    <a:bodyPr/>
                    <a:lstStyle/>
                    <a:p>
                      <a:pPr algn="ctr" fontAlgn="b">
                        <a:buNone/>
                      </a:pPr>
                      <a:r>
                        <a:rPr lang="de-DE" sz="600" b="1" u="none" strike="noStrike" noProof="0" dirty="0">
                          <a:solidFill>
                            <a:srgbClr val="000000"/>
                          </a:solidFill>
                          <a:effectLst/>
                          <a:latin typeface="+mj-lt"/>
                        </a:rPr>
                        <a:t>1</a:t>
                      </a:r>
                      <a:endParaRPr lang="de-DE" sz="600" b="1" i="0" u="none" strike="noStrike" noProof="0" dirty="0">
                        <a:solidFill>
                          <a:srgbClr val="000000"/>
                        </a:solidFill>
                        <a:effectLst/>
                        <a:latin typeface="+mj-lt"/>
                      </a:endParaRPr>
                    </a:p>
                  </a:txBody>
                  <a:tcPr marL="45720" marR="45720" anchor="ctr"/>
                </a:tc>
                <a:tc>
                  <a:txBody>
                    <a:bodyPr/>
                    <a:lstStyle/>
                    <a:p>
                      <a:pPr algn="l" fontAlgn="b">
                        <a:buNone/>
                      </a:pPr>
                      <a:r>
                        <a:rPr lang="de-DE" sz="600" b="0" i="0" u="none" strike="noStrike" noProof="0" dirty="0">
                          <a:solidFill>
                            <a:srgbClr val="000000"/>
                          </a:solidFill>
                          <a:effectLst/>
                          <a:latin typeface="+mj-lt"/>
                        </a:rPr>
                        <a:t>Ausbau des Monitorings (Mengen- und Qualitätsmessung und -bewertung) bzgl. der zukünftig erwartbaren Änderungen der Gewässer- und Rohwasserbeschaffenheit sowie verfügbaren Rohwassermengen.</a:t>
                      </a:r>
                    </a:p>
                  </a:txBody>
                  <a:tcPr marL="45720" marR="45720" anchor="ctr"/>
                </a:tc>
                <a:extLst>
                  <a:ext uri="{0D108BD9-81ED-4DB2-BD59-A6C34878D82A}">
                    <a16:rowId xmlns:a16="http://schemas.microsoft.com/office/drawing/2014/main" val="1874467380"/>
                  </a:ext>
                </a:extLst>
              </a:tr>
              <a:tr h="273600">
                <a:tc>
                  <a:txBody>
                    <a:bodyPr/>
                    <a:lstStyle/>
                    <a:p>
                      <a:pPr algn="ctr" fontAlgn="b">
                        <a:buNone/>
                      </a:pPr>
                      <a:r>
                        <a:rPr lang="de-DE" sz="600" b="1" u="none" strike="noStrike" noProof="0" dirty="0">
                          <a:solidFill>
                            <a:srgbClr val="000000"/>
                          </a:solidFill>
                          <a:effectLst/>
                          <a:latin typeface="+mj-lt"/>
                        </a:rPr>
                        <a:t>2</a:t>
                      </a:r>
                      <a:endParaRPr lang="de-DE" sz="600" b="1" i="0" u="none" strike="noStrike" noProof="0" dirty="0">
                        <a:solidFill>
                          <a:srgbClr val="000000"/>
                        </a:solidFill>
                        <a:effectLst/>
                        <a:latin typeface="+mj-lt"/>
                      </a:endParaRPr>
                    </a:p>
                  </a:txBody>
                  <a:tcPr marL="45720" marR="45720" anchor="ctr"/>
                </a:tc>
                <a:tc>
                  <a:txBody>
                    <a:bodyPr/>
                    <a:lstStyle/>
                    <a:p>
                      <a:pPr algn="l" fontAlgn="b">
                        <a:buNone/>
                      </a:pPr>
                      <a:r>
                        <a:rPr lang="de-DE" sz="600" b="0" i="0" u="none" strike="noStrike" noProof="0" dirty="0">
                          <a:solidFill>
                            <a:srgbClr val="000000"/>
                          </a:solidFill>
                          <a:effectLst/>
                          <a:latin typeface="+mj-lt"/>
                        </a:rPr>
                        <a:t>Verbesserung von Maßnahmen im Ressourcenmanagement durch Vermeidung von Einleitungen erhöhter Stofffrachten insb. in Oberflächengewässer/Talsperren</a:t>
                      </a:r>
                    </a:p>
                  </a:txBody>
                  <a:tcPr marL="45720" marR="45720" anchor="ctr"/>
                </a:tc>
                <a:extLst>
                  <a:ext uri="{0D108BD9-81ED-4DB2-BD59-A6C34878D82A}">
                    <a16:rowId xmlns:a16="http://schemas.microsoft.com/office/drawing/2014/main" val="3986180759"/>
                  </a:ext>
                </a:extLst>
              </a:tr>
              <a:tr h="273600">
                <a:tc>
                  <a:txBody>
                    <a:bodyPr/>
                    <a:lstStyle/>
                    <a:p>
                      <a:pPr algn="ctr" fontAlgn="b">
                        <a:buNone/>
                      </a:pPr>
                      <a:r>
                        <a:rPr lang="de-DE" sz="600" b="1" u="none" strike="noStrike" noProof="0" dirty="0">
                          <a:solidFill>
                            <a:srgbClr val="000000"/>
                          </a:solidFill>
                          <a:effectLst/>
                          <a:latin typeface="+mj-lt"/>
                        </a:rPr>
                        <a:t>3</a:t>
                      </a:r>
                      <a:endParaRPr lang="de-DE" sz="600" b="1" i="0" u="none" strike="noStrike" noProof="0" dirty="0">
                        <a:solidFill>
                          <a:srgbClr val="000000"/>
                        </a:solidFill>
                        <a:effectLst/>
                        <a:latin typeface="+mj-lt"/>
                      </a:endParaRPr>
                    </a:p>
                  </a:txBody>
                  <a:tcPr marL="45720" marR="45720" anchor="ctr"/>
                </a:tc>
                <a:tc>
                  <a:txBody>
                    <a:bodyPr/>
                    <a:lstStyle/>
                    <a:p>
                      <a:pPr algn="l" fontAlgn="b">
                        <a:buNone/>
                      </a:pPr>
                      <a:r>
                        <a:rPr lang="de-DE" sz="600" b="0" i="0" u="none" strike="noStrike" noProof="0" dirty="0">
                          <a:solidFill>
                            <a:srgbClr val="000000"/>
                          </a:solidFill>
                          <a:effectLst/>
                          <a:latin typeface="+mj-lt"/>
                        </a:rPr>
                        <a:t>Regelmäßige Erstellung eigener Wasserdargebots- und -bedarfsprognosen (z.B. alle 5 oder 10 Jahre)</a:t>
                      </a:r>
                    </a:p>
                  </a:txBody>
                  <a:tcPr marL="45720" marR="45720" anchor="ctr"/>
                </a:tc>
                <a:extLst>
                  <a:ext uri="{0D108BD9-81ED-4DB2-BD59-A6C34878D82A}">
                    <a16:rowId xmlns:a16="http://schemas.microsoft.com/office/drawing/2014/main" val="582486357"/>
                  </a:ext>
                </a:extLst>
              </a:tr>
              <a:tr h="273600">
                <a:tc>
                  <a:txBody>
                    <a:bodyPr/>
                    <a:lstStyle/>
                    <a:p>
                      <a:pPr algn="ctr" fontAlgn="b">
                        <a:buNone/>
                      </a:pPr>
                      <a:r>
                        <a:rPr lang="de-DE" sz="600" b="1" u="none" strike="noStrike" noProof="0" dirty="0">
                          <a:solidFill>
                            <a:srgbClr val="000000"/>
                          </a:solidFill>
                          <a:effectLst/>
                          <a:latin typeface="+mj-lt"/>
                        </a:rPr>
                        <a:t>4</a:t>
                      </a:r>
                      <a:endParaRPr lang="de-DE" sz="600" b="1" i="0" u="none" strike="noStrike" noProof="0" dirty="0">
                        <a:solidFill>
                          <a:srgbClr val="000000"/>
                        </a:solidFill>
                        <a:effectLst/>
                        <a:latin typeface="+mj-lt"/>
                      </a:endParaRPr>
                    </a:p>
                  </a:txBody>
                  <a:tcPr marL="45720" marR="45720" anchor="ctr"/>
                </a:tc>
                <a:tc>
                  <a:txBody>
                    <a:bodyPr/>
                    <a:lstStyle/>
                    <a:p>
                      <a:pPr algn="l" fontAlgn="b">
                        <a:buNone/>
                      </a:pPr>
                      <a:r>
                        <a:rPr lang="de-DE" sz="600" b="0" i="0" u="none" strike="noStrike" noProof="0" dirty="0">
                          <a:solidFill>
                            <a:srgbClr val="000000"/>
                          </a:solidFill>
                          <a:effectLst/>
                          <a:latin typeface="+mj-lt"/>
                        </a:rPr>
                        <a:t>Verfügbarmachung/Erkundung neuer Wasserressourcen/Gewinnungsoptionen</a:t>
                      </a:r>
                    </a:p>
                  </a:txBody>
                  <a:tcPr marL="45720" marR="45720" anchor="ctr"/>
                </a:tc>
                <a:extLst>
                  <a:ext uri="{0D108BD9-81ED-4DB2-BD59-A6C34878D82A}">
                    <a16:rowId xmlns:a16="http://schemas.microsoft.com/office/drawing/2014/main" val="1696841502"/>
                  </a:ext>
                </a:extLst>
              </a:tr>
              <a:tr h="273600">
                <a:tc>
                  <a:txBody>
                    <a:bodyPr/>
                    <a:lstStyle/>
                    <a:p>
                      <a:pPr algn="ctr" fontAlgn="b">
                        <a:buNone/>
                      </a:pPr>
                      <a:r>
                        <a:rPr lang="de-DE" sz="600" b="1" u="none" strike="noStrike" noProof="0" dirty="0">
                          <a:solidFill>
                            <a:srgbClr val="000000"/>
                          </a:solidFill>
                          <a:effectLst/>
                          <a:latin typeface="+mj-lt"/>
                        </a:rPr>
                        <a:t>5</a:t>
                      </a:r>
                      <a:endParaRPr lang="de-DE" sz="600" b="1" i="0" u="none" strike="noStrike" noProof="0" dirty="0">
                        <a:solidFill>
                          <a:srgbClr val="000000"/>
                        </a:solidFill>
                        <a:effectLst/>
                        <a:latin typeface="+mj-lt"/>
                      </a:endParaRPr>
                    </a:p>
                  </a:txBody>
                  <a:tcPr marL="45720" marR="45720" anchor="ctr"/>
                </a:tc>
                <a:tc>
                  <a:txBody>
                    <a:bodyPr/>
                    <a:lstStyle/>
                    <a:p>
                      <a:pPr algn="l" fontAlgn="b">
                        <a:buNone/>
                      </a:pPr>
                      <a:r>
                        <a:rPr lang="de-DE" sz="600" b="0" i="0" u="none" strike="noStrike" noProof="0" dirty="0">
                          <a:solidFill>
                            <a:srgbClr val="000000"/>
                          </a:solidFill>
                          <a:effectLst/>
                          <a:latin typeface="+mj-lt"/>
                        </a:rPr>
                        <a:t>Modernisierung und Nachrüstung oder Erweiterung bestehender Wasserwerke (z.B. zur Optimierung und/oder Flexibilisierung der Betriebsweisen)</a:t>
                      </a:r>
                    </a:p>
                  </a:txBody>
                  <a:tcPr marL="45720" marR="45720" anchor="ctr"/>
                </a:tc>
                <a:extLst>
                  <a:ext uri="{0D108BD9-81ED-4DB2-BD59-A6C34878D82A}">
                    <a16:rowId xmlns:a16="http://schemas.microsoft.com/office/drawing/2014/main" val="417736460"/>
                  </a:ext>
                </a:extLst>
              </a:tr>
              <a:tr h="273600">
                <a:tc>
                  <a:txBody>
                    <a:bodyPr/>
                    <a:lstStyle/>
                    <a:p>
                      <a:pPr algn="ctr" fontAlgn="b">
                        <a:buNone/>
                      </a:pPr>
                      <a:r>
                        <a:rPr lang="de-DE" sz="600" b="1" u="none" strike="noStrike" noProof="0" dirty="0">
                          <a:solidFill>
                            <a:srgbClr val="000000"/>
                          </a:solidFill>
                          <a:effectLst/>
                          <a:latin typeface="+mj-lt"/>
                        </a:rPr>
                        <a:t>6</a:t>
                      </a:r>
                      <a:endParaRPr lang="de-DE" sz="600" b="1" i="0" u="none" strike="noStrike" noProof="0" dirty="0">
                        <a:solidFill>
                          <a:srgbClr val="000000"/>
                        </a:solidFill>
                        <a:effectLst/>
                        <a:latin typeface="+mj-lt"/>
                      </a:endParaRPr>
                    </a:p>
                  </a:txBody>
                  <a:tcPr marL="45720" marR="45720" anchor="ctr"/>
                </a:tc>
                <a:tc>
                  <a:txBody>
                    <a:bodyPr/>
                    <a:lstStyle/>
                    <a:p>
                      <a:pPr algn="l" fontAlgn="b">
                        <a:buNone/>
                      </a:pPr>
                      <a:r>
                        <a:rPr lang="de-DE" sz="600" b="0" i="0" u="none" strike="noStrike" noProof="0" dirty="0">
                          <a:solidFill>
                            <a:srgbClr val="000000"/>
                          </a:solidFill>
                          <a:effectLst/>
                          <a:latin typeface="+mj-lt"/>
                        </a:rPr>
                        <a:t>Bedarfsgerechte Anpassung/ Erweiterung von Wasserwerks-Kapazitäten (Gewinnung, Rohwassertransport, Aufbereitung)</a:t>
                      </a:r>
                    </a:p>
                  </a:txBody>
                  <a:tcPr marL="45720" marR="45720" anchor="ctr"/>
                </a:tc>
                <a:extLst>
                  <a:ext uri="{0D108BD9-81ED-4DB2-BD59-A6C34878D82A}">
                    <a16:rowId xmlns:a16="http://schemas.microsoft.com/office/drawing/2014/main" val="1361201670"/>
                  </a:ext>
                </a:extLst>
              </a:tr>
              <a:tr h="273600">
                <a:tc>
                  <a:txBody>
                    <a:bodyPr/>
                    <a:lstStyle/>
                    <a:p>
                      <a:pPr algn="ctr" fontAlgn="b">
                        <a:buNone/>
                      </a:pPr>
                      <a:r>
                        <a:rPr lang="de-DE" sz="600" b="1" u="none" strike="noStrike" noProof="0" dirty="0">
                          <a:solidFill>
                            <a:srgbClr val="000000"/>
                          </a:solidFill>
                          <a:effectLst/>
                          <a:latin typeface="+mj-lt"/>
                        </a:rPr>
                        <a:t>7</a:t>
                      </a:r>
                      <a:endParaRPr lang="de-DE" sz="600" b="1" i="0" u="none" strike="noStrike" noProof="0" dirty="0">
                        <a:solidFill>
                          <a:srgbClr val="000000"/>
                        </a:solidFill>
                        <a:effectLst/>
                        <a:latin typeface="+mj-lt"/>
                      </a:endParaRPr>
                    </a:p>
                  </a:txBody>
                  <a:tcPr marL="45720" marR="45720" anchor="ctr"/>
                </a:tc>
                <a:tc>
                  <a:txBody>
                    <a:bodyPr/>
                    <a:lstStyle/>
                    <a:p>
                      <a:pPr algn="l" fontAlgn="b">
                        <a:buNone/>
                      </a:pPr>
                      <a:r>
                        <a:rPr lang="de-DE" sz="600" b="0" i="0" u="none" strike="noStrike" noProof="0" dirty="0">
                          <a:solidFill>
                            <a:srgbClr val="000000"/>
                          </a:solidFill>
                          <a:effectLst/>
                          <a:latin typeface="+mj-lt"/>
                        </a:rPr>
                        <a:t>Neubau von Wasserwerken/Wassergewinnungs- und -aufbereitungsanlagen</a:t>
                      </a:r>
                    </a:p>
                  </a:txBody>
                  <a:tcPr marL="45720" marR="45720" anchor="ctr"/>
                </a:tc>
                <a:extLst>
                  <a:ext uri="{0D108BD9-81ED-4DB2-BD59-A6C34878D82A}">
                    <a16:rowId xmlns:a16="http://schemas.microsoft.com/office/drawing/2014/main" val="1058726436"/>
                  </a:ext>
                </a:extLst>
              </a:tr>
              <a:tr h="273600">
                <a:tc>
                  <a:txBody>
                    <a:bodyPr/>
                    <a:lstStyle/>
                    <a:p>
                      <a:pPr algn="ctr" fontAlgn="b">
                        <a:buNone/>
                      </a:pPr>
                      <a:r>
                        <a:rPr lang="de-DE" sz="600" b="1" u="none" strike="noStrike" noProof="0" dirty="0">
                          <a:solidFill>
                            <a:srgbClr val="000000"/>
                          </a:solidFill>
                          <a:effectLst/>
                          <a:latin typeface="+mj-lt"/>
                        </a:rPr>
                        <a:t>8</a:t>
                      </a:r>
                      <a:endParaRPr lang="de-DE" sz="600" b="1" i="0" u="none" strike="noStrike" noProof="0" dirty="0">
                        <a:solidFill>
                          <a:srgbClr val="000000"/>
                        </a:solidFill>
                        <a:effectLst/>
                        <a:latin typeface="+mj-lt"/>
                      </a:endParaRPr>
                    </a:p>
                  </a:txBody>
                  <a:tcPr marL="45720" marR="45720" anchor="ctr"/>
                </a:tc>
                <a:tc>
                  <a:txBody>
                    <a:bodyPr/>
                    <a:lstStyle/>
                    <a:p>
                      <a:pPr algn="l" fontAlgn="b">
                        <a:buNone/>
                      </a:pPr>
                      <a:r>
                        <a:rPr lang="de-DE" sz="600" b="0" i="0" u="none" strike="noStrike" noProof="0" dirty="0">
                          <a:solidFill>
                            <a:srgbClr val="000000"/>
                          </a:solidFill>
                          <a:effectLst/>
                          <a:latin typeface="+mj-lt"/>
                        </a:rPr>
                        <a:t>Ausbau und/oder Ertüchtigung bestehender Netzkapazitäten sowie Schaffung bedarfsgerechter Redundanz und Reserven im Netz</a:t>
                      </a:r>
                    </a:p>
                  </a:txBody>
                  <a:tcPr marL="45720" marR="45720" anchor="ctr"/>
                </a:tc>
                <a:extLst>
                  <a:ext uri="{0D108BD9-81ED-4DB2-BD59-A6C34878D82A}">
                    <a16:rowId xmlns:a16="http://schemas.microsoft.com/office/drawing/2014/main" val="1518256308"/>
                  </a:ext>
                </a:extLst>
              </a:tr>
              <a:tr h="273600">
                <a:tc>
                  <a:txBody>
                    <a:bodyPr/>
                    <a:lstStyle/>
                    <a:p>
                      <a:pPr algn="ctr" fontAlgn="b">
                        <a:buNone/>
                      </a:pPr>
                      <a:r>
                        <a:rPr lang="de-DE" sz="600" b="1" u="none" strike="noStrike" noProof="0" dirty="0">
                          <a:solidFill>
                            <a:srgbClr val="000000"/>
                          </a:solidFill>
                          <a:effectLst/>
                          <a:latin typeface="+mj-lt"/>
                        </a:rPr>
                        <a:t>9</a:t>
                      </a:r>
                      <a:endParaRPr lang="de-DE" sz="600" b="1" i="0" u="none" strike="noStrike" noProof="0" dirty="0">
                        <a:solidFill>
                          <a:srgbClr val="000000"/>
                        </a:solidFill>
                        <a:effectLst/>
                        <a:latin typeface="+mj-lt"/>
                      </a:endParaRPr>
                    </a:p>
                  </a:txBody>
                  <a:tcPr marL="45720" marR="45720" anchor="ctr"/>
                </a:tc>
                <a:tc>
                  <a:txBody>
                    <a:bodyPr/>
                    <a:lstStyle/>
                    <a:p>
                      <a:pPr algn="l" fontAlgn="b">
                        <a:buNone/>
                      </a:pPr>
                      <a:r>
                        <a:rPr lang="de-DE" sz="600" b="0" i="0" u="none" strike="noStrike" noProof="0" dirty="0">
                          <a:solidFill>
                            <a:srgbClr val="000000"/>
                          </a:solidFill>
                          <a:effectLst/>
                          <a:latin typeface="+mj-lt"/>
                        </a:rPr>
                        <a:t>Erhöhung des Speicher-/Behältervolumens zur Redundanz und Reserven bei Bedarfsspitzen</a:t>
                      </a:r>
                    </a:p>
                  </a:txBody>
                  <a:tcPr marL="45720" marR="45720" anchor="ctr"/>
                </a:tc>
                <a:extLst>
                  <a:ext uri="{0D108BD9-81ED-4DB2-BD59-A6C34878D82A}">
                    <a16:rowId xmlns:a16="http://schemas.microsoft.com/office/drawing/2014/main" val="3475416581"/>
                  </a:ext>
                </a:extLst>
              </a:tr>
              <a:tr h="273600">
                <a:tc>
                  <a:txBody>
                    <a:bodyPr/>
                    <a:lstStyle/>
                    <a:p>
                      <a:pPr algn="ctr" fontAlgn="b">
                        <a:buNone/>
                      </a:pPr>
                      <a:r>
                        <a:rPr lang="de-DE" sz="600" b="1" u="none" strike="noStrike" noProof="0" dirty="0">
                          <a:solidFill>
                            <a:srgbClr val="000000"/>
                          </a:solidFill>
                          <a:effectLst/>
                          <a:latin typeface="+mj-lt"/>
                        </a:rPr>
                        <a:t>10</a:t>
                      </a:r>
                      <a:endParaRPr lang="de-DE" sz="600" b="1" i="0" u="none" strike="noStrike" noProof="0" dirty="0">
                        <a:solidFill>
                          <a:srgbClr val="000000"/>
                        </a:solidFill>
                        <a:effectLst/>
                        <a:latin typeface="+mj-lt"/>
                      </a:endParaRPr>
                    </a:p>
                  </a:txBody>
                  <a:tcPr marL="45720" marR="45720" anchor="ctr"/>
                </a:tc>
                <a:tc>
                  <a:txBody>
                    <a:bodyPr/>
                    <a:lstStyle/>
                    <a:p>
                      <a:pPr algn="l" fontAlgn="b">
                        <a:buNone/>
                      </a:pPr>
                      <a:r>
                        <a:rPr lang="de-DE" sz="600" b="0" i="0" u="none" strike="noStrike" noProof="0" dirty="0">
                          <a:solidFill>
                            <a:srgbClr val="000000"/>
                          </a:solidFill>
                          <a:effectLst/>
                          <a:latin typeface="+mj-lt"/>
                        </a:rPr>
                        <a:t>Senkung von Wasserverlusten im Rohrnetz</a:t>
                      </a:r>
                    </a:p>
                  </a:txBody>
                  <a:tcPr marL="45720" marR="45720" anchor="ctr"/>
                </a:tc>
                <a:extLst>
                  <a:ext uri="{0D108BD9-81ED-4DB2-BD59-A6C34878D82A}">
                    <a16:rowId xmlns:a16="http://schemas.microsoft.com/office/drawing/2014/main" val="3471247464"/>
                  </a:ext>
                </a:extLst>
              </a:tr>
              <a:tr h="273600">
                <a:tc>
                  <a:txBody>
                    <a:bodyPr/>
                    <a:lstStyle/>
                    <a:p>
                      <a:pPr algn="ctr" fontAlgn="b">
                        <a:buNone/>
                      </a:pPr>
                      <a:r>
                        <a:rPr lang="de-DE" sz="600" b="1" u="none" strike="noStrike" noProof="0" dirty="0">
                          <a:solidFill>
                            <a:srgbClr val="000000"/>
                          </a:solidFill>
                          <a:effectLst/>
                          <a:latin typeface="+mj-lt"/>
                        </a:rPr>
                        <a:t>11</a:t>
                      </a:r>
                      <a:endParaRPr lang="de-DE" sz="600" b="1" i="0" u="none" strike="noStrike" noProof="0" dirty="0">
                        <a:solidFill>
                          <a:srgbClr val="000000"/>
                        </a:solidFill>
                        <a:effectLst/>
                        <a:latin typeface="+mj-lt"/>
                      </a:endParaRPr>
                    </a:p>
                  </a:txBody>
                  <a:tcPr marL="45720" marR="45720" anchor="ctr"/>
                </a:tc>
                <a:tc>
                  <a:txBody>
                    <a:bodyPr/>
                    <a:lstStyle/>
                    <a:p>
                      <a:pPr algn="l" fontAlgn="b">
                        <a:buNone/>
                      </a:pPr>
                      <a:r>
                        <a:rPr lang="de-DE" sz="600" b="0" i="0" u="none" strike="noStrike" noProof="0" dirty="0">
                          <a:solidFill>
                            <a:srgbClr val="000000"/>
                          </a:solidFill>
                          <a:effectLst/>
                          <a:latin typeface="+mj-lt"/>
                        </a:rPr>
                        <a:t>Senkung des Netzdrucks/gezieltes (temporäres) Druckmanagement in Spitzenlastzeiten</a:t>
                      </a:r>
                    </a:p>
                  </a:txBody>
                  <a:tcPr marL="45720" marR="45720" anchor="ctr"/>
                </a:tc>
                <a:extLst>
                  <a:ext uri="{0D108BD9-81ED-4DB2-BD59-A6C34878D82A}">
                    <a16:rowId xmlns:a16="http://schemas.microsoft.com/office/drawing/2014/main" val="2686773764"/>
                  </a:ext>
                </a:extLst>
              </a:tr>
              <a:tr h="273600">
                <a:tc>
                  <a:txBody>
                    <a:bodyPr/>
                    <a:lstStyle/>
                    <a:p>
                      <a:pPr algn="ctr" fontAlgn="b">
                        <a:buNone/>
                      </a:pPr>
                      <a:r>
                        <a:rPr lang="de-DE" sz="600" b="1" u="none" strike="noStrike" noProof="0" dirty="0">
                          <a:solidFill>
                            <a:srgbClr val="000000"/>
                          </a:solidFill>
                          <a:effectLst/>
                          <a:latin typeface="+mj-lt"/>
                        </a:rPr>
                        <a:t>12</a:t>
                      </a:r>
                      <a:endParaRPr lang="de-DE" sz="600" b="1" i="0" u="none" strike="noStrike" noProof="0" dirty="0">
                        <a:solidFill>
                          <a:srgbClr val="000000"/>
                        </a:solidFill>
                        <a:effectLst/>
                        <a:latin typeface="+mj-lt"/>
                      </a:endParaRPr>
                    </a:p>
                  </a:txBody>
                  <a:tcPr marL="45720" marR="45720" anchor="ctr"/>
                </a:tc>
                <a:tc>
                  <a:txBody>
                    <a:bodyPr/>
                    <a:lstStyle/>
                    <a:p>
                      <a:pPr algn="l" fontAlgn="b">
                        <a:buNone/>
                      </a:pPr>
                      <a:r>
                        <a:rPr lang="de-DE" sz="600" b="0" i="0" u="none" strike="noStrike" noProof="0" dirty="0">
                          <a:solidFill>
                            <a:srgbClr val="000000"/>
                          </a:solidFill>
                          <a:effectLst/>
                          <a:latin typeface="+mj-lt"/>
                        </a:rPr>
                        <a:t>Anschluss an Fernwasserversorgungssysteme (Fremdbezug von Rohwasser und/oder Reinwasser) und/oder Schaffung von Verbundsystemen mit benachbarten Versorgern</a:t>
                      </a:r>
                    </a:p>
                  </a:txBody>
                  <a:tcPr marL="45720" marR="45720" anchor="ctr"/>
                </a:tc>
                <a:extLst>
                  <a:ext uri="{0D108BD9-81ED-4DB2-BD59-A6C34878D82A}">
                    <a16:rowId xmlns:a16="http://schemas.microsoft.com/office/drawing/2014/main" val="3251280992"/>
                  </a:ext>
                </a:extLst>
              </a:tr>
            </a:tbl>
          </a:graphicData>
        </a:graphic>
      </p:graphicFrame>
      <p:sp>
        <p:nvSpPr>
          <p:cNvPr id="5" name="Textfeld 4">
            <a:extLst>
              <a:ext uri="{FF2B5EF4-FFF2-40B4-BE49-F238E27FC236}">
                <a16:creationId xmlns:a16="http://schemas.microsoft.com/office/drawing/2014/main" id="{93577307-171C-ED56-0F27-043CC687713D}"/>
              </a:ext>
            </a:extLst>
          </p:cNvPr>
          <p:cNvSpPr txBox="1"/>
          <p:nvPr/>
        </p:nvSpPr>
        <p:spPr>
          <a:xfrm>
            <a:off x="1808106" y="4298806"/>
            <a:ext cx="2829621" cy="261610"/>
          </a:xfrm>
          <a:prstGeom prst="rect">
            <a:avLst/>
          </a:prstGeom>
          <a:noFill/>
        </p:spPr>
        <p:txBody>
          <a:bodyPr wrap="none" rtlCol="0">
            <a:spAutoFit/>
          </a:bodyPr>
          <a:lstStyle/>
          <a:p>
            <a:pPr algn="ctr"/>
            <a:r>
              <a:rPr lang="de-DE" sz="1100" noProof="0" dirty="0"/>
              <a:t>Resilienz im Themenfeld Anpassungsgrad</a:t>
            </a:r>
            <a:endParaRPr lang="de-DE" sz="600" noProof="0" dirty="0"/>
          </a:p>
        </p:txBody>
      </p:sp>
      <p:sp>
        <p:nvSpPr>
          <p:cNvPr id="3" name="Textfeld 2">
            <a:extLst>
              <a:ext uri="{FF2B5EF4-FFF2-40B4-BE49-F238E27FC236}">
                <a16:creationId xmlns:a16="http://schemas.microsoft.com/office/drawing/2014/main" id="{4901D0C2-238A-1633-E7BA-E096F465839C}"/>
              </a:ext>
            </a:extLst>
          </p:cNvPr>
          <p:cNvSpPr txBox="1"/>
          <p:nvPr/>
        </p:nvSpPr>
        <p:spPr>
          <a:xfrm rot="16200000">
            <a:off x="-1110885" y="2483849"/>
            <a:ext cx="3038398" cy="261610"/>
          </a:xfrm>
          <a:prstGeom prst="rect">
            <a:avLst/>
          </a:prstGeom>
          <a:noFill/>
        </p:spPr>
        <p:txBody>
          <a:bodyPr wrap="square" rtlCol="0">
            <a:spAutoFit/>
          </a:bodyPr>
          <a:lstStyle/>
          <a:p>
            <a:pPr algn="ctr"/>
            <a:r>
              <a:rPr lang="de-DE" sz="1100" noProof="0" dirty="0"/>
              <a:t>Einfluss auf die Klimaresilienz</a:t>
            </a:r>
          </a:p>
        </p:txBody>
      </p:sp>
      <p:sp>
        <p:nvSpPr>
          <p:cNvPr id="11" name="Textfeld 10">
            <a:extLst>
              <a:ext uri="{FF2B5EF4-FFF2-40B4-BE49-F238E27FC236}">
                <a16:creationId xmlns:a16="http://schemas.microsoft.com/office/drawing/2014/main" id="{46BBE443-C174-B150-56F9-0A2BB1EB34BE}"/>
              </a:ext>
            </a:extLst>
          </p:cNvPr>
          <p:cNvSpPr txBox="1"/>
          <p:nvPr/>
        </p:nvSpPr>
        <p:spPr>
          <a:xfrm>
            <a:off x="877469" y="1095454"/>
            <a:ext cx="1130685" cy="349702"/>
          </a:xfrm>
          <a:prstGeom prst="rect">
            <a:avLst/>
          </a:prstGeom>
          <a:noFill/>
        </p:spPr>
        <p:txBody>
          <a:bodyPr wrap="none" lIns="36000" tIns="36000" rIns="36000" bIns="36000" rtlCol="0">
            <a:spAutoFit/>
          </a:bodyPr>
          <a:lstStyle/>
          <a:p>
            <a:r>
              <a:rPr lang="de-DE" sz="900" dirty="0"/>
              <a:t>Negative </a:t>
            </a:r>
          </a:p>
          <a:p>
            <a:r>
              <a:rPr lang="de-DE" sz="900" dirty="0"/>
              <a:t>Schlüsselindikatoren</a:t>
            </a:r>
          </a:p>
        </p:txBody>
      </p:sp>
      <p:sp>
        <p:nvSpPr>
          <p:cNvPr id="13" name="Textfeld 12">
            <a:extLst>
              <a:ext uri="{FF2B5EF4-FFF2-40B4-BE49-F238E27FC236}">
                <a16:creationId xmlns:a16="http://schemas.microsoft.com/office/drawing/2014/main" id="{61B7C373-92F7-0142-FFAA-5CDE6033FE54}"/>
              </a:ext>
            </a:extLst>
          </p:cNvPr>
          <p:cNvSpPr txBox="1"/>
          <p:nvPr/>
        </p:nvSpPr>
        <p:spPr>
          <a:xfrm>
            <a:off x="4411655" y="1095454"/>
            <a:ext cx="1130685" cy="349702"/>
          </a:xfrm>
          <a:prstGeom prst="rect">
            <a:avLst/>
          </a:prstGeom>
          <a:noFill/>
        </p:spPr>
        <p:txBody>
          <a:bodyPr wrap="none" lIns="36000" tIns="36000" rIns="36000" bIns="36000" rtlCol="0">
            <a:spAutoFit/>
          </a:bodyPr>
          <a:lstStyle/>
          <a:p>
            <a:pPr algn="r"/>
            <a:r>
              <a:rPr lang="de-DE" sz="900" dirty="0"/>
              <a:t>Positive </a:t>
            </a:r>
          </a:p>
          <a:p>
            <a:pPr algn="r"/>
            <a:r>
              <a:rPr lang="de-DE" sz="900" dirty="0"/>
              <a:t>Schlüsselindikatoren</a:t>
            </a:r>
          </a:p>
        </p:txBody>
      </p:sp>
      <p:sp>
        <p:nvSpPr>
          <p:cNvPr id="6" name="Textfeld 5">
            <a:extLst>
              <a:ext uri="{FF2B5EF4-FFF2-40B4-BE49-F238E27FC236}">
                <a16:creationId xmlns:a16="http://schemas.microsoft.com/office/drawing/2014/main" id="{0D9286B3-32AE-35AA-691F-E69750D24BC8}"/>
              </a:ext>
            </a:extLst>
          </p:cNvPr>
          <p:cNvSpPr txBox="1"/>
          <p:nvPr/>
        </p:nvSpPr>
        <p:spPr>
          <a:xfrm>
            <a:off x="4475775" y="3819449"/>
            <a:ext cx="1066565" cy="349702"/>
          </a:xfrm>
          <a:prstGeom prst="rect">
            <a:avLst/>
          </a:prstGeom>
          <a:noFill/>
        </p:spPr>
        <p:txBody>
          <a:bodyPr wrap="none" lIns="36000" tIns="36000" rIns="36000" bIns="36000" rtlCol="0">
            <a:spAutoFit/>
          </a:bodyPr>
          <a:lstStyle/>
          <a:p>
            <a:pPr algn="r"/>
            <a:r>
              <a:rPr lang="de-DE" sz="900" dirty="0"/>
              <a:t>Sekundäre</a:t>
            </a:r>
          </a:p>
          <a:p>
            <a:pPr algn="r"/>
            <a:r>
              <a:rPr lang="de-DE" sz="900" dirty="0"/>
              <a:t>positive Indikatoren</a:t>
            </a:r>
          </a:p>
        </p:txBody>
      </p:sp>
      <p:sp>
        <p:nvSpPr>
          <p:cNvPr id="7" name="Textfeld 6">
            <a:extLst>
              <a:ext uri="{FF2B5EF4-FFF2-40B4-BE49-F238E27FC236}">
                <a16:creationId xmlns:a16="http://schemas.microsoft.com/office/drawing/2014/main" id="{8C88889E-BE70-1A91-A87F-D002C5EDD179}"/>
              </a:ext>
            </a:extLst>
          </p:cNvPr>
          <p:cNvSpPr txBox="1"/>
          <p:nvPr/>
        </p:nvSpPr>
        <p:spPr>
          <a:xfrm>
            <a:off x="877469" y="3819449"/>
            <a:ext cx="1111449" cy="349702"/>
          </a:xfrm>
          <a:prstGeom prst="rect">
            <a:avLst/>
          </a:prstGeom>
          <a:noFill/>
        </p:spPr>
        <p:txBody>
          <a:bodyPr wrap="none" lIns="36000" tIns="36000" rIns="36000" bIns="36000" rtlCol="0">
            <a:spAutoFit/>
          </a:bodyPr>
          <a:lstStyle/>
          <a:p>
            <a:r>
              <a:rPr lang="de-DE" sz="900" dirty="0"/>
              <a:t>Sekundäre</a:t>
            </a:r>
          </a:p>
          <a:p>
            <a:r>
              <a:rPr lang="de-DE" sz="900" dirty="0"/>
              <a:t>negative Indikatoren</a:t>
            </a:r>
          </a:p>
        </p:txBody>
      </p:sp>
      <p:sp>
        <p:nvSpPr>
          <p:cNvPr id="14" name="Textfeld 13">
            <a:extLst>
              <a:ext uri="{FF2B5EF4-FFF2-40B4-BE49-F238E27FC236}">
                <a16:creationId xmlns:a16="http://schemas.microsoft.com/office/drawing/2014/main" id="{AAC31C24-40DE-CBF5-42F5-48C6FC2B5C37}"/>
              </a:ext>
            </a:extLst>
          </p:cNvPr>
          <p:cNvSpPr txBox="1"/>
          <p:nvPr/>
        </p:nvSpPr>
        <p:spPr>
          <a:xfrm>
            <a:off x="804690" y="4538763"/>
            <a:ext cx="4078460" cy="184666"/>
          </a:xfrm>
          <a:prstGeom prst="rect">
            <a:avLst/>
          </a:prstGeom>
          <a:noFill/>
        </p:spPr>
        <p:txBody>
          <a:bodyPr wrap="square" lIns="0" tIns="0" rIns="0" bIns="0" rtlCol="0">
            <a:spAutoFit/>
          </a:bodyPr>
          <a:lstStyle/>
          <a:p>
            <a:r>
              <a:rPr lang="de-DE" sz="600" noProof="0" dirty="0">
                <a:solidFill>
                  <a:schemeClr val="bg1"/>
                </a:solidFill>
              </a:rPr>
              <a:t>*</a:t>
            </a:r>
            <a:r>
              <a:rPr lang="de-DE" sz="600" noProof="0" dirty="0"/>
              <a:t>* Durchschnittlicher Einfluss der Indikatoren auf die Klimaresilienz (</a:t>
            </a:r>
            <a:r>
              <a:rPr lang="de-DE" sz="600" i="1" noProof="0" dirty="0"/>
              <a:t>kann ggü. 2025 abweichen!</a:t>
            </a:r>
            <a:r>
              <a:rPr lang="de-DE" sz="600" noProof="0" dirty="0"/>
              <a:t>)</a:t>
            </a:r>
          </a:p>
          <a:p>
            <a:r>
              <a:rPr lang="de-DE" sz="600" noProof="0" dirty="0"/>
              <a:t>** Punktewert des Teilindex „Anpassungsgrad“</a:t>
            </a:r>
          </a:p>
        </p:txBody>
      </p:sp>
    </p:spTree>
    <p:extLst>
      <p:ext uri="{BB962C8B-B14F-4D97-AF65-F5344CB8AC3E}">
        <p14:creationId xmlns:p14="http://schemas.microsoft.com/office/powerpoint/2010/main" val="19281194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700B7A-E20E-76F2-E5D7-836388696D8C}"/>
            </a:ext>
          </a:extLst>
        </p:cNvPr>
        <p:cNvGrpSpPr/>
        <p:nvPr/>
      </p:nvGrpSpPr>
      <p:grpSpPr>
        <a:xfrm>
          <a:off x="0" y="0"/>
          <a:ext cx="0" cy="0"/>
          <a:chOff x="0" y="0"/>
          <a:chExt cx="0" cy="0"/>
        </a:xfrm>
      </p:grpSpPr>
      <p:graphicFrame>
        <p:nvGraphicFramePr>
          <p:cNvPr id="8" name="Diagramm 7">
            <a:extLst>
              <a:ext uri="{FF2B5EF4-FFF2-40B4-BE49-F238E27FC236}">
                <a16:creationId xmlns:a16="http://schemas.microsoft.com/office/drawing/2014/main" id="{ACFD77F2-160E-2A52-D85E-25132B9DEBF5}"/>
              </a:ext>
            </a:extLst>
          </p:cNvPr>
          <p:cNvGraphicFramePr/>
          <p:nvPr/>
        </p:nvGraphicFramePr>
        <p:xfrm>
          <a:off x="484385" y="980396"/>
          <a:ext cx="5292515" cy="3415501"/>
        </p:xfrm>
        <a:graphic>
          <a:graphicData uri="http://schemas.openxmlformats.org/drawingml/2006/chart">
            <c:chart xmlns:c="http://schemas.openxmlformats.org/drawingml/2006/chart" xmlns:r="http://schemas.openxmlformats.org/officeDocument/2006/relationships" r:id="rId2"/>
          </a:graphicData>
        </a:graphic>
      </p:graphicFrame>
      <p:sp>
        <p:nvSpPr>
          <p:cNvPr id="4" name="Shape-4">
            <a:extLst>
              <a:ext uri="{FF2B5EF4-FFF2-40B4-BE49-F238E27FC236}">
                <a16:creationId xmlns:a16="http://schemas.microsoft.com/office/drawing/2014/main" id="{C9904027-0839-763E-E0AA-038DA13710BF}"/>
              </a:ext>
            </a:extLst>
          </p:cNvPr>
          <p:cNvSpPr>
            <a:spLocks noGrp="1"/>
          </p:cNvSpPr>
          <p:nvPr>
            <p:ph type="title"/>
          </p:nvPr>
        </p:nvSpPr>
        <p:spPr/>
        <p:txBody>
          <a:bodyPr>
            <a:normAutofit/>
          </a:bodyPr>
          <a:lstStyle/>
          <a:p>
            <a:br>
              <a:rPr lang="de-DE" noProof="0" dirty="0"/>
            </a:br>
            <a:r>
              <a:rPr lang="de-DE" noProof="0" dirty="0"/>
              <a:t>Treiberanalyse mit PLS – Handlungsfähigkeit</a:t>
            </a:r>
          </a:p>
        </p:txBody>
      </p:sp>
      <p:sp>
        <p:nvSpPr>
          <p:cNvPr id="96" name="Shape-23">
            <a:extLst>
              <a:ext uri="{FF2B5EF4-FFF2-40B4-BE49-F238E27FC236}">
                <a16:creationId xmlns:a16="http://schemas.microsoft.com/office/drawing/2014/main" id="{4AA03AA4-6610-A1E8-0638-EE6DD916A0D8}"/>
              </a:ext>
            </a:extLst>
          </p:cNvPr>
          <p:cNvSpPr txBox="1">
            <a:spLocks/>
          </p:cNvSpPr>
          <p:nvPr/>
        </p:nvSpPr>
        <p:spPr>
          <a:xfrm>
            <a:off x="612000" y="4997817"/>
            <a:ext cx="6480000" cy="144000"/>
          </a:xfrm>
          <a:prstGeom prst="rect">
            <a:avLst/>
          </a:prstGeom>
        </p:spPr>
        <p:txBody>
          <a:bodyPr vert="horz" lIns="0" tIns="0" rIns="0" bIns="0" rtlCol="0" anchor="t" anchorCtr="0"/>
          <a:lstStyle>
            <a:defPPr>
              <a:defRPr lang="en-US"/>
            </a:defPPr>
            <a:lvl1pPr marL="0" algn="l" defTabSz="457200" rtl="0" eaLnBrk="1" latinLnBrk="0" hangingPunct="1">
              <a:defRPr sz="700" b="0" i="0" kern="1200">
                <a:solidFill>
                  <a:schemeClr val="tx1">
                    <a:alpha val="60000"/>
                  </a:schemeClr>
                </a:solidFill>
                <a:latin typeface="Arial" panose="020B0604020202020204" pitchFamily="34" charset="0"/>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de-DE" noProof="0" dirty="0"/>
              <a:t>Juli 2026</a:t>
            </a:r>
          </a:p>
        </p:txBody>
      </p:sp>
      <p:sp>
        <p:nvSpPr>
          <p:cNvPr id="97" name="Shape-24">
            <a:extLst>
              <a:ext uri="{FF2B5EF4-FFF2-40B4-BE49-F238E27FC236}">
                <a16:creationId xmlns:a16="http://schemas.microsoft.com/office/drawing/2014/main" id="{7CD24F5A-1076-1673-400D-167D4D4A7113}"/>
              </a:ext>
            </a:extLst>
          </p:cNvPr>
          <p:cNvSpPr txBox="1">
            <a:spLocks/>
          </p:cNvSpPr>
          <p:nvPr/>
        </p:nvSpPr>
        <p:spPr>
          <a:xfrm>
            <a:off x="360000" y="4998336"/>
            <a:ext cx="252000" cy="144000"/>
          </a:xfrm>
          <a:prstGeom prst="rect">
            <a:avLst/>
          </a:prstGeom>
        </p:spPr>
        <p:txBody>
          <a:bodyPr vert="horz" lIns="0" tIns="0" rIns="0" bIns="0" rtlCol="0" anchor="t" anchorCtr="0"/>
          <a:lstStyle>
            <a:defPPr>
              <a:defRPr lang="en-US"/>
            </a:defPPr>
            <a:lvl1pPr marL="0" algn="l" defTabSz="457200" rtl="0" eaLnBrk="1" latinLnBrk="0" hangingPunct="1">
              <a:defRPr sz="700" b="0" i="0" kern="1200">
                <a:solidFill>
                  <a:schemeClr val="tx1">
                    <a:alpha val="60000"/>
                  </a:schemeClr>
                </a:solidFill>
                <a:latin typeface="Arial" panose="020B0604020202020204" pitchFamily="34" charset="0"/>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DB2B21CB-63E8-C249-B8AC-5FF3FD754265}" type="slidenum">
              <a:rPr lang="de-DE" noProof="0" smtClean="0"/>
              <a:pPr/>
              <a:t>31</a:t>
            </a:fld>
            <a:endParaRPr lang="de-DE" noProof="0" dirty="0"/>
          </a:p>
        </p:txBody>
      </p:sp>
      <p:sp>
        <p:nvSpPr>
          <p:cNvPr id="10" name="Textfeld 9">
            <a:extLst>
              <a:ext uri="{FF2B5EF4-FFF2-40B4-BE49-F238E27FC236}">
                <a16:creationId xmlns:a16="http://schemas.microsoft.com/office/drawing/2014/main" id="{AD49088F-1E28-9D85-D6E1-6CEA105872A5}"/>
              </a:ext>
            </a:extLst>
          </p:cNvPr>
          <p:cNvSpPr txBox="1"/>
          <p:nvPr/>
        </p:nvSpPr>
        <p:spPr>
          <a:xfrm>
            <a:off x="877468" y="2403998"/>
            <a:ext cx="574444" cy="195814"/>
          </a:xfrm>
          <a:prstGeom prst="rect">
            <a:avLst/>
          </a:prstGeom>
          <a:noFill/>
        </p:spPr>
        <p:txBody>
          <a:bodyPr wrap="none" lIns="36000" tIns="36000" rIns="36000" bIns="36000" rtlCol="0">
            <a:spAutoFit/>
          </a:bodyPr>
          <a:lstStyle/>
          <a:p>
            <a:pPr algn="ctr"/>
            <a:r>
              <a:rPr lang="de-DE" sz="800" noProof="0" dirty="0"/>
              <a:t>Ø = 1,2%* </a:t>
            </a:r>
          </a:p>
        </p:txBody>
      </p:sp>
      <p:sp>
        <p:nvSpPr>
          <p:cNvPr id="12" name="Textfeld 11">
            <a:extLst>
              <a:ext uri="{FF2B5EF4-FFF2-40B4-BE49-F238E27FC236}">
                <a16:creationId xmlns:a16="http://schemas.microsoft.com/office/drawing/2014/main" id="{AB20B282-91EB-DC80-133B-935A02A11CD8}"/>
              </a:ext>
            </a:extLst>
          </p:cNvPr>
          <p:cNvSpPr txBox="1"/>
          <p:nvPr/>
        </p:nvSpPr>
        <p:spPr>
          <a:xfrm>
            <a:off x="3332335" y="3986717"/>
            <a:ext cx="465439" cy="195814"/>
          </a:xfrm>
          <a:prstGeom prst="rect">
            <a:avLst/>
          </a:prstGeom>
          <a:noFill/>
        </p:spPr>
        <p:txBody>
          <a:bodyPr wrap="none" lIns="36000" tIns="36000" rIns="36000" bIns="36000" rtlCol="0">
            <a:spAutoFit/>
          </a:bodyPr>
          <a:lstStyle/>
          <a:p>
            <a:pPr algn="ctr"/>
            <a:r>
              <a:rPr lang="de-DE" sz="800" noProof="0" dirty="0"/>
              <a:t>Ø = 43**</a:t>
            </a:r>
          </a:p>
        </p:txBody>
      </p:sp>
      <p:graphicFrame>
        <p:nvGraphicFramePr>
          <p:cNvPr id="3" name="Tabelle 2">
            <a:extLst>
              <a:ext uri="{FF2B5EF4-FFF2-40B4-BE49-F238E27FC236}">
                <a16:creationId xmlns:a16="http://schemas.microsoft.com/office/drawing/2014/main" id="{44321E88-981A-6A5F-631F-5812FB99A421}"/>
              </a:ext>
            </a:extLst>
          </p:cNvPr>
          <p:cNvGraphicFramePr>
            <a:graphicFrameLocks noGrp="1"/>
          </p:cNvGraphicFramePr>
          <p:nvPr/>
        </p:nvGraphicFramePr>
        <p:xfrm>
          <a:off x="5700712" y="973138"/>
          <a:ext cx="3328988" cy="3652560"/>
        </p:xfrm>
        <a:graphic>
          <a:graphicData uri="http://schemas.openxmlformats.org/drawingml/2006/table">
            <a:tbl>
              <a:tblPr firstRow="1" bandRow="1">
                <a:tableStyleId>{073A0DAA-6AF3-43AB-8588-CEC1D06C72B9}</a:tableStyleId>
              </a:tblPr>
              <a:tblGrid>
                <a:gridCol w="208280">
                  <a:extLst>
                    <a:ext uri="{9D8B030D-6E8A-4147-A177-3AD203B41FA5}">
                      <a16:colId xmlns:a16="http://schemas.microsoft.com/office/drawing/2014/main" val="3736700571"/>
                    </a:ext>
                  </a:extLst>
                </a:gridCol>
                <a:gridCol w="3120708">
                  <a:extLst>
                    <a:ext uri="{9D8B030D-6E8A-4147-A177-3AD203B41FA5}">
                      <a16:colId xmlns:a16="http://schemas.microsoft.com/office/drawing/2014/main" val="2290915814"/>
                    </a:ext>
                  </a:extLst>
                </a:gridCol>
              </a:tblGrid>
              <a:tr h="273600">
                <a:tc>
                  <a:txBody>
                    <a:bodyPr/>
                    <a:lstStyle/>
                    <a:p>
                      <a:pPr algn="ctr"/>
                      <a:r>
                        <a:rPr lang="de-DE" sz="600" noProof="0" dirty="0">
                          <a:latin typeface="+mj-lt"/>
                        </a:rPr>
                        <a:t>Nr.</a:t>
                      </a:r>
                    </a:p>
                  </a:txBody>
                  <a:tcPr marL="45720" marR="45720" anchor="ctr"/>
                </a:tc>
                <a:tc>
                  <a:txBody>
                    <a:bodyPr/>
                    <a:lstStyle/>
                    <a:p>
                      <a:r>
                        <a:rPr lang="de-DE" sz="600" noProof="0" dirty="0">
                          <a:latin typeface="+mj-lt"/>
                        </a:rPr>
                        <a:t>Indikatoren zu Handlungsfähigkeit</a:t>
                      </a:r>
                    </a:p>
                  </a:txBody>
                  <a:tcPr marL="45720" marR="45720" anchor="ctr"/>
                </a:tc>
                <a:extLst>
                  <a:ext uri="{0D108BD9-81ED-4DB2-BD59-A6C34878D82A}">
                    <a16:rowId xmlns:a16="http://schemas.microsoft.com/office/drawing/2014/main" val="3862398790"/>
                  </a:ext>
                </a:extLst>
              </a:tr>
              <a:tr h="273600">
                <a:tc>
                  <a:txBody>
                    <a:bodyPr/>
                    <a:lstStyle/>
                    <a:p>
                      <a:pPr algn="ctr" fontAlgn="b">
                        <a:buNone/>
                      </a:pPr>
                      <a:r>
                        <a:rPr lang="de-DE" sz="600" b="1" u="none" strike="noStrike" noProof="0" dirty="0">
                          <a:solidFill>
                            <a:srgbClr val="000000"/>
                          </a:solidFill>
                          <a:effectLst/>
                          <a:latin typeface="+mj-lt"/>
                        </a:rPr>
                        <a:t>1</a:t>
                      </a:r>
                      <a:endParaRPr lang="de-DE" sz="600" b="1" i="0" u="none" strike="noStrike" noProof="0" dirty="0">
                        <a:solidFill>
                          <a:srgbClr val="000000"/>
                        </a:solidFill>
                        <a:effectLst/>
                        <a:latin typeface="+mj-lt"/>
                      </a:endParaRPr>
                    </a:p>
                  </a:txBody>
                  <a:tcPr marL="45720" marR="45720" anchor="ctr"/>
                </a:tc>
                <a:tc>
                  <a:txBody>
                    <a:bodyPr/>
                    <a:lstStyle/>
                    <a:p>
                      <a:pPr algn="l" fontAlgn="b">
                        <a:buNone/>
                      </a:pPr>
                      <a:r>
                        <a:rPr lang="de-DE" sz="600" b="0" i="0" u="none" strike="noStrike" noProof="0" dirty="0">
                          <a:solidFill>
                            <a:srgbClr val="000000"/>
                          </a:solidFill>
                          <a:effectLst/>
                          <a:latin typeface="+mj-lt"/>
                        </a:rPr>
                        <a:t>Anpassung/Erhöhung des Wasserdargebots</a:t>
                      </a:r>
                    </a:p>
                  </a:txBody>
                  <a:tcPr marL="45720" marR="45720" anchor="ctr"/>
                </a:tc>
                <a:extLst>
                  <a:ext uri="{0D108BD9-81ED-4DB2-BD59-A6C34878D82A}">
                    <a16:rowId xmlns:a16="http://schemas.microsoft.com/office/drawing/2014/main" val="1874467380"/>
                  </a:ext>
                </a:extLst>
              </a:tr>
              <a:tr h="273600">
                <a:tc>
                  <a:txBody>
                    <a:bodyPr/>
                    <a:lstStyle/>
                    <a:p>
                      <a:pPr algn="ctr" fontAlgn="b">
                        <a:buNone/>
                      </a:pPr>
                      <a:r>
                        <a:rPr lang="de-DE" sz="600" b="1" u="none" strike="noStrike" noProof="0" dirty="0">
                          <a:solidFill>
                            <a:srgbClr val="000000"/>
                          </a:solidFill>
                          <a:effectLst/>
                          <a:latin typeface="+mj-lt"/>
                        </a:rPr>
                        <a:t>2</a:t>
                      </a:r>
                      <a:endParaRPr lang="de-DE" sz="600" b="1" i="0" u="none" strike="noStrike" noProof="0" dirty="0">
                        <a:solidFill>
                          <a:srgbClr val="000000"/>
                        </a:solidFill>
                        <a:effectLst/>
                        <a:latin typeface="+mj-lt"/>
                      </a:endParaRPr>
                    </a:p>
                  </a:txBody>
                  <a:tcPr marL="45720" marR="45720" anchor="ctr"/>
                </a:tc>
                <a:tc>
                  <a:txBody>
                    <a:bodyPr/>
                    <a:lstStyle/>
                    <a:p>
                      <a:pPr algn="l" fontAlgn="b">
                        <a:buNone/>
                      </a:pPr>
                      <a:r>
                        <a:rPr lang="de-DE" sz="600" b="0" i="0" u="none" strike="noStrike" noProof="0" dirty="0">
                          <a:solidFill>
                            <a:srgbClr val="000000"/>
                          </a:solidFill>
                          <a:effectLst/>
                          <a:latin typeface="+mj-lt"/>
                        </a:rPr>
                        <a:t>Anpassung des Wasserbedarfs durch Sensibilisierung der Wassernutzer zum sparsamen Umgang mit Trinkwasser</a:t>
                      </a:r>
                    </a:p>
                  </a:txBody>
                  <a:tcPr marL="45720" marR="45720" anchor="ctr"/>
                </a:tc>
                <a:extLst>
                  <a:ext uri="{0D108BD9-81ED-4DB2-BD59-A6C34878D82A}">
                    <a16:rowId xmlns:a16="http://schemas.microsoft.com/office/drawing/2014/main" val="3986180759"/>
                  </a:ext>
                </a:extLst>
              </a:tr>
              <a:tr h="273600">
                <a:tc>
                  <a:txBody>
                    <a:bodyPr/>
                    <a:lstStyle/>
                    <a:p>
                      <a:pPr algn="ctr" fontAlgn="b">
                        <a:buNone/>
                      </a:pPr>
                      <a:r>
                        <a:rPr lang="de-DE" sz="600" b="1" u="none" strike="noStrike" noProof="0" dirty="0">
                          <a:solidFill>
                            <a:srgbClr val="000000"/>
                          </a:solidFill>
                          <a:effectLst/>
                          <a:latin typeface="+mj-lt"/>
                        </a:rPr>
                        <a:t>3</a:t>
                      </a:r>
                      <a:endParaRPr lang="de-DE" sz="600" b="1" i="0" u="none" strike="noStrike" noProof="0" dirty="0">
                        <a:solidFill>
                          <a:srgbClr val="000000"/>
                        </a:solidFill>
                        <a:effectLst/>
                        <a:latin typeface="+mj-lt"/>
                      </a:endParaRPr>
                    </a:p>
                  </a:txBody>
                  <a:tcPr marL="45720" marR="45720" anchor="ctr"/>
                </a:tc>
                <a:tc>
                  <a:txBody>
                    <a:bodyPr/>
                    <a:lstStyle/>
                    <a:p>
                      <a:pPr algn="l" fontAlgn="b">
                        <a:buNone/>
                      </a:pPr>
                      <a:r>
                        <a:rPr lang="de-DE" sz="600" b="0" i="0" u="none" strike="noStrike" noProof="0" dirty="0">
                          <a:solidFill>
                            <a:srgbClr val="000000"/>
                          </a:solidFill>
                          <a:effectLst/>
                          <a:latin typeface="+mj-lt"/>
                        </a:rPr>
                        <a:t>Anreize zum Wassersparen durch flexibilisierte/saisonale/zeitvariable Preismodelle</a:t>
                      </a:r>
                    </a:p>
                  </a:txBody>
                  <a:tcPr marL="45720" marR="45720" anchor="ctr"/>
                </a:tc>
                <a:extLst>
                  <a:ext uri="{0D108BD9-81ED-4DB2-BD59-A6C34878D82A}">
                    <a16:rowId xmlns:a16="http://schemas.microsoft.com/office/drawing/2014/main" val="582486357"/>
                  </a:ext>
                </a:extLst>
              </a:tr>
              <a:tr h="273600">
                <a:tc>
                  <a:txBody>
                    <a:bodyPr/>
                    <a:lstStyle/>
                    <a:p>
                      <a:pPr algn="ctr" fontAlgn="b">
                        <a:buNone/>
                      </a:pPr>
                      <a:r>
                        <a:rPr lang="de-DE" sz="600" b="1" u="none" strike="noStrike" noProof="0" dirty="0">
                          <a:solidFill>
                            <a:srgbClr val="000000"/>
                          </a:solidFill>
                          <a:effectLst/>
                          <a:latin typeface="+mj-lt"/>
                        </a:rPr>
                        <a:t>4</a:t>
                      </a:r>
                      <a:endParaRPr lang="de-DE" sz="600" b="1" i="0" u="none" strike="noStrike" noProof="0" dirty="0">
                        <a:solidFill>
                          <a:srgbClr val="000000"/>
                        </a:solidFill>
                        <a:effectLst/>
                        <a:latin typeface="+mj-lt"/>
                      </a:endParaRPr>
                    </a:p>
                  </a:txBody>
                  <a:tcPr marL="45720" marR="45720" anchor="ctr"/>
                </a:tc>
                <a:tc>
                  <a:txBody>
                    <a:bodyPr/>
                    <a:lstStyle/>
                    <a:p>
                      <a:pPr algn="l" fontAlgn="b">
                        <a:buNone/>
                      </a:pPr>
                      <a:r>
                        <a:rPr lang="de-DE" sz="600" b="0" i="0" u="none" strike="noStrike" noProof="0" dirty="0">
                          <a:solidFill>
                            <a:srgbClr val="000000"/>
                          </a:solidFill>
                          <a:effectLst/>
                          <a:latin typeface="+mj-lt"/>
                        </a:rPr>
                        <a:t>Umfangreiches Monitoring von Wasserqualität und -dargebot unter Einbeziehung der Gefährdungspotenziale im Einzugsgebiet</a:t>
                      </a:r>
                    </a:p>
                  </a:txBody>
                  <a:tcPr marL="45720" marR="45720" anchor="ctr"/>
                </a:tc>
                <a:extLst>
                  <a:ext uri="{0D108BD9-81ED-4DB2-BD59-A6C34878D82A}">
                    <a16:rowId xmlns:a16="http://schemas.microsoft.com/office/drawing/2014/main" val="1696841502"/>
                  </a:ext>
                </a:extLst>
              </a:tr>
              <a:tr h="273600">
                <a:tc>
                  <a:txBody>
                    <a:bodyPr/>
                    <a:lstStyle/>
                    <a:p>
                      <a:pPr algn="ctr" fontAlgn="b">
                        <a:buNone/>
                      </a:pPr>
                      <a:r>
                        <a:rPr lang="de-DE" sz="600" b="1" u="none" strike="noStrike" noProof="0" dirty="0">
                          <a:solidFill>
                            <a:srgbClr val="000000"/>
                          </a:solidFill>
                          <a:effectLst/>
                          <a:latin typeface="+mj-lt"/>
                        </a:rPr>
                        <a:t>5</a:t>
                      </a:r>
                      <a:endParaRPr lang="de-DE" sz="600" b="1" i="0" u="none" strike="noStrike" noProof="0" dirty="0">
                        <a:solidFill>
                          <a:srgbClr val="000000"/>
                        </a:solidFill>
                        <a:effectLst/>
                        <a:latin typeface="+mj-lt"/>
                      </a:endParaRPr>
                    </a:p>
                  </a:txBody>
                  <a:tcPr marL="45720" marR="45720" anchor="ctr"/>
                </a:tc>
                <a:tc>
                  <a:txBody>
                    <a:bodyPr/>
                    <a:lstStyle/>
                    <a:p>
                      <a:pPr algn="l" fontAlgn="b">
                        <a:buNone/>
                      </a:pPr>
                      <a:r>
                        <a:rPr lang="de-DE" sz="600" b="0" i="0" u="none" strike="noStrike" noProof="0" dirty="0">
                          <a:solidFill>
                            <a:srgbClr val="000000"/>
                          </a:solidFill>
                          <a:effectLst/>
                          <a:latin typeface="+mj-lt"/>
                        </a:rPr>
                        <a:t>Erfolgreiche Umsetzung landwirtschaftlicher Kooperationen (ggf. mit entsprechenden Kompensationsvereinbarungen) und/oder anderer Landnutzungen in Einzugsgebieten (z.B. Öko-Landbau/Waldumbau)</a:t>
                      </a:r>
                    </a:p>
                  </a:txBody>
                  <a:tcPr marL="45720" marR="45720" anchor="ctr"/>
                </a:tc>
                <a:extLst>
                  <a:ext uri="{0D108BD9-81ED-4DB2-BD59-A6C34878D82A}">
                    <a16:rowId xmlns:a16="http://schemas.microsoft.com/office/drawing/2014/main" val="417736460"/>
                  </a:ext>
                </a:extLst>
              </a:tr>
              <a:tr h="273600">
                <a:tc>
                  <a:txBody>
                    <a:bodyPr/>
                    <a:lstStyle/>
                    <a:p>
                      <a:pPr algn="ctr" fontAlgn="b">
                        <a:buNone/>
                      </a:pPr>
                      <a:r>
                        <a:rPr lang="de-DE" sz="600" b="1" u="none" strike="noStrike" noProof="0" dirty="0">
                          <a:solidFill>
                            <a:srgbClr val="000000"/>
                          </a:solidFill>
                          <a:effectLst/>
                          <a:latin typeface="+mj-lt"/>
                        </a:rPr>
                        <a:t>6</a:t>
                      </a:r>
                      <a:endParaRPr lang="de-DE" sz="600" b="1" i="0" u="none" strike="noStrike" noProof="0" dirty="0">
                        <a:solidFill>
                          <a:srgbClr val="000000"/>
                        </a:solidFill>
                        <a:effectLst/>
                        <a:latin typeface="+mj-lt"/>
                      </a:endParaRPr>
                    </a:p>
                  </a:txBody>
                  <a:tcPr marL="45720" marR="45720" anchor="ctr"/>
                </a:tc>
                <a:tc>
                  <a:txBody>
                    <a:bodyPr/>
                    <a:lstStyle/>
                    <a:p>
                      <a:pPr algn="l" fontAlgn="b">
                        <a:buNone/>
                      </a:pPr>
                      <a:r>
                        <a:rPr lang="de-DE" sz="600" b="0" i="0" u="none" strike="noStrike" noProof="0" dirty="0">
                          <a:solidFill>
                            <a:srgbClr val="000000"/>
                          </a:solidFill>
                          <a:effectLst/>
                          <a:latin typeface="+mj-lt"/>
                        </a:rPr>
                        <a:t>Verbesserung des Erosionsschutzes und Ausbau von Abwasserrückhaltekapazitäten bei Talsperren zur Vermeidung erhöhter Stoffeinträge in Folge von Starkniederschlägen</a:t>
                      </a:r>
                    </a:p>
                  </a:txBody>
                  <a:tcPr marL="45720" marR="45720" anchor="ctr"/>
                </a:tc>
                <a:extLst>
                  <a:ext uri="{0D108BD9-81ED-4DB2-BD59-A6C34878D82A}">
                    <a16:rowId xmlns:a16="http://schemas.microsoft.com/office/drawing/2014/main" val="1361201670"/>
                  </a:ext>
                </a:extLst>
              </a:tr>
              <a:tr h="273600">
                <a:tc>
                  <a:txBody>
                    <a:bodyPr/>
                    <a:lstStyle/>
                    <a:p>
                      <a:pPr algn="ctr" fontAlgn="b">
                        <a:buNone/>
                      </a:pPr>
                      <a:r>
                        <a:rPr lang="de-DE" sz="600" b="1" u="none" strike="noStrike" noProof="0" dirty="0">
                          <a:solidFill>
                            <a:srgbClr val="000000"/>
                          </a:solidFill>
                          <a:effectLst/>
                          <a:latin typeface="+mj-lt"/>
                        </a:rPr>
                        <a:t>7</a:t>
                      </a:r>
                      <a:endParaRPr lang="de-DE" sz="600" b="1" i="0" u="none" strike="noStrike" noProof="0" dirty="0">
                        <a:solidFill>
                          <a:srgbClr val="000000"/>
                        </a:solidFill>
                        <a:effectLst/>
                        <a:latin typeface="+mj-lt"/>
                      </a:endParaRPr>
                    </a:p>
                  </a:txBody>
                  <a:tcPr marL="45720" marR="45720" anchor="ctr"/>
                </a:tc>
                <a:tc>
                  <a:txBody>
                    <a:bodyPr/>
                    <a:lstStyle/>
                    <a:p>
                      <a:pPr algn="l" fontAlgn="b">
                        <a:buNone/>
                      </a:pPr>
                      <a:r>
                        <a:rPr lang="de-DE" sz="600" b="0" i="0" u="none" strike="noStrike" noProof="0" dirty="0">
                          <a:solidFill>
                            <a:srgbClr val="000000"/>
                          </a:solidFill>
                          <a:effectLst/>
                          <a:latin typeface="+mj-lt"/>
                        </a:rPr>
                        <a:t>Anpassung/Erweiterung der bestehenden Infrastruktur</a:t>
                      </a:r>
                    </a:p>
                  </a:txBody>
                  <a:tcPr marL="45720" marR="45720" anchor="ctr"/>
                </a:tc>
                <a:extLst>
                  <a:ext uri="{0D108BD9-81ED-4DB2-BD59-A6C34878D82A}">
                    <a16:rowId xmlns:a16="http://schemas.microsoft.com/office/drawing/2014/main" val="1058726436"/>
                  </a:ext>
                </a:extLst>
              </a:tr>
              <a:tr h="273600">
                <a:tc>
                  <a:txBody>
                    <a:bodyPr/>
                    <a:lstStyle/>
                    <a:p>
                      <a:pPr algn="ctr" fontAlgn="b">
                        <a:buNone/>
                      </a:pPr>
                      <a:r>
                        <a:rPr lang="de-DE" sz="600" b="1" u="none" strike="noStrike" noProof="0" dirty="0">
                          <a:solidFill>
                            <a:srgbClr val="000000"/>
                          </a:solidFill>
                          <a:effectLst/>
                          <a:latin typeface="+mj-lt"/>
                        </a:rPr>
                        <a:t>8</a:t>
                      </a:r>
                      <a:endParaRPr lang="de-DE" sz="600" b="1" i="0" u="none" strike="noStrike" noProof="0" dirty="0">
                        <a:solidFill>
                          <a:srgbClr val="000000"/>
                        </a:solidFill>
                        <a:effectLst/>
                        <a:latin typeface="+mj-lt"/>
                      </a:endParaRPr>
                    </a:p>
                  </a:txBody>
                  <a:tcPr marL="45720" marR="45720" anchor="ctr"/>
                </a:tc>
                <a:tc>
                  <a:txBody>
                    <a:bodyPr/>
                    <a:lstStyle/>
                    <a:p>
                      <a:pPr algn="l" fontAlgn="b">
                        <a:buNone/>
                      </a:pPr>
                      <a:r>
                        <a:rPr lang="de-DE" sz="600" b="0" i="0" u="none" strike="noStrike" noProof="0" dirty="0">
                          <a:solidFill>
                            <a:srgbClr val="000000"/>
                          </a:solidFill>
                          <a:effectLst/>
                          <a:latin typeface="+mj-lt"/>
                        </a:rPr>
                        <a:t>Senkung des Netzdrucks</a:t>
                      </a:r>
                    </a:p>
                  </a:txBody>
                  <a:tcPr marL="45720" marR="45720" anchor="ctr"/>
                </a:tc>
                <a:extLst>
                  <a:ext uri="{0D108BD9-81ED-4DB2-BD59-A6C34878D82A}">
                    <a16:rowId xmlns:a16="http://schemas.microsoft.com/office/drawing/2014/main" val="1518256308"/>
                  </a:ext>
                </a:extLst>
              </a:tr>
              <a:tr h="273600">
                <a:tc>
                  <a:txBody>
                    <a:bodyPr/>
                    <a:lstStyle/>
                    <a:p>
                      <a:pPr algn="ctr" fontAlgn="b">
                        <a:buNone/>
                      </a:pPr>
                      <a:r>
                        <a:rPr lang="de-DE" sz="600" b="1" u="none" strike="noStrike" noProof="0" dirty="0">
                          <a:solidFill>
                            <a:srgbClr val="000000"/>
                          </a:solidFill>
                          <a:effectLst/>
                          <a:latin typeface="+mj-lt"/>
                        </a:rPr>
                        <a:t>9</a:t>
                      </a:r>
                      <a:endParaRPr lang="de-DE" sz="600" b="1" i="0" u="none" strike="noStrike" noProof="0" dirty="0">
                        <a:solidFill>
                          <a:srgbClr val="000000"/>
                        </a:solidFill>
                        <a:effectLst/>
                        <a:latin typeface="+mj-lt"/>
                      </a:endParaRPr>
                    </a:p>
                  </a:txBody>
                  <a:tcPr marL="45720" marR="45720" anchor="ctr"/>
                </a:tc>
                <a:tc>
                  <a:txBody>
                    <a:bodyPr/>
                    <a:lstStyle/>
                    <a:p>
                      <a:pPr algn="l" fontAlgn="b">
                        <a:buNone/>
                      </a:pPr>
                      <a:r>
                        <a:rPr lang="de-DE" sz="600" b="0" i="0" u="none" strike="noStrike" noProof="0" dirty="0">
                          <a:solidFill>
                            <a:srgbClr val="000000"/>
                          </a:solidFill>
                          <a:effectLst/>
                          <a:latin typeface="+mj-lt"/>
                        </a:rPr>
                        <a:t>Anschluss an Fernwasserversorgungssysteme</a:t>
                      </a:r>
                    </a:p>
                  </a:txBody>
                  <a:tcPr marL="45720" marR="45720" anchor="ctr"/>
                </a:tc>
                <a:extLst>
                  <a:ext uri="{0D108BD9-81ED-4DB2-BD59-A6C34878D82A}">
                    <a16:rowId xmlns:a16="http://schemas.microsoft.com/office/drawing/2014/main" val="3475416581"/>
                  </a:ext>
                </a:extLst>
              </a:tr>
              <a:tr h="273600">
                <a:tc>
                  <a:txBody>
                    <a:bodyPr/>
                    <a:lstStyle/>
                    <a:p>
                      <a:pPr algn="ctr" fontAlgn="b">
                        <a:buNone/>
                      </a:pPr>
                      <a:r>
                        <a:rPr lang="de-DE" sz="600" b="1" u="none" strike="noStrike" noProof="0" dirty="0">
                          <a:solidFill>
                            <a:srgbClr val="000000"/>
                          </a:solidFill>
                          <a:effectLst/>
                          <a:latin typeface="+mj-lt"/>
                        </a:rPr>
                        <a:t>10</a:t>
                      </a:r>
                      <a:endParaRPr lang="de-DE" sz="600" b="1" i="0" u="none" strike="noStrike" noProof="0" dirty="0">
                        <a:solidFill>
                          <a:srgbClr val="000000"/>
                        </a:solidFill>
                        <a:effectLst/>
                        <a:latin typeface="+mj-lt"/>
                      </a:endParaRPr>
                    </a:p>
                  </a:txBody>
                  <a:tcPr marL="45720" marR="45720" anchor="ctr"/>
                </a:tc>
                <a:tc>
                  <a:txBody>
                    <a:bodyPr/>
                    <a:lstStyle/>
                    <a:p>
                      <a:pPr algn="l" fontAlgn="b">
                        <a:buNone/>
                      </a:pPr>
                      <a:r>
                        <a:rPr lang="de-DE" sz="600" b="0" i="0" u="none" strike="noStrike" noProof="0" dirty="0">
                          <a:solidFill>
                            <a:srgbClr val="000000"/>
                          </a:solidFill>
                          <a:effectLst/>
                          <a:latin typeface="+mj-lt"/>
                        </a:rPr>
                        <a:t>Schaffung lokaler/regionaler Verbundsysteme mit benachbarten Versorgern</a:t>
                      </a:r>
                    </a:p>
                  </a:txBody>
                  <a:tcPr marL="45720" marR="45720" anchor="ctr"/>
                </a:tc>
                <a:extLst>
                  <a:ext uri="{0D108BD9-81ED-4DB2-BD59-A6C34878D82A}">
                    <a16:rowId xmlns:a16="http://schemas.microsoft.com/office/drawing/2014/main" val="3471247464"/>
                  </a:ext>
                </a:extLst>
              </a:tr>
              <a:tr h="273600">
                <a:tc>
                  <a:txBody>
                    <a:bodyPr/>
                    <a:lstStyle/>
                    <a:p>
                      <a:pPr algn="ctr" fontAlgn="b">
                        <a:buNone/>
                      </a:pPr>
                      <a:r>
                        <a:rPr lang="de-DE" sz="600" b="1" u="none" strike="noStrike" noProof="0" dirty="0">
                          <a:solidFill>
                            <a:srgbClr val="000000"/>
                          </a:solidFill>
                          <a:effectLst/>
                          <a:latin typeface="+mj-lt"/>
                        </a:rPr>
                        <a:t>11</a:t>
                      </a:r>
                      <a:endParaRPr lang="de-DE" sz="600" b="1" i="0" u="none" strike="noStrike" noProof="0" dirty="0">
                        <a:solidFill>
                          <a:srgbClr val="000000"/>
                        </a:solidFill>
                        <a:effectLst/>
                        <a:latin typeface="+mj-lt"/>
                      </a:endParaRPr>
                    </a:p>
                  </a:txBody>
                  <a:tcPr marL="45720" marR="45720" anchor="ctr"/>
                </a:tc>
                <a:tc>
                  <a:txBody>
                    <a:bodyPr/>
                    <a:lstStyle/>
                    <a:p>
                      <a:pPr algn="l" fontAlgn="b">
                        <a:buNone/>
                      </a:pPr>
                      <a:r>
                        <a:rPr lang="de-DE" sz="600" b="0" i="0" u="none" strike="noStrike" noProof="0" dirty="0">
                          <a:solidFill>
                            <a:srgbClr val="000000"/>
                          </a:solidFill>
                          <a:effectLst/>
                          <a:latin typeface="+mj-lt"/>
                        </a:rPr>
                        <a:t>Verfügbarkeit von finanziellen Ressourcen zur Finanzierung erforderlicher Anpassungsmaßnahmen und Investitionen</a:t>
                      </a:r>
                    </a:p>
                  </a:txBody>
                  <a:tcPr marL="45720" marR="45720" anchor="ctr"/>
                </a:tc>
                <a:extLst>
                  <a:ext uri="{0D108BD9-81ED-4DB2-BD59-A6C34878D82A}">
                    <a16:rowId xmlns:a16="http://schemas.microsoft.com/office/drawing/2014/main" val="2686773764"/>
                  </a:ext>
                </a:extLst>
              </a:tr>
              <a:tr h="273600">
                <a:tc>
                  <a:txBody>
                    <a:bodyPr/>
                    <a:lstStyle/>
                    <a:p>
                      <a:pPr algn="ctr" fontAlgn="b">
                        <a:buNone/>
                      </a:pPr>
                      <a:r>
                        <a:rPr lang="de-DE" sz="600" b="1" u="none" strike="noStrike" noProof="0" dirty="0">
                          <a:solidFill>
                            <a:srgbClr val="000000"/>
                          </a:solidFill>
                          <a:effectLst/>
                          <a:latin typeface="+mj-lt"/>
                        </a:rPr>
                        <a:t>12</a:t>
                      </a:r>
                      <a:endParaRPr lang="de-DE" sz="600" b="1" i="0" u="none" strike="noStrike" noProof="0" dirty="0">
                        <a:solidFill>
                          <a:srgbClr val="000000"/>
                        </a:solidFill>
                        <a:effectLst/>
                        <a:latin typeface="+mj-lt"/>
                      </a:endParaRPr>
                    </a:p>
                  </a:txBody>
                  <a:tcPr marL="45720" marR="45720" anchor="ctr"/>
                </a:tc>
                <a:tc>
                  <a:txBody>
                    <a:bodyPr/>
                    <a:lstStyle/>
                    <a:p>
                      <a:pPr algn="l" fontAlgn="b">
                        <a:buNone/>
                      </a:pPr>
                      <a:r>
                        <a:rPr lang="de-DE" sz="600" b="0" i="0" u="none" strike="noStrike" noProof="0" dirty="0">
                          <a:solidFill>
                            <a:srgbClr val="000000"/>
                          </a:solidFill>
                          <a:effectLst/>
                          <a:latin typeface="+mj-lt"/>
                        </a:rPr>
                        <a:t>Verfügbarkeit personeller Ressourcen zur Durchführung erforderlicher Anpassungsmaßnahmen</a:t>
                      </a:r>
                    </a:p>
                  </a:txBody>
                  <a:tcPr marL="45720" marR="45720" anchor="ctr"/>
                </a:tc>
                <a:extLst>
                  <a:ext uri="{0D108BD9-81ED-4DB2-BD59-A6C34878D82A}">
                    <a16:rowId xmlns:a16="http://schemas.microsoft.com/office/drawing/2014/main" val="3251280992"/>
                  </a:ext>
                </a:extLst>
              </a:tr>
            </a:tbl>
          </a:graphicData>
        </a:graphic>
      </p:graphicFrame>
      <p:sp>
        <p:nvSpPr>
          <p:cNvPr id="5" name="Textfeld 4">
            <a:extLst>
              <a:ext uri="{FF2B5EF4-FFF2-40B4-BE49-F238E27FC236}">
                <a16:creationId xmlns:a16="http://schemas.microsoft.com/office/drawing/2014/main" id="{630B0332-10B0-332D-8565-2652D5197C0D}"/>
              </a:ext>
            </a:extLst>
          </p:cNvPr>
          <p:cNvSpPr txBox="1"/>
          <p:nvPr/>
        </p:nvSpPr>
        <p:spPr>
          <a:xfrm>
            <a:off x="1736776" y="4298806"/>
            <a:ext cx="2972289" cy="261610"/>
          </a:xfrm>
          <a:prstGeom prst="rect">
            <a:avLst/>
          </a:prstGeom>
          <a:noFill/>
        </p:spPr>
        <p:txBody>
          <a:bodyPr wrap="none" rtlCol="0">
            <a:spAutoFit/>
          </a:bodyPr>
          <a:lstStyle/>
          <a:p>
            <a:pPr algn="ctr"/>
            <a:r>
              <a:rPr lang="de-DE" sz="1100" noProof="0" dirty="0"/>
              <a:t>Resilienz im Themenfeld Handlungsfähigkeit</a:t>
            </a:r>
            <a:endParaRPr lang="de-DE" sz="600" noProof="0" dirty="0"/>
          </a:p>
        </p:txBody>
      </p:sp>
      <p:sp>
        <p:nvSpPr>
          <p:cNvPr id="2" name="Textfeld 1">
            <a:extLst>
              <a:ext uri="{FF2B5EF4-FFF2-40B4-BE49-F238E27FC236}">
                <a16:creationId xmlns:a16="http://schemas.microsoft.com/office/drawing/2014/main" id="{2D089A16-C992-4BBB-C71B-B8449D0D744D}"/>
              </a:ext>
            </a:extLst>
          </p:cNvPr>
          <p:cNvSpPr txBox="1"/>
          <p:nvPr/>
        </p:nvSpPr>
        <p:spPr>
          <a:xfrm rot="16200000">
            <a:off x="-1110885" y="2483849"/>
            <a:ext cx="3038398" cy="261610"/>
          </a:xfrm>
          <a:prstGeom prst="rect">
            <a:avLst/>
          </a:prstGeom>
          <a:noFill/>
        </p:spPr>
        <p:txBody>
          <a:bodyPr wrap="square" rtlCol="0">
            <a:spAutoFit/>
          </a:bodyPr>
          <a:lstStyle/>
          <a:p>
            <a:pPr algn="ctr"/>
            <a:r>
              <a:rPr lang="de-DE" sz="1100" noProof="0" dirty="0"/>
              <a:t>Einfluss auf die Klimaresilienz</a:t>
            </a:r>
          </a:p>
        </p:txBody>
      </p:sp>
      <p:sp>
        <p:nvSpPr>
          <p:cNvPr id="11" name="Textfeld 10">
            <a:extLst>
              <a:ext uri="{FF2B5EF4-FFF2-40B4-BE49-F238E27FC236}">
                <a16:creationId xmlns:a16="http://schemas.microsoft.com/office/drawing/2014/main" id="{79851E75-EA0E-459F-8C07-3CE6B80AC27B}"/>
              </a:ext>
            </a:extLst>
          </p:cNvPr>
          <p:cNvSpPr txBox="1"/>
          <p:nvPr/>
        </p:nvSpPr>
        <p:spPr>
          <a:xfrm>
            <a:off x="877469" y="1095454"/>
            <a:ext cx="1130685" cy="349702"/>
          </a:xfrm>
          <a:prstGeom prst="rect">
            <a:avLst/>
          </a:prstGeom>
          <a:noFill/>
        </p:spPr>
        <p:txBody>
          <a:bodyPr wrap="none" lIns="36000" tIns="36000" rIns="36000" bIns="36000" rtlCol="0">
            <a:spAutoFit/>
          </a:bodyPr>
          <a:lstStyle/>
          <a:p>
            <a:r>
              <a:rPr lang="de-DE" sz="900" dirty="0"/>
              <a:t>Negative </a:t>
            </a:r>
          </a:p>
          <a:p>
            <a:r>
              <a:rPr lang="de-DE" sz="900" dirty="0"/>
              <a:t>Schlüsselindikatoren</a:t>
            </a:r>
          </a:p>
        </p:txBody>
      </p:sp>
      <p:sp>
        <p:nvSpPr>
          <p:cNvPr id="13" name="Textfeld 12">
            <a:extLst>
              <a:ext uri="{FF2B5EF4-FFF2-40B4-BE49-F238E27FC236}">
                <a16:creationId xmlns:a16="http://schemas.microsoft.com/office/drawing/2014/main" id="{D6CA4EF8-A5B5-10B4-77CA-36B3EBB96C0F}"/>
              </a:ext>
            </a:extLst>
          </p:cNvPr>
          <p:cNvSpPr txBox="1"/>
          <p:nvPr/>
        </p:nvSpPr>
        <p:spPr>
          <a:xfrm>
            <a:off x="4411655" y="1095454"/>
            <a:ext cx="1130685" cy="349702"/>
          </a:xfrm>
          <a:prstGeom prst="rect">
            <a:avLst/>
          </a:prstGeom>
          <a:noFill/>
        </p:spPr>
        <p:txBody>
          <a:bodyPr wrap="none" lIns="36000" tIns="36000" rIns="36000" bIns="36000" rtlCol="0">
            <a:spAutoFit/>
          </a:bodyPr>
          <a:lstStyle/>
          <a:p>
            <a:pPr algn="r"/>
            <a:r>
              <a:rPr lang="de-DE" sz="900" dirty="0"/>
              <a:t>Positive </a:t>
            </a:r>
          </a:p>
          <a:p>
            <a:pPr algn="r"/>
            <a:r>
              <a:rPr lang="de-DE" sz="900" dirty="0"/>
              <a:t>Schlüsselindikatoren</a:t>
            </a:r>
          </a:p>
        </p:txBody>
      </p:sp>
      <p:sp>
        <p:nvSpPr>
          <p:cNvPr id="6" name="Textfeld 5">
            <a:extLst>
              <a:ext uri="{FF2B5EF4-FFF2-40B4-BE49-F238E27FC236}">
                <a16:creationId xmlns:a16="http://schemas.microsoft.com/office/drawing/2014/main" id="{1208DB48-8C90-3BBF-9090-759F98C592A8}"/>
              </a:ext>
            </a:extLst>
          </p:cNvPr>
          <p:cNvSpPr txBox="1"/>
          <p:nvPr/>
        </p:nvSpPr>
        <p:spPr>
          <a:xfrm>
            <a:off x="4475775" y="3819449"/>
            <a:ext cx="1066565" cy="349702"/>
          </a:xfrm>
          <a:prstGeom prst="rect">
            <a:avLst/>
          </a:prstGeom>
          <a:noFill/>
        </p:spPr>
        <p:txBody>
          <a:bodyPr wrap="none" lIns="36000" tIns="36000" rIns="36000" bIns="36000" rtlCol="0">
            <a:spAutoFit/>
          </a:bodyPr>
          <a:lstStyle/>
          <a:p>
            <a:pPr algn="r"/>
            <a:r>
              <a:rPr lang="de-DE" sz="900" dirty="0"/>
              <a:t>Sekundäre</a:t>
            </a:r>
          </a:p>
          <a:p>
            <a:pPr algn="r"/>
            <a:r>
              <a:rPr lang="de-DE" sz="900" dirty="0"/>
              <a:t>positive Indikatoren</a:t>
            </a:r>
          </a:p>
        </p:txBody>
      </p:sp>
      <p:sp>
        <p:nvSpPr>
          <p:cNvPr id="7" name="Textfeld 6">
            <a:extLst>
              <a:ext uri="{FF2B5EF4-FFF2-40B4-BE49-F238E27FC236}">
                <a16:creationId xmlns:a16="http://schemas.microsoft.com/office/drawing/2014/main" id="{A4406373-3CB3-CB83-9B8A-CA544A06BAD5}"/>
              </a:ext>
            </a:extLst>
          </p:cNvPr>
          <p:cNvSpPr txBox="1"/>
          <p:nvPr/>
        </p:nvSpPr>
        <p:spPr>
          <a:xfrm>
            <a:off x="877469" y="3819449"/>
            <a:ext cx="1111449" cy="349702"/>
          </a:xfrm>
          <a:prstGeom prst="rect">
            <a:avLst/>
          </a:prstGeom>
          <a:noFill/>
        </p:spPr>
        <p:txBody>
          <a:bodyPr wrap="none" lIns="36000" tIns="36000" rIns="36000" bIns="36000" rtlCol="0">
            <a:spAutoFit/>
          </a:bodyPr>
          <a:lstStyle/>
          <a:p>
            <a:r>
              <a:rPr lang="de-DE" sz="900" dirty="0"/>
              <a:t>Sekundäre</a:t>
            </a:r>
          </a:p>
          <a:p>
            <a:r>
              <a:rPr lang="de-DE" sz="900" dirty="0"/>
              <a:t>negative Indikatoren</a:t>
            </a:r>
          </a:p>
        </p:txBody>
      </p:sp>
      <p:sp>
        <p:nvSpPr>
          <p:cNvPr id="14" name="Textfeld 13">
            <a:extLst>
              <a:ext uri="{FF2B5EF4-FFF2-40B4-BE49-F238E27FC236}">
                <a16:creationId xmlns:a16="http://schemas.microsoft.com/office/drawing/2014/main" id="{21B843EA-0B8E-2763-D2EA-7E7B9806E700}"/>
              </a:ext>
            </a:extLst>
          </p:cNvPr>
          <p:cNvSpPr txBox="1"/>
          <p:nvPr/>
        </p:nvSpPr>
        <p:spPr>
          <a:xfrm>
            <a:off x="804690" y="4538763"/>
            <a:ext cx="4078460" cy="184666"/>
          </a:xfrm>
          <a:prstGeom prst="rect">
            <a:avLst/>
          </a:prstGeom>
          <a:noFill/>
        </p:spPr>
        <p:txBody>
          <a:bodyPr wrap="square" lIns="0" tIns="0" rIns="0" bIns="0" rtlCol="0">
            <a:spAutoFit/>
          </a:bodyPr>
          <a:lstStyle/>
          <a:p>
            <a:r>
              <a:rPr lang="de-DE" sz="600" noProof="0" dirty="0">
                <a:solidFill>
                  <a:schemeClr val="bg1"/>
                </a:solidFill>
              </a:rPr>
              <a:t>*</a:t>
            </a:r>
            <a:r>
              <a:rPr lang="de-DE" sz="600" noProof="0" dirty="0"/>
              <a:t>* Durchschnittlicher Einfluss der Indikatoren auf die Klimaresilienz (</a:t>
            </a:r>
            <a:r>
              <a:rPr lang="de-DE" sz="600" i="1" noProof="0" dirty="0"/>
              <a:t>kann ggü. 2025 abweichen!</a:t>
            </a:r>
            <a:r>
              <a:rPr lang="de-DE" sz="600" noProof="0" dirty="0"/>
              <a:t>)</a:t>
            </a:r>
          </a:p>
          <a:p>
            <a:r>
              <a:rPr lang="de-DE" sz="600" noProof="0" dirty="0"/>
              <a:t>** Punktewert des Teilindex „Handlungsfähigkeit“</a:t>
            </a:r>
          </a:p>
        </p:txBody>
      </p:sp>
    </p:spTree>
    <p:extLst>
      <p:ext uri="{BB962C8B-B14F-4D97-AF65-F5344CB8AC3E}">
        <p14:creationId xmlns:p14="http://schemas.microsoft.com/office/powerpoint/2010/main" val="70493023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D1E8F5-168B-EC2D-B3FF-A97402CDEB11}"/>
            </a:ext>
          </a:extLst>
        </p:cNvPr>
        <p:cNvGrpSpPr/>
        <p:nvPr/>
      </p:nvGrpSpPr>
      <p:grpSpPr>
        <a:xfrm>
          <a:off x="0" y="0"/>
          <a:ext cx="0" cy="0"/>
          <a:chOff x="0" y="0"/>
          <a:chExt cx="0" cy="0"/>
        </a:xfrm>
      </p:grpSpPr>
      <p:graphicFrame>
        <p:nvGraphicFramePr>
          <p:cNvPr id="9" name="Diagramm 8">
            <a:extLst>
              <a:ext uri="{FF2B5EF4-FFF2-40B4-BE49-F238E27FC236}">
                <a16:creationId xmlns:a16="http://schemas.microsoft.com/office/drawing/2014/main" id="{B0262006-51D0-C468-2FDA-ADE4F9847534}"/>
              </a:ext>
            </a:extLst>
          </p:cNvPr>
          <p:cNvGraphicFramePr/>
          <p:nvPr/>
        </p:nvGraphicFramePr>
        <p:xfrm>
          <a:off x="484385" y="980396"/>
          <a:ext cx="5292515" cy="3415501"/>
        </p:xfrm>
        <a:graphic>
          <a:graphicData uri="http://schemas.openxmlformats.org/drawingml/2006/chart">
            <c:chart xmlns:c="http://schemas.openxmlformats.org/drawingml/2006/chart" xmlns:r="http://schemas.openxmlformats.org/officeDocument/2006/relationships" r:id="rId2"/>
          </a:graphicData>
        </a:graphic>
      </p:graphicFrame>
      <p:sp>
        <p:nvSpPr>
          <p:cNvPr id="4" name="Shape-4">
            <a:extLst>
              <a:ext uri="{FF2B5EF4-FFF2-40B4-BE49-F238E27FC236}">
                <a16:creationId xmlns:a16="http://schemas.microsoft.com/office/drawing/2014/main" id="{ED856CAD-0991-9C26-501A-61D0537B6526}"/>
              </a:ext>
            </a:extLst>
          </p:cNvPr>
          <p:cNvSpPr>
            <a:spLocks noGrp="1"/>
          </p:cNvSpPr>
          <p:nvPr>
            <p:ph type="title"/>
          </p:nvPr>
        </p:nvSpPr>
        <p:spPr/>
        <p:txBody>
          <a:bodyPr>
            <a:normAutofit/>
          </a:bodyPr>
          <a:lstStyle/>
          <a:p>
            <a:br>
              <a:rPr lang="de-DE" noProof="0" dirty="0"/>
            </a:br>
            <a:r>
              <a:rPr lang="de-DE" noProof="0" dirty="0"/>
              <a:t>Treiberanalyse mit PLS – Rechtlicher Rahmen</a:t>
            </a:r>
          </a:p>
        </p:txBody>
      </p:sp>
      <p:sp>
        <p:nvSpPr>
          <p:cNvPr id="96" name="Shape-23">
            <a:extLst>
              <a:ext uri="{FF2B5EF4-FFF2-40B4-BE49-F238E27FC236}">
                <a16:creationId xmlns:a16="http://schemas.microsoft.com/office/drawing/2014/main" id="{EC819706-3A89-CDBF-DD52-68CDFA457CC8}"/>
              </a:ext>
            </a:extLst>
          </p:cNvPr>
          <p:cNvSpPr txBox="1">
            <a:spLocks/>
          </p:cNvSpPr>
          <p:nvPr/>
        </p:nvSpPr>
        <p:spPr>
          <a:xfrm>
            <a:off x="612000" y="4997817"/>
            <a:ext cx="6480000" cy="144000"/>
          </a:xfrm>
          <a:prstGeom prst="rect">
            <a:avLst/>
          </a:prstGeom>
        </p:spPr>
        <p:txBody>
          <a:bodyPr vert="horz" lIns="0" tIns="0" rIns="0" bIns="0" rtlCol="0" anchor="t" anchorCtr="0"/>
          <a:lstStyle>
            <a:defPPr>
              <a:defRPr lang="en-US"/>
            </a:defPPr>
            <a:lvl1pPr marL="0" algn="l" defTabSz="457200" rtl="0" eaLnBrk="1" latinLnBrk="0" hangingPunct="1">
              <a:defRPr sz="700" b="0" i="0" kern="1200">
                <a:solidFill>
                  <a:schemeClr val="tx1">
                    <a:alpha val="60000"/>
                  </a:schemeClr>
                </a:solidFill>
                <a:latin typeface="Arial" panose="020B0604020202020204" pitchFamily="34" charset="0"/>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de-DE" noProof="0" dirty="0"/>
              <a:t>Juli 2026</a:t>
            </a:r>
          </a:p>
        </p:txBody>
      </p:sp>
      <p:sp>
        <p:nvSpPr>
          <p:cNvPr id="97" name="Shape-24">
            <a:extLst>
              <a:ext uri="{FF2B5EF4-FFF2-40B4-BE49-F238E27FC236}">
                <a16:creationId xmlns:a16="http://schemas.microsoft.com/office/drawing/2014/main" id="{A1B0FDA9-9851-797D-9027-579636944A65}"/>
              </a:ext>
            </a:extLst>
          </p:cNvPr>
          <p:cNvSpPr txBox="1">
            <a:spLocks/>
          </p:cNvSpPr>
          <p:nvPr/>
        </p:nvSpPr>
        <p:spPr>
          <a:xfrm>
            <a:off x="360000" y="4998336"/>
            <a:ext cx="252000" cy="144000"/>
          </a:xfrm>
          <a:prstGeom prst="rect">
            <a:avLst/>
          </a:prstGeom>
        </p:spPr>
        <p:txBody>
          <a:bodyPr vert="horz" lIns="0" tIns="0" rIns="0" bIns="0" rtlCol="0" anchor="t" anchorCtr="0"/>
          <a:lstStyle>
            <a:defPPr>
              <a:defRPr lang="en-US"/>
            </a:defPPr>
            <a:lvl1pPr marL="0" algn="l" defTabSz="457200" rtl="0" eaLnBrk="1" latinLnBrk="0" hangingPunct="1">
              <a:defRPr sz="700" b="0" i="0" kern="1200">
                <a:solidFill>
                  <a:schemeClr val="tx1">
                    <a:alpha val="60000"/>
                  </a:schemeClr>
                </a:solidFill>
                <a:latin typeface="Arial" panose="020B0604020202020204" pitchFamily="34" charset="0"/>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DB2B21CB-63E8-C249-B8AC-5FF3FD754265}" type="slidenum">
              <a:rPr lang="de-DE" noProof="0" smtClean="0"/>
              <a:pPr/>
              <a:t>32</a:t>
            </a:fld>
            <a:endParaRPr lang="de-DE" noProof="0" dirty="0"/>
          </a:p>
        </p:txBody>
      </p:sp>
      <p:sp>
        <p:nvSpPr>
          <p:cNvPr id="10" name="Textfeld 9">
            <a:extLst>
              <a:ext uri="{FF2B5EF4-FFF2-40B4-BE49-F238E27FC236}">
                <a16:creationId xmlns:a16="http://schemas.microsoft.com/office/drawing/2014/main" id="{3A64FF8D-1D2B-FC4D-63B7-630DFCB86184}"/>
              </a:ext>
            </a:extLst>
          </p:cNvPr>
          <p:cNvSpPr txBox="1"/>
          <p:nvPr/>
        </p:nvSpPr>
        <p:spPr>
          <a:xfrm>
            <a:off x="877469" y="2994120"/>
            <a:ext cx="574444" cy="195814"/>
          </a:xfrm>
          <a:prstGeom prst="rect">
            <a:avLst/>
          </a:prstGeom>
          <a:noFill/>
        </p:spPr>
        <p:txBody>
          <a:bodyPr wrap="none" lIns="36000" tIns="36000" rIns="36000" bIns="36000" rtlCol="0">
            <a:spAutoFit/>
          </a:bodyPr>
          <a:lstStyle/>
          <a:p>
            <a:pPr algn="ctr"/>
            <a:r>
              <a:rPr lang="de-DE" sz="800" noProof="0" dirty="0"/>
              <a:t>Ø = 1,8%* </a:t>
            </a:r>
          </a:p>
        </p:txBody>
      </p:sp>
      <p:sp>
        <p:nvSpPr>
          <p:cNvPr id="12" name="Textfeld 11">
            <a:extLst>
              <a:ext uri="{FF2B5EF4-FFF2-40B4-BE49-F238E27FC236}">
                <a16:creationId xmlns:a16="http://schemas.microsoft.com/office/drawing/2014/main" id="{FE507E1D-1FB7-DF55-2065-2DCE2D8E7595}"/>
              </a:ext>
            </a:extLst>
          </p:cNvPr>
          <p:cNvSpPr txBox="1"/>
          <p:nvPr/>
        </p:nvSpPr>
        <p:spPr>
          <a:xfrm>
            <a:off x="2518217" y="3986717"/>
            <a:ext cx="465439" cy="195814"/>
          </a:xfrm>
          <a:prstGeom prst="rect">
            <a:avLst/>
          </a:prstGeom>
          <a:noFill/>
        </p:spPr>
        <p:txBody>
          <a:bodyPr wrap="none" lIns="36000" tIns="36000" rIns="36000" bIns="36000" rtlCol="0">
            <a:spAutoFit/>
          </a:bodyPr>
          <a:lstStyle/>
          <a:p>
            <a:pPr algn="ctr"/>
            <a:r>
              <a:rPr lang="de-DE" sz="800" noProof="0" dirty="0"/>
              <a:t>Ø = 40**</a:t>
            </a:r>
          </a:p>
        </p:txBody>
      </p:sp>
      <p:graphicFrame>
        <p:nvGraphicFramePr>
          <p:cNvPr id="3" name="Tabelle 2">
            <a:extLst>
              <a:ext uri="{FF2B5EF4-FFF2-40B4-BE49-F238E27FC236}">
                <a16:creationId xmlns:a16="http://schemas.microsoft.com/office/drawing/2014/main" id="{89872618-EA6D-76FD-2CEE-F9629BBAE3A8}"/>
              </a:ext>
            </a:extLst>
          </p:cNvPr>
          <p:cNvGraphicFramePr>
            <a:graphicFrameLocks noGrp="1"/>
          </p:cNvGraphicFramePr>
          <p:nvPr>
            <p:extLst>
              <p:ext uri="{D42A27DB-BD31-4B8C-83A1-F6EECF244321}">
                <p14:modId xmlns:p14="http://schemas.microsoft.com/office/powerpoint/2010/main" val="3349062570"/>
              </p:ext>
            </p:extLst>
          </p:nvPr>
        </p:nvGraphicFramePr>
        <p:xfrm>
          <a:off x="5700712" y="973138"/>
          <a:ext cx="3328988" cy="2285280"/>
        </p:xfrm>
        <a:graphic>
          <a:graphicData uri="http://schemas.openxmlformats.org/drawingml/2006/table">
            <a:tbl>
              <a:tblPr firstRow="1" bandRow="1">
                <a:tableStyleId>{073A0DAA-6AF3-43AB-8588-CEC1D06C72B9}</a:tableStyleId>
              </a:tblPr>
              <a:tblGrid>
                <a:gridCol w="208280">
                  <a:extLst>
                    <a:ext uri="{9D8B030D-6E8A-4147-A177-3AD203B41FA5}">
                      <a16:colId xmlns:a16="http://schemas.microsoft.com/office/drawing/2014/main" val="3736700571"/>
                    </a:ext>
                  </a:extLst>
                </a:gridCol>
                <a:gridCol w="3120708">
                  <a:extLst>
                    <a:ext uri="{9D8B030D-6E8A-4147-A177-3AD203B41FA5}">
                      <a16:colId xmlns:a16="http://schemas.microsoft.com/office/drawing/2014/main" val="2290915814"/>
                    </a:ext>
                  </a:extLst>
                </a:gridCol>
              </a:tblGrid>
              <a:tr h="273600">
                <a:tc>
                  <a:txBody>
                    <a:bodyPr/>
                    <a:lstStyle/>
                    <a:p>
                      <a:pPr algn="ctr"/>
                      <a:r>
                        <a:rPr lang="de-DE" sz="600" noProof="0" dirty="0">
                          <a:latin typeface="+mj-lt"/>
                        </a:rPr>
                        <a:t>Nr.</a:t>
                      </a:r>
                    </a:p>
                  </a:txBody>
                  <a:tcPr marL="45720" marR="45720" anchor="ctr"/>
                </a:tc>
                <a:tc>
                  <a:txBody>
                    <a:bodyPr/>
                    <a:lstStyle/>
                    <a:p>
                      <a:r>
                        <a:rPr lang="de-DE" sz="600" noProof="0" dirty="0">
                          <a:latin typeface="+mj-lt"/>
                        </a:rPr>
                        <a:t>Indikatoren zum Rechtlichen Rahmen</a:t>
                      </a:r>
                    </a:p>
                  </a:txBody>
                  <a:tcPr marL="45720" marR="45720" anchor="ctr"/>
                </a:tc>
                <a:extLst>
                  <a:ext uri="{0D108BD9-81ED-4DB2-BD59-A6C34878D82A}">
                    <a16:rowId xmlns:a16="http://schemas.microsoft.com/office/drawing/2014/main" val="3862398790"/>
                  </a:ext>
                </a:extLst>
              </a:tr>
              <a:tr h="273600">
                <a:tc>
                  <a:txBody>
                    <a:bodyPr/>
                    <a:lstStyle/>
                    <a:p>
                      <a:pPr algn="ctr" fontAlgn="b">
                        <a:buNone/>
                      </a:pPr>
                      <a:r>
                        <a:rPr lang="de-DE" sz="600" b="1" u="none" strike="noStrike" noProof="0" dirty="0">
                          <a:solidFill>
                            <a:srgbClr val="000000"/>
                          </a:solidFill>
                          <a:effectLst/>
                          <a:latin typeface="+mj-lt"/>
                        </a:rPr>
                        <a:t>1</a:t>
                      </a:r>
                      <a:endParaRPr lang="de-DE" sz="600" b="1" i="0" u="none" strike="noStrike" noProof="0" dirty="0">
                        <a:solidFill>
                          <a:srgbClr val="000000"/>
                        </a:solidFill>
                        <a:effectLst/>
                        <a:latin typeface="+mj-lt"/>
                      </a:endParaRPr>
                    </a:p>
                  </a:txBody>
                  <a:tcPr marL="45720" marR="45720" anchor="ctr"/>
                </a:tc>
                <a:tc>
                  <a:txBody>
                    <a:bodyPr/>
                    <a:lstStyle/>
                    <a:p>
                      <a:pPr algn="l" fontAlgn="b">
                        <a:buNone/>
                      </a:pPr>
                      <a:r>
                        <a:rPr lang="de-DE" sz="600" b="0" i="0" u="none" strike="noStrike" noProof="0" dirty="0">
                          <a:solidFill>
                            <a:srgbClr val="000000"/>
                          </a:solidFill>
                          <a:effectLst/>
                          <a:latin typeface="+mj-lt"/>
                        </a:rPr>
                        <a:t>hemmender Einfluss aufgrund zu starrer und/oder zunehmend restriktiver Wasserentnahmerechte und Bewirtschaftungsgrenzen</a:t>
                      </a:r>
                    </a:p>
                  </a:txBody>
                  <a:tcPr marL="45720" marR="45720" anchor="ctr"/>
                </a:tc>
                <a:extLst>
                  <a:ext uri="{0D108BD9-81ED-4DB2-BD59-A6C34878D82A}">
                    <a16:rowId xmlns:a16="http://schemas.microsoft.com/office/drawing/2014/main" val="1874467380"/>
                  </a:ext>
                </a:extLst>
              </a:tr>
              <a:tr h="273600">
                <a:tc>
                  <a:txBody>
                    <a:bodyPr/>
                    <a:lstStyle/>
                    <a:p>
                      <a:pPr algn="ctr" fontAlgn="b">
                        <a:buNone/>
                      </a:pPr>
                      <a:r>
                        <a:rPr lang="de-DE" sz="600" b="1" u="none" strike="noStrike" noProof="0" dirty="0">
                          <a:solidFill>
                            <a:srgbClr val="000000"/>
                          </a:solidFill>
                          <a:effectLst/>
                          <a:latin typeface="+mj-lt"/>
                        </a:rPr>
                        <a:t>2</a:t>
                      </a:r>
                      <a:endParaRPr lang="de-DE" sz="600" b="1" i="0" u="none" strike="noStrike" noProof="0" dirty="0">
                        <a:solidFill>
                          <a:srgbClr val="000000"/>
                        </a:solidFill>
                        <a:effectLst/>
                        <a:latin typeface="+mj-lt"/>
                      </a:endParaRPr>
                    </a:p>
                  </a:txBody>
                  <a:tcPr marL="45720" marR="45720" anchor="ctr"/>
                </a:tc>
                <a:tc>
                  <a:txBody>
                    <a:bodyPr/>
                    <a:lstStyle/>
                    <a:p>
                      <a:pPr algn="l" fontAlgn="b">
                        <a:buNone/>
                      </a:pPr>
                      <a:r>
                        <a:rPr lang="de-DE" sz="600" b="0" i="0" u="none" strike="noStrike" noProof="0" dirty="0">
                          <a:solidFill>
                            <a:srgbClr val="000000"/>
                          </a:solidFill>
                          <a:effectLst/>
                          <a:latin typeface="+mj-lt"/>
                        </a:rPr>
                        <a:t>hemmender Einfluss aufgrund mangelnder staatlicher Anreize und Förderinstrumente zur Unterstützung notwendiger Anpassungsmaßnahmen und Investitionen (z.B. Förderprogramme, Finanzierungshilfen, steuerliche Entlastungen)</a:t>
                      </a:r>
                    </a:p>
                  </a:txBody>
                  <a:tcPr marL="45720" marR="45720" anchor="ctr"/>
                </a:tc>
                <a:extLst>
                  <a:ext uri="{0D108BD9-81ED-4DB2-BD59-A6C34878D82A}">
                    <a16:rowId xmlns:a16="http://schemas.microsoft.com/office/drawing/2014/main" val="3986180759"/>
                  </a:ext>
                </a:extLst>
              </a:tr>
              <a:tr h="273600">
                <a:tc>
                  <a:txBody>
                    <a:bodyPr/>
                    <a:lstStyle/>
                    <a:p>
                      <a:pPr algn="ctr" fontAlgn="b">
                        <a:buNone/>
                      </a:pPr>
                      <a:r>
                        <a:rPr lang="de-DE" sz="600" b="1" u="none" strike="noStrike" noProof="0" dirty="0">
                          <a:solidFill>
                            <a:srgbClr val="000000"/>
                          </a:solidFill>
                          <a:effectLst/>
                          <a:latin typeface="+mj-lt"/>
                        </a:rPr>
                        <a:t>3</a:t>
                      </a:r>
                      <a:endParaRPr lang="de-DE" sz="600" b="1" i="0" u="none" strike="noStrike" noProof="0" dirty="0">
                        <a:solidFill>
                          <a:srgbClr val="000000"/>
                        </a:solidFill>
                        <a:effectLst/>
                        <a:latin typeface="+mj-lt"/>
                      </a:endParaRPr>
                    </a:p>
                  </a:txBody>
                  <a:tcPr marL="45720" marR="45720" anchor="ctr"/>
                </a:tc>
                <a:tc>
                  <a:txBody>
                    <a:bodyPr/>
                    <a:lstStyle/>
                    <a:p>
                      <a:pPr algn="l" fontAlgn="b">
                        <a:buNone/>
                      </a:pPr>
                      <a:r>
                        <a:rPr lang="de-DE" sz="600" b="0" i="0" u="none" strike="noStrike" noProof="0" dirty="0">
                          <a:solidFill>
                            <a:srgbClr val="000000"/>
                          </a:solidFill>
                          <a:effectLst/>
                          <a:latin typeface="+mj-lt"/>
                        </a:rPr>
                        <a:t>hemmender Einfluss aufgrund fehlender integrierter Planung/Koordination und zu komplexer und langwierigen Genehmigungs- und Beteiligungsverfahren bei Wasserinfrastrukturprojekten</a:t>
                      </a:r>
                    </a:p>
                  </a:txBody>
                  <a:tcPr marL="45720" marR="45720" anchor="ctr"/>
                </a:tc>
                <a:extLst>
                  <a:ext uri="{0D108BD9-81ED-4DB2-BD59-A6C34878D82A}">
                    <a16:rowId xmlns:a16="http://schemas.microsoft.com/office/drawing/2014/main" val="582486357"/>
                  </a:ext>
                </a:extLst>
              </a:tr>
              <a:tr h="273600">
                <a:tc>
                  <a:txBody>
                    <a:bodyPr/>
                    <a:lstStyle/>
                    <a:p>
                      <a:pPr algn="ctr" fontAlgn="b">
                        <a:buNone/>
                      </a:pPr>
                      <a:r>
                        <a:rPr lang="de-DE" sz="600" b="1" u="none" strike="noStrike" noProof="0" dirty="0">
                          <a:solidFill>
                            <a:srgbClr val="000000"/>
                          </a:solidFill>
                          <a:effectLst/>
                          <a:latin typeface="+mj-lt"/>
                        </a:rPr>
                        <a:t>4</a:t>
                      </a:r>
                      <a:endParaRPr lang="de-DE" sz="600" b="1" i="0" u="none" strike="noStrike" noProof="0" dirty="0">
                        <a:solidFill>
                          <a:srgbClr val="000000"/>
                        </a:solidFill>
                        <a:effectLst/>
                        <a:latin typeface="+mj-lt"/>
                      </a:endParaRPr>
                    </a:p>
                  </a:txBody>
                  <a:tcPr marL="45720" marR="45720" anchor="ctr"/>
                </a:tc>
                <a:tc>
                  <a:txBody>
                    <a:bodyPr/>
                    <a:lstStyle/>
                    <a:p>
                      <a:pPr algn="l" fontAlgn="b">
                        <a:buNone/>
                      </a:pPr>
                      <a:r>
                        <a:rPr lang="de-DE" sz="600" b="0" i="0" u="none" strike="noStrike" noProof="0" dirty="0">
                          <a:solidFill>
                            <a:srgbClr val="000000"/>
                          </a:solidFill>
                          <a:effectLst/>
                          <a:latin typeface="+mj-lt"/>
                        </a:rPr>
                        <a:t>hemmender Einfluss aufgrund mangelnder Zusammenarbeit mit regionalen Akteuren (z.B. Landwirtschaft, Kommunen, benachbarte Versorger, Behörden)</a:t>
                      </a:r>
                    </a:p>
                  </a:txBody>
                  <a:tcPr marL="45720" marR="45720" anchor="ctr"/>
                </a:tc>
                <a:extLst>
                  <a:ext uri="{0D108BD9-81ED-4DB2-BD59-A6C34878D82A}">
                    <a16:rowId xmlns:a16="http://schemas.microsoft.com/office/drawing/2014/main" val="1696841502"/>
                  </a:ext>
                </a:extLst>
              </a:tr>
              <a:tr h="273600">
                <a:tc>
                  <a:txBody>
                    <a:bodyPr/>
                    <a:lstStyle/>
                    <a:p>
                      <a:pPr algn="ctr" fontAlgn="b">
                        <a:buNone/>
                      </a:pPr>
                      <a:r>
                        <a:rPr lang="de-DE" sz="600" b="1" u="none" strike="noStrike" noProof="0" dirty="0">
                          <a:solidFill>
                            <a:srgbClr val="000000"/>
                          </a:solidFill>
                          <a:effectLst/>
                          <a:latin typeface="+mj-lt"/>
                        </a:rPr>
                        <a:t>5</a:t>
                      </a:r>
                      <a:endParaRPr lang="de-DE" sz="600" b="1" i="0" u="none" strike="noStrike" noProof="0" dirty="0">
                        <a:solidFill>
                          <a:srgbClr val="000000"/>
                        </a:solidFill>
                        <a:effectLst/>
                        <a:latin typeface="+mj-lt"/>
                      </a:endParaRPr>
                    </a:p>
                  </a:txBody>
                  <a:tcPr marL="45720" marR="45720" anchor="ctr"/>
                </a:tc>
                <a:tc>
                  <a:txBody>
                    <a:bodyPr/>
                    <a:lstStyle/>
                    <a:p>
                      <a:pPr algn="l" fontAlgn="b">
                        <a:buNone/>
                      </a:pPr>
                      <a:r>
                        <a:rPr lang="de-DE" sz="600" b="0" i="0" u="none" strike="noStrike" noProof="0" dirty="0">
                          <a:solidFill>
                            <a:srgbClr val="000000"/>
                          </a:solidFill>
                          <a:effectLst/>
                          <a:latin typeface="+mj-lt"/>
                        </a:rPr>
                        <a:t>hemmender Einfluss aufgrund mangelnder Akzeptanz für notwendige Anpassungsmaßnahmen z.B. in Politik und Bevölkerung (z.B. mit Folge höherer Wasserentgelte, Einschränkungen bei Bewässerung)</a:t>
                      </a:r>
                    </a:p>
                  </a:txBody>
                  <a:tcPr marL="45720" marR="45720" anchor="ctr"/>
                </a:tc>
                <a:extLst>
                  <a:ext uri="{0D108BD9-81ED-4DB2-BD59-A6C34878D82A}">
                    <a16:rowId xmlns:a16="http://schemas.microsoft.com/office/drawing/2014/main" val="417736460"/>
                  </a:ext>
                </a:extLst>
              </a:tr>
              <a:tr h="273600">
                <a:tc>
                  <a:txBody>
                    <a:bodyPr/>
                    <a:lstStyle/>
                    <a:p>
                      <a:pPr algn="ctr" fontAlgn="b">
                        <a:buNone/>
                      </a:pPr>
                      <a:r>
                        <a:rPr lang="de-DE" sz="600" b="1" u="none" strike="noStrike" noProof="0" dirty="0">
                          <a:solidFill>
                            <a:srgbClr val="000000"/>
                          </a:solidFill>
                          <a:effectLst/>
                          <a:latin typeface="+mj-lt"/>
                        </a:rPr>
                        <a:t>6</a:t>
                      </a:r>
                      <a:endParaRPr lang="de-DE" sz="600" b="1" i="0" u="none" strike="noStrike" noProof="0" dirty="0">
                        <a:solidFill>
                          <a:srgbClr val="000000"/>
                        </a:solidFill>
                        <a:effectLst/>
                        <a:latin typeface="+mj-lt"/>
                      </a:endParaRPr>
                    </a:p>
                  </a:txBody>
                  <a:tcPr marL="45720" marR="45720" anchor="ctr"/>
                </a:tc>
                <a:tc>
                  <a:txBody>
                    <a:bodyPr/>
                    <a:lstStyle/>
                    <a:p>
                      <a:pPr algn="l" fontAlgn="b">
                        <a:buNone/>
                      </a:pPr>
                      <a:r>
                        <a:rPr lang="de-DE" sz="600" b="0" i="0" u="none" strike="noStrike" noProof="0" dirty="0">
                          <a:solidFill>
                            <a:srgbClr val="000000"/>
                          </a:solidFill>
                          <a:effectLst/>
                          <a:latin typeface="+mj-lt"/>
                        </a:rPr>
                        <a:t>hemmender Einfluss aufgrund mangelnder regionaler oder landesweiter Wasserversorgungskonzepte (z.B. integrierte Planung, Koordination), die eine effektive Antwort auf den Klimawandel liefern können</a:t>
                      </a:r>
                    </a:p>
                  </a:txBody>
                  <a:tcPr marL="45720" marR="45720" anchor="ctr"/>
                </a:tc>
                <a:extLst>
                  <a:ext uri="{0D108BD9-81ED-4DB2-BD59-A6C34878D82A}">
                    <a16:rowId xmlns:a16="http://schemas.microsoft.com/office/drawing/2014/main" val="1361201670"/>
                  </a:ext>
                </a:extLst>
              </a:tr>
            </a:tbl>
          </a:graphicData>
        </a:graphic>
      </p:graphicFrame>
      <p:sp>
        <p:nvSpPr>
          <p:cNvPr id="5" name="Textfeld 4">
            <a:extLst>
              <a:ext uri="{FF2B5EF4-FFF2-40B4-BE49-F238E27FC236}">
                <a16:creationId xmlns:a16="http://schemas.microsoft.com/office/drawing/2014/main" id="{816F0719-B365-2840-F6A6-B585ADB2FA74}"/>
              </a:ext>
            </a:extLst>
          </p:cNvPr>
          <p:cNvSpPr txBox="1"/>
          <p:nvPr/>
        </p:nvSpPr>
        <p:spPr>
          <a:xfrm>
            <a:off x="1698307" y="4298806"/>
            <a:ext cx="3049233" cy="261610"/>
          </a:xfrm>
          <a:prstGeom prst="rect">
            <a:avLst/>
          </a:prstGeom>
          <a:noFill/>
        </p:spPr>
        <p:txBody>
          <a:bodyPr wrap="none" rtlCol="0">
            <a:spAutoFit/>
          </a:bodyPr>
          <a:lstStyle/>
          <a:p>
            <a:pPr algn="ctr"/>
            <a:r>
              <a:rPr lang="de-DE" sz="1100" noProof="0" dirty="0"/>
              <a:t>Resilienz im Themenfeld Rechtlicher Rahmen</a:t>
            </a:r>
            <a:endParaRPr lang="de-DE" sz="600" noProof="0" dirty="0"/>
          </a:p>
        </p:txBody>
      </p:sp>
      <p:sp>
        <p:nvSpPr>
          <p:cNvPr id="2" name="Textfeld 1">
            <a:extLst>
              <a:ext uri="{FF2B5EF4-FFF2-40B4-BE49-F238E27FC236}">
                <a16:creationId xmlns:a16="http://schemas.microsoft.com/office/drawing/2014/main" id="{965E24D8-DF2C-0023-1558-C85DE02FA0DC}"/>
              </a:ext>
            </a:extLst>
          </p:cNvPr>
          <p:cNvSpPr txBox="1"/>
          <p:nvPr/>
        </p:nvSpPr>
        <p:spPr>
          <a:xfrm rot="16200000">
            <a:off x="-1110885" y="2483849"/>
            <a:ext cx="3038398" cy="261610"/>
          </a:xfrm>
          <a:prstGeom prst="rect">
            <a:avLst/>
          </a:prstGeom>
          <a:noFill/>
        </p:spPr>
        <p:txBody>
          <a:bodyPr wrap="square" rtlCol="0">
            <a:spAutoFit/>
          </a:bodyPr>
          <a:lstStyle/>
          <a:p>
            <a:pPr algn="ctr"/>
            <a:r>
              <a:rPr lang="de-DE" sz="1100" noProof="0" dirty="0"/>
              <a:t>Einfluss auf die Klimaresilienz</a:t>
            </a:r>
          </a:p>
        </p:txBody>
      </p:sp>
      <p:sp>
        <p:nvSpPr>
          <p:cNvPr id="11" name="Textfeld 10">
            <a:extLst>
              <a:ext uri="{FF2B5EF4-FFF2-40B4-BE49-F238E27FC236}">
                <a16:creationId xmlns:a16="http://schemas.microsoft.com/office/drawing/2014/main" id="{9E49A683-0084-93B2-A5EC-9A12E01810BF}"/>
              </a:ext>
            </a:extLst>
          </p:cNvPr>
          <p:cNvSpPr txBox="1"/>
          <p:nvPr/>
        </p:nvSpPr>
        <p:spPr>
          <a:xfrm>
            <a:off x="877469" y="1095454"/>
            <a:ext cx="1130685" cy="349702"/>
          </a:xfrm>
          <a:prstGeom prst="rect">
            <a:avLst/>
          </a:prstGeom>
          <a:noFill/>
        </p:spPr>
        <p:txBody>
          <a:bodyPr wrap="none" lIns="36000" tIns="36000" rIns="36000" bIns="36000" rtlCol="0">
            <a:spAutoFit/>
          </a:bodyPr>
          <a:lstStyle/>
          <a:p>
            <a:r>
              <a:rPr lang="de-DE" sz="900" dirty="0"/>
              <a:t>Negative </a:t>
            </a:r>
          </a:p>
          <a:p>
            <a:r>
              <a:rPr lang="de-DE" sz="900" dirty="0"/>
              <a:t>Schlüsselindikatoren</a:t>
            </a:r>
          </a:p>
        </p:txBody>
      </p:sp>
      <p:sp>
        <p:nvSpPr>
          <p:cNvPr id="13" name="Textfeld 12">
            <a:extLst>
              <a:ext uri="{FF2B5EF4-FFF2-40B4-BE49-F238E27FC236}">
                <a16:creationId xmlns:a16="http://schemas.microsoft.com/office/drawing/2014/main" id="{AA762487-422C-6441-7BE6-35BB9B6514ED}"/>
              </a:ext>
            </a:extLst>
          </p:cNvPr>
          <p:cNvSpPr txBox="1"/>
          <p:nvPr/>
        </p:nvSpPr>
        <p:spPr>
          <a:xfrm>
            <a:off x="4411655" y="1095454"/>
            <a:ext cx="1130685" cy="349702"/>
          </a:xfrm>
          <a:prstGeom prst="rect">
            <a:avLst/>
          </a:prstGeom>
          <a:noFill/>
        </p:spPr>
        <p:txBody>
          <a:bodyPr wrap="none" lIns="36000" tIns="36000" rIns="36000" bIns="36000" rtlCol="0">
            <a:spAutoFit/>
          </a:bodyPr>
          <a:lstStyle/>
          <a:p>
            <a:pPr algn="r"/>
            <a:r>
              <a:rPr lang="de-DE" sz="900" dirty="0"/>
              <a:t>Positive </a:t>
            </a:r>
          </a:p>
          <a:p>
            <a:pPr algn="r"/>
            <a:r>
              <a:rPr lang="de-DE" sz="900" dirty="0"/>
              <a:t>Schlüsselindikatoren</a:t>
            </a:r>
          </a:p>
        </p:txBody>
      </p:sp>
      <p:sp>
        <p:nvSpPr>
          <p:cNvPr id="6" name="Textfeld 5">
            <a:extLst>
              <a:ext uri="{FF2B5EF4-FFF2-40B4-BE49-F238E27FC236}">
                <a16:creationId xmlns:a16="http://schemas.microsoft.com/office/drawing/2014/main" id="{9FE5ED5D-623C-D007-D792-42B1F1395011}"/>
              </a:ext>
            </a:extLst>
          </p:cNvPr>
          <p:cNvSpPr txBox="1"/>
          <p:nvPr/>
        </p:nvSpPr>
        <p:spPr>
          <a:xfrm>
            <a:off x="4475775" y="3819449"/>
            <a:ext cx="1066565" cy="349702"/>
          </a:xfrm>
          <a:prstGeom prst="rect">
            <a:avLst/>
          </a:prstGeom>
          <a:noFill/>
        </p:spPr>
        <p:txBody>
          <a:bodyPr wrap="none" lIns="36000" tIns="36000" rIns="36000" bIns="36000" rtlCol="0">
            <a:spAutoFit/>
          </a:bodyPr>
          <a:lstStyle/>
          <a:p>
            <a:pPr algn="r"/>
            <a:r>
              <a:rPr lang="de-DE" sz="900" dirty="0"/>
              <a:t>Sekundäre</a:t>
            </a:r>
          </a:p>
          <a:p>
            <a:pPr algn="r"/>
            <a:r>
              <a:rPr lang="de-DE" sz="900" dirty="0"/>
              <a:t>positive Indikatoren</a:t>
            </a:r>
          </a:p>
        </p:txBody>
      </p:sp>
      <p:sp>
        <p:nvSpPr>
          <p:cNvPr id="7" name="Textfeld 6">
            <a:extLst>
              <a:ext uri="{FF2B5EF4-FFF2-40B4-BE49-F238E27FC236}">
                <a16:creationId xmlns:a16="http://schemas.microsoft.com/office/drawing/2014/main" id="{A07B48EA-7EA2-C6FD-0125-172616999BD5}"/>
              </a:ext>
            </a:extLst>
          </p:cNvPr>
          <p:cNvSpPr txBox="1"/>
          <p:nvPr/>
        </p:nvSpPr>
        <p:spPr>
          <a:xfrm>
            <a:off x="877469" y="3819449"/>
            <a:ext cx="1111449" cy="349702"/>
          </a:xfrm>
          <a:prstGeom prst="rect">
            <a:avLst/>
          </a:prstGeom>
          <a:noFill/>
        </p:spPr>
        <p:txBody>
          <a:bodyPr wrap="none" lIns="36000" tIns="36000" rIns="36000" bIns="36000" rtlCol="0">
            <a:spAutoFit/>
          </a:bodyPr>
          <a:lstStyle/>
          <a:p>
            <a:r>
              <a:rPr lang="de-DE" sz="900" dirty="0"/>
              <a:t>Sekundäre</a:t>
            </a:r>
          </a:p>
          <a:p>
            <a:r>
              <a:rPr lang="de-DE" sz="900" dirty="0"/>
              <a:t>negative Indikatoren</a:t>
            </a:r>
          </a:p>
        </p:txBody>
      </p:sp>
      <p:sp>
        <p:nvSpPr>
          <p:cNvPr id="14" name="Textfeld 13">
            <a:extLst>
              <a:ext uri="{FF2B5EF4-FFF2-40B4-BE49-F238E27FC236}">
                <a16:creationId xmlns:a16="http://schemas.microsoft.com/office/drawing/2014/main" id="{BF5B2404-79E5-DD92-5C7C-A6255E68F5E3}"/>
              </a:ext>
            </a:extLst>
          </p:cNvPr>
          <p:cNvSpPr txBox="1"/>
          <p:nvPr/>
        </p:nvSpPr>
        <p:spPr>
          <a:xfrm>
            <a:off x="804690" y="4538763"/>
            <a:ext cx="4078460" cy="184666"/>
          </a:xfrm>
          <a:prstGeom prst="rect">
            <a:avLst/>
          </a:prstGeom>
          <a:noFill/>
        </p:spPr>
        <p:txBody>
          <a:bodyPr wrap="square" lIns="0" tIns="0" rIns="0" bIns="0" rtlCol="0">
            <a:spAutoFit/>
          </a:bodyPr>
          <a:lstStyle/>
          <a:p>
            <a:r>
              <a:rPr lang="de-DE" sz="600" noProof="0" dirty="0">
                <a:solidFill>
                  <a:schemeClr val="bg1"/>
                </a:solidFill>
              </a:rPr>
              <a:t>*</a:t>
            </a:r>
            <a:r>
              <a:rPr lang="de-DE" sz="600" noProof="0" dirty="0"/>
              <a:t>* Durchschnittlicher Einfluss der Indikatoren auf die Klimaresilienz (</a:t>
            </a:r>
            <a:r>
              <a:rPr lang="de-DE" sz="600" i="1" noProof="0" dirty="0"/>
              <a:t>kann ggü. 2025 abweichen!</a:t>
            </a:r>
            <a:r>
              <a:rPr lang="de-DE" sz="600" noProof="0" dirty="0"/>
              <a:t>)</a:t>
            </a:r>
          </a:p>
          <a:p>
            <a:r>
              <a:rPr lang="de-DE" sz="600" noProof="0" dirty="0"/>
              <a:t>** Punktewert des Teilindex „</a:t>
            </a:r>
            <a:r>
              <a:rPr lang="de-DE" sz="600" dirty="0"/>
              <a:t>Rechtlicher</a:t>
            </a:r>
            <a:r>
              <a:rPr lang="de-DE" sz="600" noProof="0" dirty="0"/>
              <a:t> Rahmen“</a:t>
            </a:r>
          </a:p>
        </p:txBody>
      </p:sp>
    </p:spTree>
    <p:extLst>
      <p:ext uri="{BB962C8B-B14F-4D97-AF65-F5344CB8AC3E}">
        <p14:creationId xmlns:p14="http://schemas.microsoft.com/office/powerpoint/2010/main" val="273298639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05667E-4DFD-9A38-AE73-A78A77CA03D6}"/>
            </a:ext>
          </a:extLst>
        </p:cNvPr>
        <p:cNvGrpSpPr/>
        <p:nvPr/>
      </p:nvGrpSpPr>
      <p:grpSpPr>
        <a:xfrm>
          <a:off x="0" y="0"/>
          <a:ext cx="0" cy="0"/>
          <a:chOff x="0" y="0"/>
          <a:chExt cx="0" cy="0"/>
        </a:xfrm>
      </p:grpSpPr>
      <p:graphicFrame>
        <p:nvGraphicFramePr>
          <p:cNvPr id="7" name="Diagramm 6">
            <a:extLst>
              <a:ext uri="{FF2B5EF4-FFF2-40B4-BE49-F238E27FC236}">
                <a16:creationId xmlns:a16="http://schemas.microsoft.com/office/drawing/2014/main" id="{F49BF784-0B19-1662-0080-B022CD917569}"/>
              </a:ext>
            </a:extLst>
          </p:cNvPr>
          <p:cNvGraphicFramePr/>
          <p:nvPr/>
        </p:nvGraphicFramePr>
        <p:xfrm>
          <a:off x="484385" y="980396"/>
          <a:ext cx="5292515" cy="3415501"/>
        </p:xfrm>
        <a:graphic>
          <a:graphicData uri="http://schemas.openxmlformats.org/drawingml/2006/chart">
            <c:chart xmlns:c="http://schemas.openxmlformats.org/drawingml/2006/chart" xmlns:r="http://schemas.openxmlformats.org/officeDocument/2006/relationships" r:id="rId2"/>
          </a:graphicData>
        </a:graphic>
      </p:graphicFrame>
      <p:sp>
        <p:nvSpPr>
          <p:cNvPr id="4" name="Shape-4">
            <a:extLst>
              <a:ext uri="{FF2B5EF4-FFF2-40B4-BE49-F238E27FC236}">
                <a16:creationId xmlns:a16="http://schemas.microsoft.com/office/drawing/2014/main" id="{FDBA8CC5-5478-B9B8-9B8F-BA0D90CF35BD}"/>
              </a:ext>
            </a:extLst>
          </p:cNvPr>
          <p:cNvSpPr>
            <a:spLocks noGrp="1"/>
          </p:cNvSpPr>
          <p:nvPr>
            <p:ph type="title"/>
          </p:nvPr>
        </p:nvSpPr>
        <p:spPr/>
        <p:txBody>
          <a:bodyPr>
            <a:normAutofit/>
          </a:bodyPr>
          <a:lstStyle/>
          <a:p>
            <a:br>
              <a:rPr lang="de-DE" noProof="0" dirty="0"/>
            </a:br>
            <a:r>
              <a:rPr lang="de-DE" noProof="0" dirty="0"/>
              <a:t>Treiberanalyse mit PLS – Zukunftsperspektive</a:t>
            </a:r>
          </a:p>
        </p:txBody>
      </p:sp>
      <p:sp>
        <p:nvSpPr>
          <p:cNvPr id="96" name="Shape-23">
            <a:extLst>
              <a:ext uri="{FF2B5EF4-FFF2-40B4-BE49-F238E27FC236}">
                <a16:creationId xmlns:a16="http://schemas.microsoft.com/office/drawing/2014/main" id="{2CD34C43-D101-240C-56F2-A634A6D3C1E7}"/>
              </a:ext>
            </a:extLst>
          </p:cNvPr>
          <p:cNvSpPr txBox="1">
            <a:spLocks/>
          </p:cNvSpPr>
          <p:nvPr/>
        </p:nvSpPr>
        <p:spPr>
          <a:xfrm>
            <a:off x="612000" y="4997817"/>
            <a:ext cx="6480000" cy="144000"/>
          </a:xfrm>
          <a:prstGeom prst="rect">
            <a:avLst/>
          </a:prstGeom>
        </p:spPr>
        <p:txBody>
          <a:bodyPr vert="horz" lIns="0" tIns="0" rIns="0" bIns="0" rtlCol="0" anchor="t" anchorCtr="0"/>
          <a:lstStyle>
            <a:defPPr>
              <a:defRPr lang="en-US"/>
            </a:defPPr>
            <a:lvl1pPr marL="0" algn="l" defTabSz="457200" rtl="0" eaLnBrk="1" latinLnBrk="0" hangingPunct="1">
              <a:defRPr sz="700" b="0" i="0" kern="1200">
                <a:solidFill>
                  <a:schemeClr val="tx1">
                    <a:alpha val="60000"/>
                  </a:schemeClr>
                </a:solidFill>
                <a:latin typeface="Arial" panose="020B0604020202020204" pitchFamily="34" charset="0"/>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de-DE" noProof="0" dirty="0"/>
              <a:t>Juli 2026</a:t>
            </a:r>
          </a:p>
        </p:txBody>
      </p:sp>
      <p:sp>
        <p:nvSpPr>
          <p:cNvPr id="97" name="Shape-24">
            <a:extLst>
              <a:ext uri="{FF2B5EF4-FFF2-40B4-BE49-F238E27FC236}">
                <a16:creationId xmlns:a16="http://schemas.microsoft.com/office/drawing/2014/main" id="{352C67EB-2635-D334-3EA0-6EBC1BB6A495}"/>
              </a:ext>
            </a:extLst>
          </p:cNvPr>
          <p:cNvSpPr txBox="1">
            <a:spLocks/>
          </p:cNvSpPr>
          <p:nvPr/>
        </p:nvSpPr>
        <p:spPr>
          <a:xfrm>
            <a:off x="360000" y="4998336"/>
            <a:ext cx="252000" cy="144000"/>
          </a:xfrm>
          <a:prstGeom prst="rect">
            <a:avLst/>
          </a:prstGeom>
        </p:spPr>
        <p:txBody>
          <a:bodyPr vert="horz" lIns="0" tIns="0" rIns="0" bIns="0" rtlCol="0" anchor="t" anchorCtr="0"/>
          <a:lstStyle>
            <a:defPPr>
              <a:defRPr lang="en-US"/>
            </a:defPPr>
            <a:lvl1pPr marL="0" algn="l" defTabSz="457200" rtl="0" eaLnBrk="1" latinLnBrk="0" hangingPunct="1">
              <a:defRPr sz="700" b="0" i="0" kern="1200">
                <a:solidFill>
                  <a:schemeClr val="tx1">
                    <a:alpha val="60000"/>
                  </a:schemeClr>
                </a:solidFill>
                <a:latin typeface="Arial" panose="020B0604020202020204" pitchFamily="34" charset="0"/>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DB2B21CB-63E8-C249-B8AC-5FF3FD754265}" type="slidenum">
              <a:rPr lang="de-DE" noProof="0" smtClean="0"/>
              <a:pPr/>
              <a:t>33</a:t>
            </a:fld>
            <a:endParaRPr lang="de-DE" noProof="0" dirty="0"/>
          </a:p>
        </p:txBody>
      </p:sp>
      <p:sp>
        <p:nvSpPr>
          <p:cNvPr id="10" name="Textfeld 9">
            <a:extLst>
              <a:ext uri="{FF2B5EF4-FFF2-40B4-BE49-F238E27FC236}">
                <a16:creationId xmlns:a16="http://schemas.microsoft.com/office/drawing/2014/main" id="{4EC99F31-D81E-CAE9-68EE-6174D60DE096}"/>
              </a:ext>
            </a:extLst>
          </p:cNvPr>
          <p:cNvSpPr txBox="1"/>
          <p:nvPr/>
        </p:nvSpPr>
        <p:spPr>
          <a:xfrm>
            <a:off x="877469" y="2375598"/>
            <a:ext cx="574444" cy="195814"/>
          </a:xfrm>
          <a:prstGeom prst="rect">
            <a:avLst/>
          </a:prstGeom>
          <a:noFill/>
        </p:spPr>
        <p:txBody>
          <a:bodyPr wrap="none" lIns="36000" tIns="36000" rIns="36000" bIns="36000" rtlCol="0">
            <a:spAutoFit/>
          </a:bodyPr>
          <a:lstStyle/>
          <a:p>
            <a:pPr algn="ctr"/>
            <a:r>
              <a:rPr lang="de-DE" sz="800" noProof="0" dirty="0"/>
              <a:t>Ø = 3,7%* </a:t>
            </a:r>
          </a:p>
        </p:txBody>
      </p:sp>
      <p:sp>
        <p:nvSpPr>
          <p:cNvPr id="12" name="Textfeld 11">
            <a:extLst>
              <a:ext uri="{FF2B5EF4-FFF2-40B4-BE49-F238E27FC236}">
                <a16:creationId xmlns:a16="http://schemas.microsoft.com/office/drawing/2014/main" id="{A6220E36-FAB3-F439-720B-B8640C4A733B}"/>
              </a:ext>
            </a:extLst>
          </p:cNvPr>
          <p:cNvSpPr txBox="1"/>
          <p:nvPr/>
        </p:nvSpPr>
        <p:spPr>
          <a:xfrm>
            <a:off x="2816610" y="3986717"/>
            <a:ext cx="465439" cy="195814"/>
          </a:xfrm>
          <a:prstGeom prst="rect">
            <a:avLst/>
          </a:prstGeom>
          <a:noFill/>
        </p:spPr>
        <p:txBody>
          <a:bodyPr wrap="none" lIns="36000" tIns="36000" rIns="36000" bIns="36000" rtlCol="0">
            <a:spAutoFit/>
          </a:bodyPr>
          <a:lstStyle/>
          <a:p>
            <a:pPr algn="ctr"/>
            <a:r>
              <a:rPr lang="de-DE" sz="800" noProof="0" dirty="0"/>
              <a:t>Ø = 46**</a:t>
            </a:r>
          </a:p>
        </p:txBody>
      </p:sp>
      <p:graphicFrame>
        <p:nvGraphicFramePr>
          <p:cNvPr id="2" name="Tabelle 1">
            <a:extLst>
              <a:ext uri="{FF2B5EF4-FFF2-40B4-BE49-F238E27FC236}">
                <a16:creationId xmlns:a16="http://schemas.microsoft.com/office/drawing/2014/main" id="{21A92870-F1E6-AD7B-327B-B6AA4A0326FD}"/>
              </a:ext>
            </a:extLst>
          </p:cNvPr>
          <p:cNvGraphicFramePr>
            <a:graphicFrameLocks noGrp="1"/>
          </p:cNvGraphicFramePr>
          <p:nvPr/>
        </p:nvGraphicFramePr>
        <p:xfrm>
          <a:off x="5700712" y="975378"/>
          <a:ext cx="3328988" cy="2009520"/>
        </p:xfrm>
        <a:graphic>
          <a:graphicData uri="http://schemas.openxmlformats.org/drawingml/2006/table">
            <a:tbl>
              <a:tblPr firstRow="1" bandRow="1">
                <a:tableStyleId>{073A0DAA-6AF3-43AB-8588-CEC1D06C72B9}</a:tableStyleId>
              </a:tblPr>
              <a:tblGrid>
                <a:gridCol w="208280">
                  <a:extLst>
                    <a:ext uri="{9D8B030D-6E8A-4147-A177-3AD203B41FA5}">
                      <a16:colId xmlns:a16="http://schemas.microsoft.com/office/drawing/2014/main" val="3736700571"/>
                    </a:ext>
                  </a:extLst>
                </a:gridCol>
                <a:gridCol w="3120708">
                  <a:extLst>
                    <a:ext uri="{9D8B030D-6E8A-4147-A177-3AD203B41FA5}">
                      <a16:colId xmlns:a16="http://schemas.microsoft.com/office/drawing/2014/main" val="2290915814"/>
                    </a:ext>
                  </a:extLst>
                </a:gridCol>
              </a:tblGrid>
              <a:tr h="273600">
                <a:tc>
                  <a:txBody>
                    <a:bodyPr/>
                    <a:lstStyle/>
                    <a:p>
                      <a:pPr algn="ctr"/>
                      <a:r>
                        <a:rPr lang="de-DE" sz="600" noProof="0" dirty="0">
                          <a:latin typeface="+mj-lt"/>
                        </a:rPr>
                        <a:t>Nr.</a:t>
                      </a:r>
                    </a:p>
                  </a:txBody>
                  <a:tcPr marL="45720" marR="45720" anchor="ctr"/>
                </a:tc>
                <a:tc>
                  <a:txBody>
                    <a:bodyPr/>
                    <a:lstStyle/>
                    <a:p>
                      <a:r>
                        <a:rPr lang="de-DE" sz="600" noProof="0" dirty="0">
                          <a:latin typeface="+mj-lt"/>
                        </a:rPr>
                        <a:t>Indikatoren zur Zukunftsperspektive</a:t>
                      </a:r>
                    </a:p>
                  </a:txBody>
                  <a:tcPr marL="45720" marR="45720" anchor="ctr"/>
                </a:tc>
                <a:extLst>
                  <a:ext uri="{0D108BD9-81ED-4DB2-BD59-A6C34878D82A}">
                    <a16:rowId xmlns:a16="http://schemas.microsoft.com/office/drawing/2014/main" val="3862398790"/>
                  </a:ext>
                </a:extLst>
              </a:tr>
              <a:tr h="273600">
                <a:tc>
                  <a:txBody>
                    <a:bodyPr/>
                    <a:lstStyle/>
                    <a:p>
                      <a:pPr algn="ctr" fontAlgn="b">
                        <a:buNone/>
                      </a:pPr>
                      <a:r>
                        <a:rPr lang="de-DE" sz="600" b="1" u="none" strike="noStrike" noProof="0" dirty="0">
                          <a:solidFill>
                            <a:srgbClr val="000000"/>
                          </a:solidFill>
                          <a:effectLst/>
                          <a:latin typeface="+mj-lt"/>
                        </a:rPr>
                        <a:t>1</a:t>
                      </a:r>
                      <a:endParaRPr lang="de-DE" sz="600" b="1" i="0" u="none" strike="noStrike" noProof="0" dirty="0">
                        <a:solidFill>
                          <a:srgbClr val="000000"/>
                        </a:solidFill>
                        <a:effectLst/>
                        <a:latin typeface="+mj-lt"/>
                      </a:endParaRPr>
                    </a:p>
                  </a:txBody>
                  <a:tcPr marL="45720" marR="45720" anchor="ctr"/>
                </a:tc>
                <a:tc>
                  <a:txBody>
                    <a:bodyPr/>
                    <a:lstStyle/>
                    <a:p>
                      <a:pPr algn="l" fontAlgn="b">
                        <a:buNone/>
                      </a:pPr>
                      <a:r>
                        <a:rPr lang="de-DE" sz="600" b="0" i="0" u="none" strike="noStrike" noProof="0" dirty="0">
                          <a:solidFill>
                            <a:srgbClr val="000000"/>
                          </a:solidFill>
                          <a:effectLst/>
                          <a:latin typeface="+mj-lt"/>
                        </a:rPr>
                        <a:t>Zunahme der Herausforderung, dass die gesetzlichen Qualitätsanforderungen an Trinkwasser gem. TrinkwV zukünftig eingehalten werden können.</a:t>
                      </a:r>
                    </a:p>
                  </a:txBody>
                  <a:tcPr marL="45720" marR="45720" anchor="ctr"/>
                </a:tc>
                <a:extLst>
                  <a:ext uri="{0D108BD9-81ED-4DB2-BD59-A6C34878D82A}">
                    <a16:rowId xmlns:a16="http://schemas.microsoft.com/office/drawing/2014/main" val="1874467380"/>
                  </a:ext>
                </a:extLst>
              </a:tr>
              <a:tr h="273600">
                <a:tc>
                  <a:txBody>
                    <a:bodyPr/>
                    <a:lstStyle/>
                    <a:p>
                      <a:pPr algn="ctr" fontAlgn="b">
                        <a:buNone/>
                      </a:pPr>
                      <a:r>
                        <a:rPr lang="de-DE" sz="600" b="1" u="none" strike="noStrike" noProof="0" dirty="0">
                          <a:solidFill>
                            <a:srgbClr val="000000"/>
                          </a:solidFill>
                          <a:effectLst/>
                          <a:latin typeface="+mj-lt"/>
                        </a:rPr>
                        <a:t>2</a:t>
                      </a:r>
                      <a:endParaRPr lang="de-DE" sz="600" b="1" i="0" u="none" strike="noStrike" noProof="0" dirty="0">
                        <a:solidFill>
                          <a:srgbClr val="000000"/>
                        </a:solidFill>
                        <a:effectLst/>
                        <a:latin typeface="+mj-lt"/>
                      </a:endParaRPr>
                    </a:p>
                  </a:txBody>
                  <a:tcPr marL="45720" marR="45720" anchor="ctr"/>
                </a:tc>
                <a:tc>
                  <a:txBody>
                    <a:bodyPr/>
                    <a:lstStyle/>
                    <a:p>
                      <a:pPr algn="l" fontAlgn="b">
                        <a:buNone/>
                      </a:pPr>
                      <a:r>
                        <a:rPr lang="de-DE" sz="600" b="0" i="0" u="none" strike="noStrike" noProof="0" dirty="0">
                          <a:solidFill>
                            <a:srgbClr val="000000"/>
                          </a:solidFill>
                          <a:effectLst/>
                          <a:latin typeface="+mj-lt"/>
                        </a:rPr>
                        <a:t>Anstieg des Risikos, dass die rechtlich und vertraglich gesicherten Wassermengen zukünftig nicht mehr ausreichen, um den prognostizierten Wasserbedarf jederzeit vollumfänglich zu decken (Auslastung der Wasserentnahmerechte).</a:t>
                      </a:r>
                    </a:p>
                  </a:txBody>
                  <a:tcPr marL="45720" marR="45720" anchor="ctr"/>
                </a:tc>
                <a:extLst>
                  <a:ext uri="{0D108BD9-81ED-4DB2-BD59-A6C34878D82A}">
                    <a16:rowId xmlns:a16="http://schemas.microsoft.com/office/drawing/2014/main" val="3986180759"/>
                  </a:ext>
                </a:extLst>
              </a:tr>
              <a:tr h="273600">
                <a:tc>
                  <a:txBody>
                    <a:bodyPr/>
                    <a:lstStyle/>
                    <a:p>
                      <a:pPr algn="ctr" fontAlgn="b">
                        <a:buNone/>
                      </a:pPr>
                      <a:r>
                        <a:rPr lang="de-DE" sz="600" b="1" u="none" strike="noStrike" noProof="0" dirty="0">
                          <a:solidFill>
                            <a:srgbClr val="000000"/>
                          </a:solidFill>
                          <a:effectLst/>
                          <a:latin typeface="+mj-lt"/>
                        </a:rPr>
                        <a:t>3</a:t>
                      </a:r>
                      <a:endParaRPr lang="de-DE" sz="600" b="1" i="0" u="none" strike="noStrike" noProof="0" dirty="0">
                        <a:solidFill>
                          <a:srgbClr val="000000"/>
                        </a:solidFill>
                        <a:effectLst/>
                        <a:latin typeface="+mj-lt"/>
                      </a:endParaRPr>
                    </a:p>
                  </a:txBody>
                  <a:tcPr marL="45720" marR="45720" anchor="ctr"/>
                </a:tc>
                <a:tc>
                  <a:txBody>
                    <a:bodyPr/>
                    <a:lstStyle/>
                    <a:p>
                      <a:pPr algn="l" fontAlgn="b">
                        <a:buNone/>
                      </a:pPr>
                      <a:r>
                        <a:rPr lang="de-DE" sz="600" b="0" i="0" u="none" strike="noStrike" noProof="0" dirty="0">
                          <a:solidFill>
                            <a:srgbClr val="000000"/>
                          </a:solidFill>
                          <a:effectLst/>
                          <a:latin typeface="+mj-lt"/>
                        </a:rPr>
                        <a:t>Anstieg der Betroffenheit meines Unternehmens durch den Klimawandel.</a:t>
                      </a:r>
                    </a:p>
                  </a:txBody>
                  <a:tcPr marL="45720" marR="45720" anchor="ctr"/>
                </a:tc>
                <a:extLst>
                  <a:ext uri="{0D108BD9-81ED-4DB2-BD59-A6C34878D82A}">
                    <a16:rowId xmlns:a16="http://schemas.microsoft.com/office/drawing/2014/main" val="582486357"/>
                  </a:ext>
                </a:extLst>
              </a:tr>
              <a:tr h="273600">
                <a:tc>
                  <a:txBody>
                    <a:bodyPr/>
                    <a:lstStyle/>
                    <a:p>
                      <a:pPr algn="ctr" fontAlgn="b">
                        <a:buNone/>
                      </a:pPr>
                      <a:r>
                        <a:rPr lang="de-DE" sz="600" b="1" u="none" strike="noStrike" noProof="0" dirty="0">
                          <a:solidFill>
                            <a:srgbClr val="000000"/>
                          </a:solidFill>
                          <a:effectLst/>
                          <a:latin typeface="+mj-lt"/>
                        </a:rPr>
                        <a:t>4</a:t>
                      </a:r>
                      <a:endParaRPr lang="de-DE" sz="600" b="1" i="0" u="none" strike="noStrike" noProof="0" dirty="0">
                        <a:solidFill>
                          <a:srgbClr val="000000"/>
                        </a:solidFill>
                        <a:effectLst/>
                        <a:latin typeface="+mj-lt"/>
                      </a:endParaRPr>
                    </a:p>
                  </a:txBody>
                  <a:tcPr marL="45720" marR="45720" anchor="ctr"/>
                </a:tc>
                <a:tc>
                  <a:txBody>
                    <a:bodyPr/>
                    <a:lstStyle/>
                    <a:p>
                      <a:pPr algn="l" fontAlgn="b">
                        <a:buNone/>
                      </a:pPr>
                      <a:r>
                        <a:rPr lang="de-DE" sz="600" b="0" i="0" u="none" strike="noStrike" noProof="0" dirty="0">
                          <a:solidFill>
                            <a:srgbClr val="000000"/>
                          </a:solidFill>
                          <a:effectLst/>
                          <a:latin typeface="+mj-lt"/>
                        </a:rPr>
                        <a:t>Abnahme der Handlungsfähigkeit meines Unternehmens im Umgang mit den Folgen des Klimawandels.</a:t>
                      </a:r>
                    </a:p>
                  </a:txBody>
                  <a:tcPr marL="45720" marR="45720" anchor="ctr"/>
                </a:tc>
                <a:extLst>
                  <a:ext uri="{0D108BD9-81ED-4DB2-BD59-A6C34878D82A}">
                    <a16:rowId xmlns:a16="http://schemas.microsoft.com/office/drawing/2014/main" val="1696841502"/>
                  </a:ext>
                </a:extLst>
              </a:tr>
              <a:tr h="273600">
                <a:tc>
                  <a:txBody>
                    <a:bodyPr/>
                    <a:lstStyle/>
                    <a:p>
                      <a:pPr algn="ctr" fontAlgn="b">
                        <a:buNone/>
                      </a:pPr>
                      <a:r>
                        <a:rPr lang="de-DE" sz="600" b="1" u="none" strike="noStrike" noProof="0" dirty="0">
                          <a:solidFill>
                            <a:srgbClr val="000000"/>
                          </a:solidFill>
                          <a:effectLst/>
                          <a:latin typeface="+mj-lt"/>
                        </a:rPr>
                        <a:t>5</a:t>
                      </a:r>
                      <a:endParaRPr lang="de-DE" sz="600" b="1" i="0" u="none" strike="noStrike" noProof="0" dirty="0">
                        <a:solidFill>
                          <a:srgbClr val="000000"/>
                        </a:solidFill>
                        <a:effectLst/>
                        <a:latin typeface="+mj-lt"/>
                      </a:endParaRPr>
                    </a:p>
                  </a:txBody>
                  <a:tcPr marL="45720" marR="45720" anchor="ctr"/>
                </a:tc>
                <a:tc>
                  <a:txBody>
                    <a:bodyPr/>
                    <a:lstStyle/>
                    <a:p>
                      <a:pPr algn="l" fontAlgn="b">
                        <a:buNone/>
                      </a:pPr>
                      <a:r>
                        <a:rPr lang="de-DE" sz="600" b="0" i="0" u="none" strike="noStrike" noProof="0" dirty="0">
                          <a:solidFill>
                            <a:srgbClr val="000000"/>
                          </a:solidFill>
                          <a:effectLst/>
                          <a:latin typeface="+mj-lt"/>
                        </a:rPr>
                        <a:t>Zunahme des Handlungsbedarfs in meinem Unternehmen aufgrund des Klimawandels.</a:t>
                      </a:r>
                    </a:p>
                  </a:txBody>
                  <a:tcPr marL="45720" marR="45720" anchor="ctr"/>
                </a:tc>
                <a:extLst>
                  <a:ext uri="{0D108BD9-81ED-4DB2-BD59-A6C34878D82A}">
                    <a16:rowId xmlns:a16="http://schemas.microsoft.com/office/drawing/2014/main" val="417736460"/>
                  </a:ext>
                </a:extLst>
              </a:tr>
              <a:tr h="273600">
                <a:tc>
                  <a:txBody>
                    <a:bodyPr/>
                    <a:lstStyle/>
                    <a:p>
                      <a:pPr algn="ctr" fontAlgn="b">
                        <a:buNone/>
                      </a:pPr>
                      <a:r>
                        <a:rPr lang="de-DE" sz="600" b="1" u="none" strike="noStrike" noProof="0" dirty="0">
                          <a:solidFill>
                            <a:srgbClr val="000000"/>
                          </a:solidFill>
                          <a:effectLst/>
                          <a:latin typeface="+mj-lt"/>
                        </a:rPr>
                        <a:t>6</a:t>
                      </a:r>
                      <a:endParaRPr lang="de-DE" sz="600" b="1" i="0" u="none" strike="noStrike" noProof="0" dirty="0">
                        <a:solidFill>
                          <a:srgbClr val="000000"/>
                        </a:solidFill>
                        <a:effectLst/>
                        <a:latin typeface="+mj-lt"/>
                      </a:endParaRPr>
                    </a:p>
                  </a:txBody>
                  <a:tcPr marL="45720" marR="45720" anchor="ctr"/>
                </a:tc>
                <a:tc>
                  <a:txBody>
                    <a:bodyPr/>
                    <a:lstStyle/>
                    <a:p>
                      <a:pPr algn="l" fontAlgn="b">
                        <a:buNone/>
                      </a:pPr>
                      <a:r>
                        <a:rPr lang="de-DE" sz="600" b="0" i="0" u="none" strike="noStrike" noProof="0" dirty="0">
                          <a:solidFill>
                            <a:srgbClr val="000000"/>
                          </a:solidFill>
                          <a:effectLst/>
                          <a:latin typeface="+mj-lt"/>
                        </a:rPr>
                        <a:t>Zunahme der regulatorischen Hemmnisse in Hinblick auf die Bewältigung des Klimawandels.</a:t>
                      </a:r>
                    </a:p>
                  </a:txBody>
                  <a:tcPr marL="45720" marR="45720" anchor="ctr"/>
                </a:tc>
                <a:extLst>
                  <a:ext uri="{0D108BD9-81ED-4DB2-BD59-A6C34878D82A}">
                    <a16:rowId xmlns:a16="http://schemas.microsoft.com/office/drawing/2014/main" val="1361201670"/>
                  </a:ext>
                </a:extLst>
              </a:tr>
            </a:tbl>
          </a:graphicData>
        </a:graphic>
      </p:graphicFrame>
      <p:sp>
        <p:nvSpPr>
          <p:cNvPr id="5" name="Textfeld 4">
            <a:extLst>
              <a:ext uri="{FF2B5EF4-FFF2-40B4-BE49-F238E27FC236}">
                <a16:creationId xmlns:a16="http://schemas.microsoft.com/office/drawing/2014/main" id="{91F38C6E-D8E5-3C99-F3F1-1B9EAA1AA74E}"/>
              </a:ext>
            </a:extLst>
          </p:cNvPr>
          <p:cNvSpPr txBox="1"/>
          <p:nvPr/>
        </p:nvSpPr>
        <p:spPr>
          <a:xfrm>
            <a:off x="1707121" y="4298806"/>
            <a:ext cx="3031599" cy="261610"/>
          </a:xfrm>
          <a:prstGeom prst="rect">
            <a:avLst/>
          </a:prstGeom>
          <a:noFill/>
        </p:spPr>
        <p:txBody>
          <a:bodyPr wrap="none" rtlCol="0">
            <a:spAutoFit/>
          </a:bodyPr>
          <a:lstStyle/>
          <a:p>
            <a:pPr algn="ctr"/>
            <a:r>
              <a:rPr lang="de-DE" sz="1100" noProof="0" dirty="0"/>
              <a:t>Resilienz im Themenfeld Zukunftsperspektive</a:t>
            </a:r>
            <a:endParaRPr lang="de-DE" sz="600" noProof="0" dirty="0"/>
          </a:p>
        </p:txBody>
      </p:sp>
      <p:sp>
        <p:nvSpPr>
          <p:cNvPr id="8" name="Textfeld 7">
            <a:extLst>
              <a:ext uri="{FF2B5EF4-FFF2-40B4-BE49-F238E27FC236}">
                <a16:creationId xmlns:a16="http://schemas.microsoft.com/office/drawing/2014/main" id="{E01B341C-483F-A172-C309-1DC4111D0470}"/>
              </a:ext>
            </a:extLst>
          </p:cNvPr>
          <p:cNvSpPr txBox="1"/>
          <p:nvPr/>
        </p:nvSpPr>
        <p:spPr>
          <a:xfrm rot="16200000">
            <a:off x="-1110885" y="2483849"/>
            <a:ext cx="3038398" cy="261610"/>
          </a:xfrm>
          <a:prstGeom prst="rect">
            <a:avLst/>
          </a:prstGeom>
          <a:noFill/>
        </p:spPr>
        <p:txBody>
          <a:bodyPr wrap="square" rtlCol="0">
            <a:spAutoFit/>
          </a:bodyPr>
          <a:lstStyle/>
          <a:p>
            <a:pPr algn="ctr"/>
            <a:r>
              <a:rPr lang="de-DE" sz="1100" noProof="0" dirty="0"/>
              <a:t>Einfluss auf die Klimaresilienz</a:t>
            </a:r>
          </a:p>
        </p:txBody>
      </p:sp>
      <p:sp>
        <p:nvSpPr>
          <p:cNvPr id="11" name="Textfeld 10">
            <a:extLst>
              <a:ext uri="{FF2B5EF4-FFF2-40B4-BE49-F238E27FC236}">
                <a16:creationId xmlns:a16="http://schemas.microsoft.com/office/drawing/2014/main" id="{68CD3EC8-E2E9-D2E8-4442-A28C981867BD}"/>
              </a:ext>
            </a:extLst>
          </p:cNvPr>
          <p:cNvSpPr txBox="1"/>
          <p:nvPr/>
        </p:nvSpPr>
        <p:spPr>
          <a:xfrm>
            <a:off x="877469" y="1095454"/>
            <a:ext cx="1130685" cy="349702"/>
          </a:xfrm>
          <a:prstGeom prst="rect">
            <a:avLst/>
          </a:prstGeom>
          <a:noFill/>
        </p:spPr>
        <p:txBody>
          <a:bodyPr wrap="none" lIns="36000" tIns="36000" rIns="36000" bIns="36000" rtlCol="0">
            <a:spAutoFit/>
          </a:bodyPr>
          <a:lstStyle/>
          <a:p>
            <a:r>
              <a:rPr lang="de-DE" sz="900" dirty="0"/>
              <a:t>Negative </a:t>
            </a:r>
          </a:p>
          <a:p>
            <a:r>
              <a:rPr lang="de-DE" sz="900" dirty="0"/>
              <a:t>Schlüsselindikatoren</a:t>
            </a:r>
          </a:p>
        </p:txBody>
      </p:sp>
      <p:sp>
        <p:nvSpPr>
          <p:cNvPr id="13" name="Textfeld 12">
            <a:extLst>
              <a:ext uri="{FF2B5EF4-FFF2-40B4-BE49-F238E27FC236}">
                <a16:creationId xmlns:a16="http://schemas.microsoft.com/office/drawing/2014/main" id="{2AC56145-3785-AA7E-9504-0766FF78C9ED}"/>
              </a:ext>
            </a:extLst>
          </p:cNvPr>
          <p:cNvSpPr txBox="1"/>
          <p:nvPr/>
        </p:nvSpPr>
        <p:spPr>
          <a:xfrm>
            <a:off x="4411655" y="1095454"/>
            <a:ext cx="1130685" cy="349702"/>
          </a:xfrm>
          <a:prstGeom prst="rect">
            <a:avLst/>
          </a:prstGeom>
          <a:noFill/>
        </p:spPr>
        <p:txBody>
          <a:bodyPr wrap="none" lIns="36000" tIns="36000" rIns="36000" bIns="36000" rtlCol="0">
            <a:spAutoFit/>
          </a:bodyPr>
          <a:lstStyle/>
          <a:p>
            <a:pPr algn="r"/>
            <a:r>
              <a:rPr lang="de-DE" sz="900" dirty="0"/>
              <a:t>Positive </a:t>
            </a:r>
          </a:p>
          <a:p>
            <a:pPr algn="r"/>
            <a:r>
              <a:rPr lang="de-DE" sz="900" dirty="0"/>
              <a:t>Schlüsselindikatoren</a:t>
            </a:r>
          </a:p>
        </p:txBody>
      </p:sp>
      <p:sp>
        <p:nvSpPr>
          <p:cNvPr id="3" name="Textfeld 2">
            <a:extLst>
              <a:ext uri="{FF2B5EF4-FFF2-40B4-BE49-F238E27FC236}">
                <a16:creationId xmlns:a16="http://schemas.microsoft.com/office/drawing/2014/main" id="{B3A2B8EA-392B-C4B0-3AB7-FE08212CC0DB}"/>
              </a:ext>
            </a:extLst>
          </p:cNvPr>
          <p:cNvSpPr txBox="1"/>
          <p:nvPr/>
        </p:nvSpPr>
        <p:spPr>
          <a:xfrm>
            <a:off x="4475775" y="3819449"/>
            <a:ext cx="1066565" cy="349702"/>
          </a:xfrm>
          <a:prstGeom prst="rect">
            <a:avLst/>
          </a:prstGeom>
          <a:noFill/>
        </p:spPr>
        <p:txBody>
          <a:bodyPr wrap="none" lIns="36000" tIns="36000" rIns="36000" bIns="36000" rtlCol="0">
            <a:spAutoFit/>
          </a:bodyPr>
          <a:lstStyle/>
          <a:p>
            <a:pPr algn="r"/>
            <a:r>
              <a:rPr lang="de-DE" sz="900" dirty="0"/>
              <a:t>Sekundäre</a:t>
            </a:r>
          </a:p>
          <a:p>
            <a:pPr algn="r"/>
            <a:r>
              <a:rPr lang="de-DE" sz="900" dirty="0"/>
              <a:t>positive Indikatoren</a:t>
            </a:r>
          </a:p>
        </p:txBody>
      </p:sp>
      <p:sp>
        <p:nvSpPr>
          <p:cNvPr id="6" name="Textfeld 5">
            <a:extLst>
              <a:ext uri="{FF2B5EF4-FFF2-40B4-BE49-F238E27FC236}">
                <a16:creationId xmlns:a16="http://schemas.microsoft.com/office/drawing/2014/main" id="{BE69B987-A6C9-F23F-BA72-B5A9A82036D4}"/>
              </a:ext>
            </a:extLst>
          </p:cNvPr>
          <p:cNvSpPr txBox="1"/>
          <p:nvPr/>
        </p:nvSpPr>
        <p:spPr>
          <a:xfrm>
            <a:off x="877469" y="3819449"/>
            <a:ext cx="1111449" cy="349702"/>
          </a:xfrm>
          <a:prstGeom prst="rect">
            <a:avLst/>
          </a:prstGeom>
          <a:noFill/>
        </p:spPr>
        <p:txBody>
          <a:bodyPr wrap="none" lIns="36000" tIns="36000" rIns="36000" bIns="36000" rtlCol="0">
            <a:spAutoFit/>
          </a:bodyPr>
          <a:lstStyle/>
          <a:p>
            <a:r>
              <a:rPr lang="de-DE" sz="900" dirty="0"/>
              <a:t>Sekundäre</a:t>
            </a:r>
          </a:p>
          <a:p>
            <a:r>
              <a:rPr lang="de-DE" sz="900" dirty="0"/>
              <a:t>negative Indikatoren</a:t>
            </a:r>
          </a:p>
        </p:txBody>
      </p:sp>
      <p:sp>
        <p:nvSpPr>
          <p:cNvPr id="9" name="Textfeld 8">
            <a:extLst>
              <a:ext uri="{FF2B5EF4-FFF2-40B4-BE49-F238E27FC236}">
                <a16:creationId xmlns:a16="http://schemas.microsoft.com/office/drawing/2014/main" id="{E8C4FDBD-811A-047F-6440-70644CB1B5F7}"/>
              </a:ext>
            </a:extLst>
          </p:cNvPr>
          <p:cNvSpPr txBox="1"/>
          <p:nvPr/>
        </p:nvSpPr>
        <p:spPr>
          <a:xfrm>
            <a:off x="804690" y="4538763"/>
            <a:ext cx="4078460" cy="184666"/>
          </a:xfrm>
          <a:prstGeom prst="rect">
            <a:avLst/>
          </a:prstGeom>
          <a:noFill/>
        </p:spPr>
        <p:txBody>
          <a:bodyPr wrap="square" lIns="0" tIns="0" rIns="0" bIns="0" rtlCol="0">
            <a:spAutoFit/>
          </a:bodyPr>
          <a:lstStyle/>
          <a:p>
            <a:r>
              <a:rPr lang="de-DE" sz="600" noProof="0" dirty="0">
                <a:solidFill>
                  <a:schemeClr val="bg1"/>
                </a:solidFill>
              </a:rPr>
              <a:t>*</a:t>
            </a:r>
            <a:r>
              <a:rPr lang="de-DE" sz="600" noProof="0" dirty="0"/>
              <a:t>* Durchschnittlicher Einfluss der Indikatoren auf die Klimaresilienz (</a:t>
            </a:r>
            <a:r>
              <a:rPr lang="de-DE" sz="600" i="1" noProof="0" dirty="0"/>
              <a:t>kann ggü. 2025 abweichen!</a:t>
            </a:r>
            <a:r>
              <a:rPr lang="de-DE" sz="600" noProof="0" dirty="0"/>
              <a:t>)</a:t>
            </a:r>
          </a:p>
          <a:p>
            <a:r>
              <a:rPr lang="de-DE" sz="600" noProof="0" dirty="0"/>
              <a:t>** Punktewert des Teilindex „Zukunftsperspektive“</a:t>
            </a:r>
          </a:p>
        </p:txBody>
      </p:sp>
    </p:spTree>
    <p:extLst>
      <p:ext uri="{BB962C8B-B14F-4D97-AF65-F5344CB8AC3E}">
        <p14:creationId xmlns:p14="http://schemas.microsoft.com/office/powerpoint/2010/main" val="22068187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448B91-25B9-EFE8-4D5F-383EB4069314}"/>
            </a:ext>
          </a:extLst>
        </p:cNvPr>
        <p:cNvGrpSpPr/>
        <p:nvPr/>
      </p:nvGrpSpPr>
      <p:grpSpPr>
        <a:xfrm>
          <a:off x="0" y="0"/>
          <a:ext cx="0" cy="0"/>
          <a:chOff x="0" y="0"/>
          <a:chExt cx="0" cy="0"/>
        </a:xfrm>
      </p:grpSpPr>
      <p:sp>
        <p:nvSpPr>
          <p:cNvPr id="2" name="Shape-1">
            <a:extLst>
              <a:ext uri="{FF2B5EF4-FFF2-40B4-BE49-F238E27FC236}">
                <a16:creationId xmlns:a16="http://schemas.microsoft.com/office/drawing/2014/main" id="{4B56842C-4F26-4B07-9F00-6264A1861A48}"/>
              </a:ext>
            </a:extLst>
          </p:cNvPr>
          <p:cNvSpPr>
            <a:spLocks noGrp="1"/>
          </p:cNvSpPr>
          <p:nvPr>
            <p:ph type="title"/>
          </p:nvPr>
        </p:nvSpPr>
        <p:spPr/>
        <p:txBody>
          <a:bodyPr>
            <a:normAutofit fontScale="90000"/>
          </a:bodyPr>
          <a:lstStyle/>
          <a:p>
            <a:r>
              <a:rPr lang="de-DE" noProof="0" dirty="0"/>
              <a:t>Herausforderungen und Stellschrauben</a:t>
            </a:r>
          </a:p>
        </p:txBody>
      </p:sp>
      <p:sp>
        <p:nvSpPr>
          <p:cNvPr id="3" name="Shape-2">
            <a:extLst>
              <a:ext uri="{FF2B5EF4-FFF2-40B4-BE49-F238E27FC236}">
                <a16:creationId xmlns:a16="http://schemas.microsoft.com/office/drawing/2014/main" id="{3EE58BEC-680E-2EBD-A895-D930D2805780}"/>
              </a:ext>
            </a:extLst>
          </p:cNvPr>
          <p:cNvSpPr>
            <a:spLocks noGrp="1"/>
          </p:cNvSpPr>
          <p:nvPr>
            <p:ph type="ftr" sz="quarter" idx="3"/>
          </p:nvPr>
        </p:nvSpPr>
        <p:spPr/>
        <p:txBody>
          <a:bodyPr/>
          <a:lstStyle/>
          <a:p>
            <a:r>
              <a:rPr lang="de-DE" noProof="0" dirty="0"/>
              <a:t>Juli 2026</a:t>
            </a:r>
          </a:p>
        </p:txBody>
      </p:sp>
      <p:sp>
        <p:nvSpPr>
          <p:cNvPr id="4" name="Shape-3">
            <a:extLst>
              <a:ext uri="{FF2B5EF4-FFF2-40B4-BE49-F238E27FC236}">
                <a16:creationId xmlns:a16="http://schemas.microsoft.com/office/drawing/2014/main" id="{A23D801F-B3CF-63CD-90EA-54C10542F673}"/>
              </a:ext>
            </a:extLst>
          </p:cNvPr>
          <p:cNvSpPr>
            <a:spLocks noGrp="1"/>
          </p:cNvSpPr>
          <p:nvPr>
            <p:ph type="sldNum" sz="quarter" idx="4"/>
          </p:nvPr>
        </p:nvSpPr>
        <p:spPr/>
        <p:txBody>
          <a:bodyPr/>
          <a:lstStyle/>
          <a:p>
            <a:fld id="{DB2B21CB-63E8-C249-B8AC-5FF3FD754265}" type="slidenum">
              <a:rPr lang="de-DE" noProof="0" smtClean="0"/>
              <a:pPr/>
              <a:t>34</a:t>
            </a:fld>
            <a:endParaRPr lang="de-DE" noProof="0" dirty="0"/>
          </a:p>
        </p:txBody>
      </p:sp>
    </p:spTree>
    <p:extLst>
      <p:ext uri="{BB962C8B-B14F-4D97-AF65-F5344CB8AC3E}">
        <p14:creationId xmlns:p14="http://schemas.microsoft.com/office/powerpoint/2010/main" val="270570238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B9E8AD-C9F4-539B-6FD2-7CFF1FE59410}"/>
            </a:ext>
          </a:extLst>
        </p:cNvPr>
        <p:cNvGrpSpPr/>
        <p:nvPr/>
      </p:nvGrpSpPr>
      <p:grpSpPr>
        <a:xfrm>
          <a:off x="0" y="0"/>
          <a:ext cx="0" cy="0"/>
          <a:chOff x="0" y="0"/>
          <a:chExt cx="0" cy="0"/>
        </a:xfrm>
      </p:grpSpPr>
      <p:sp>
        <p:nvSpPr>
          <p:cNvPr id="2" name="Fußzeilenplatzhalter 1">
            <a:extLst>
              <a:ext uri="{FF2B5EF4-FFF2-40B4-BE49-F238E27FC236}">
                <a16:creationId xmlns:a16="http://schemas.microsoft.com/office/drawing/2014/main" id="{EC877E91-F7E9-50AF-69A1-6E176F732384}"/>
              </a:ext>
            </a:extLst>
          </p:cNvPr>
          <p:cNvSpPr>
            <a:spLocks noGrp="1"/>
          </p:cNvSpPr>
          <p:nvPr>
            <p:ph type="ftr" sz="quarter" idx="3"/>
          </p:nvPr>
        </p:nvSpPr>
        <p:spPr/>
        <p:txBody>
          <a:bodyPr/>
          <a:lstStyle/>
          <a:p>
            <a:r>
              <a:rPr lang="de-DE" noProof="0" dirty="0"/>
              <a:t>Juli 2026</a:t>
            </a:r>
          </a:p>
        </p:txBody>
      </p:sp>
      <p:sp>
        <p:nvSpPr>
          <p:cNvPr id="3" name="Foliennummernplatzhalter 2">
            <a:extLst>
              <a:ext uri="{FF2B5EF4-FFF2-40B4-BE49-F238E27FC236}">
                <a16:creationId xmlns:a16="http://schemas.microsoft.com/office/drawing/2014/main" id="{526F7AC7-82B9-1838-719B-A3E3FC2C146D}"/>
              </a:ext>
            </a:extLst>
          </p:cNvPr>
          <p:cNvSpPr>
            <a:spLocks noGrp="1"/>
          </p:cNvSpPr>
          <p:nvPr>
            <p:ph type="sldNum" sz="quarter" idx="4"/>
          </p:nvPr>
        </p:nvSpPr>
        <p:spPr/>
        <p:txBody>
          <a:bodyPr/>
          <a:lstStyle/>
          <a:p>
            <a:fld id="{DB2B21CB-63E8-C249-B8AC-5FF3FD754265}" type="slidenum">
              <a:rPr lang="de-DE" noProof="0" smtClean="0"/>
              <a:pPr/>
              <a:t>35</a:t>
            </a:fld>
            <a:endParaRPr lang="de-DE" noProof="0" dirty="0"/>
          </a:p>
        </p:txBody>
      </p:sp>
      <p:sp>
        <p:nvSpPr>
          <p:cNvPr id="4" name="Titel 3">
            <a:extLst>
              <a:ext uri="{FF2B5EF4-FFF2-40B4-BE49-F238E27FC236}">
                <a16:creationId xmlns:a16="http://schemas.microsoft.com/office/drawing/2014/main" id="{4D4FF314-14D5-3E28-8FEE-D289DCCC037C}"/>
              </a:ext>
            </a:extLst>
          </p:cNvPr>
          <p:cNvSpPr>
            <a:spLocks noGrp="1"/>
          </p:cNvSpPr>
          <p:nvPr>
            <p:ph type="title"/>
          </p:nvPr>
        </p:nvSpPr>
        <p:spPr/>
        <p:txBody>
          <a:bodyPr/>
          <a:lstStyle/>
          <a:p>
            <a:r>
              <a:rPr lang="de-DE" noProof="0" dirty="0"/>
              <a:t>Größte Herausforderungen für die WVU</a:t>
            </a:r>
          </a:p>
        </p:txBody>
      </p:sp>
      <p:graphicFrame>
        <p:nvGraphicFramePr>
          <p:cNvPr id="13" name="Diagramm 12">
            <a:extLst>
              <a:ext uri="{FF2B5EF4-FFF2-40B4-BE49-F238E27FC236}">
                <a16:creationId xmlns:a16="http://schemas.microsoft.com/office/drawing/2014/main" id="{3FC06D28-5477-0FEA-38BE-0ABD8D7C573B}"/>
              </a:ext>
            </a:extLst>
          </p:cNvPr>
          <p:cNvGraphicFramePr/>
          <p:nvPr>
            <p:extLst>
              <p:ext uri="{D42A27DB-BD31-4B8C-83A1-F6EECF244321}">
                <p14:modId xmlns:p14="http://schemas.microsoft.com/office/powerpoint/2010/main" val="2713589630"/>
              </p:ext>
            </p:extLst>
          </p:nvPr>
        </p:nvGraphicFramePr>
        <p:xfrm>
          <a:off x="353685" y="977382"/>
          <a:ext cx="5349906" cy="3612321"/>
        </p:xfrm>
        <a:graphic>
          <a:graphicData uri="http://schemas.openxmlformats.org/drawingml/2006/chart">
            <c:chart xmlns:c="http://schemas.openxmlformats.org/drawingml/2006/chart" xmlns:r="http://schemas.openxmlformats.org/officeDocument/2006/relationships" r:id="rId3"/>
          </a:graphicData>
        </a:graphic>
      </p:graphicFrame>
      <p:sp>
        <p:nvSpPr>
          <p:cNvPr id="16" name="Shape-5">
            <a:extLst>
              <a:ext uri="{FF2B5EF4-FFF2-40B4-BE49-F238E27FC236}">
                <a16:creationId xmlns:a16="http://schemas.microsoft.com/office/drawing/2014/main" id="{AC6EB729-A8F0-D0C7-379D-88D1DE655C6D}"/>
              </a:ext>
            </a:extLst>
          </p:cNvPr>
          <p:cNvSpPr>
            <a:spLocks noGrp="1"/>
          </p:cNvSpPr>
          <p:nvPr>
            <p:ph type="body" sz="quarter" idx="13"/>
          </p:nvPr>
        </p:nvSpPr>
        <p:spPr>
          <a:xfrm>
            <a:off x="5703590" y="1120864"/>
            <a:ext cx="3043581" cy="3152333"/>
          </a:xfrm>
          <a:noFill/>
        </p:spPr>
        <p:txBody>
          <a:bodyPr>
            <a:normAutofit/>
          </a:bodyPr>
          <a:lstStyle/>
          <a:p>
            <a:pPr marL="0" indent="0">
              <a:spcBef>
                <a:spcPts val="200"/>
              </a:spcBef>
              <a:buNone/>
            </a:pPr>
            <a:r>
              <a:rPr lang="de-DE" sz="1000" u="sng" noProof="0" dirty="0"/>
              <a:t>Größte Herausforderungen</a:t>
            </a:r>
          </a:p>
          <a:p>
            <a:pPr>
              <a:spcBef>
                <a:spcPts val="200"/>
              </a:spcBef>
            </a:pPr>
            <a:r>
              <a:rPr lang="de-DE" sz="900" noProof="0" dirty="0"/>
              <a:t>Der Rückgang des Wasserdargebots, der Infrastrukturausbau sowie die Spitzenbedarfe werden am häufigsten als zentrale Problemfelder wahrgenommen. Im Vergleich zu 2025 werden diese 2026 deutlich häufiger benannt, Starkwettereignisse &amp; klimatische Veränderungen hingegen deutlich seltener.  </a:t>
            </a:r>
          </a:p>
          <a:p>
            <a:pPr marL="0" indent="0">
              <a:spcBef>
                <a:spcPts val="200"/>
              </a:spcBef>
              <a:buNone/>
            </a:pPr>
            <a:endParaRPr lang="de-DE" sz="1000" noProof="0" dirty="0"/>
          </a:p>
          <a:p>
            <a:pPr marL="0" indent="0">
              <a:spcBef>
                <a:spcPts val="200"/>
              </a:spcBef>
              <a:buNone/>
            </a:pPr>
            <a:r>
              <a:rPr lang="de-DE" sz="1000" u="sng" noProof="0" dirty="0"/>
              <a:t>Ausgewählte O-Töne</a:t>
            </a:r>
          </a:p>
          <a:p>
            <a:pPr>
              <a:spcBef>
                <a:spcPts val="300"/>
              </a:spcBef>
            </a:pPr>
            <a:r>
              <a:rPr lang="de-DE" sz="900" i="1" noProof="0" dirty="0"/>
              <a:t>„</a:t>
            </a:r>
            <a:r>
              <a:rPr lang="de-DE" sz="900" i="1" dirty="0"/>
              <a:t>Trockenheit und damit verbundene Einschränkung des Rohwasserdargebots nach Menge und Qualität</a:t>
            </a:r>
            <a:r>
              <a:rPr lang="de-DE" sz="900" i="1" noProof="0" dirty="0"/>
              <a:t>.“</a:t>
            </a:r>
          </a:p>
          <a:p>
            <a:pPr>
              <a:spcBef>
                <a:spcPts val="300"/>
              </a:spcBef>
            </a:pPr>
            <a:r>
              <a:rPr lang="de-DE" sz="900" i="1" noProof="0" dirty="0"/>
              <a:t>„</a:t>
            </a:r>
            <a:r>
              <a:rPr lang="de-DE" sz="900" i="1" dirty="0"/>
              <a:t>Das steigende Alter der gesamten Wasserversorgungsinfrastruktur erfordert einen Aufbau von Redundanzen oder alternativen Handlungsoptionen zur Aufrechterhaltung einer gesicherten Wasserversorgung für den Endkunden</a:t>
            </a:r>
            <a:r>
              <a:rPr lang="de-DE" sz="900" dirty="0"/>
              <a:t>.</a:t>
            </a:r>
            <a:r>
              <a:rPr lang="de-DE" sz="900" i="1" noProof="0" dirty="0"/>
              <a:t>“</a:t>
            </a:r>
          </a:p>
          <a:p>
            <a:pPr>
              <a:spcBef>
                <a:spcPts val="300"/>
              </a:spcBef>
            </a:pPr>
            <a:r>
              <a:rPr lang="de-DE" sz="900" i="1" noProof="0" dirty="0"/>
              <a:t>„</a:t>
            </a:r>
            <a:r>
              <a:rPr lang="de-DE" sz="900" i="1" dirty="0"/>
              <a:t>Extreme Tagesspitzenwerte.</a:t>
            </a:r>
            <a:r>
              <a:rPr lang="de-DE" sz="900" i="1" noProof="0" dirty="0"/>
              <a:t>“</a:t>
            </a:r>
          </a:p>
        </p:txBody>
      </p:sp>
      <p:sp>
        <p:nvSpPr>
          <p:cNvPr id="18" name="Shape-5">
            <a:extLst>
              <a:ext uri="{FF2B5EF4-FFF2-40B4-BE49-F238E27FC236}">
                <a16:creationId xmlns:a16="http://schemas.microsoft.com/office/drawing/2014/main" id="{E94C1FFA-8FAA-0C4D-9FCA-08D48A632834}"/>
              </a:ext>
            </a:extLst>
          </p:cNvPr>
          <p:cNvSpPr txBox="1">
            <a:spLocks/>
          </p:cNvSpPr>
          <p:nvPr/>
        </p:nvSpPr>
        <p:spPr>
          <a:xfrm>
            <a:off x="500333" y="4623262"/>
            <a:ext cx="6408000" cy="144001"/>
          </a:xfrm>
          <a:prstGeom prst="rect">
            <a:avLst/>
          </a:prstGeom>
          <a:noFill/>
        </p:spPr>
        <p:txBody>
          <a:bodyPr lIns="0" tIns="0" rIns="0">
            <a:noAutofit/>
          </a:bodyPr>
          <a:lstStyle>
            <a:lvl1pPr marL="216000" indent="-216000" algn="l" defTabSz="685800" rtl="0" eaLnBrk="1" latinLnBrk="0" hangingPunct="1">
              <a:lnSpc>
                <a:spcPct val="120000"/>
              </a:lnSpc>
              <a:spcBef>
                <a:spcPts val="750"/>
              </a:spcBef>
              <a:buFontTx/>
              <a:buBlip>
                <a:blip>
                  <a:extLst>
                    <a:ext uri="{96DAC541-7B7A-43D3-8B79-37D633B846F1}">
                      <asvg:svgBlip xmlns:asvg="http://schemas.microsoft.com/office/drawing/2016/SVG/main" r:embed="rId4"/>
                    </a:ext>
                  </a:extLst>
                </a:blip>
              </a:buBlip>
              <a:defRPr sz="1800" b="0" i="0" kern="1200">
                <a:solidFill>
                  <a:schemeClr val="tx1"/>
                </a:solidFill>
                <a:latin typeface="Arial" panose="020B0604020202020204" pitchFamily="34" charset="0"/>
                <a:ea typeface="+mn-ea"/>
                <a:cs typeface="+mn-cs"/>
              </a:defRPr>
            </a:lvl1pPr>
            <a:lvl2pPr marL="396000" indent="-216000" algn="l" defTabSz="685800" rtl="0" eaLnBrk="1" latinLnBrk="0" hangingPunct="1">
              <a:lnSpc>
                <a:spcPct val="120000"/>
              </a:lnSpc>
              <a:spcBef>
                <a:spcPts val="375"/>
              </a:spcBef>
              <a:buSzPct val="100000"/>
              <a:buFontTx/>
              <a:buBlip>
                <a:blip>
                  <a:extLst>
                    <a:ext uri="{96DAC541-7B7A-43D3-8B79-37D633B846F1}">
                      <asvg:svgBlip xmlns:asvg="http://schemas.microsoft.com/office/drawing/2016/SVG/main" r:embed="rId5"/>
                    </a:ext>
                  </a:extLst>
                </a:blip>
              </a:buBlip>
              <a:defRPr sz="1800" b="0" i="0" kern="1200">
                <a:solidFill>
                  <a:schemeClr val="tx1"/>
                </a:solidFill>
                <a:latin typeface="Arial" panose="020B0604020202020204" pitchFamily="34" charset="0"/>
                <a:ea typeface="+mn-ea"/>
                <a:cs typeface="+mn-cs"/>
              </a:defRPr>
            </a:lvl2pPr>
            <a:lvl3pPr marL="612000" indent="-216000" algn="l" defTabSz="685800" rtl="0" eaLnBrk="1" latinLnBrk="0" hangingPunct="1">
              <a:lnSpc>
                <a:spcPct val="120000"/>
              </a:lnSpc>
              <a:spcBef>
                <a:spcPts val="375"/>
              </a:spcBef>
              <a:buSzPct val="120000"/>
              <a:buFont typeface="Arial" panose="020B0604020202020204" pitchFamily="34" charset="0"/>
              <a:buChar char="•"/>
              <a:defRPr sz="1500" b="0" i="0" kern="1200">
                <a:solidFill>
                  <a:schemeClr val="tx1"/>
                </a:solidFill>
                <a:latin typeface="Arial" panose="020B0604020202020204" pitchFamily="34" charset="0"/>
                <a:ea typeface="+mn-ea"/>
                <a:cs typeface="+mn-cs"/>
              </a:defRPr>
            </a:lvl3pPr>
            <a:lvl4pPr marL="864000" indent="-216000" algn="l" defTabSz="685800" rtl="0" eaLnBrk="1" latinLnBrk="0" hangingPunct="1">
              <a:lnSpc>
                <a:spcPct val="120000"/>
              </a:lnSpc>
              <a:spcBef>
                <a:spcPts val="375"/>
              </a:spcBef>
              <a:buSzPct val="100000"/>
              <a:buFont typeface="Symbol" pitchFamily="2" charset="2"/>
              <a:buChar char="-"/>
              <a:defRPr sz="1500" b="0" i="0" kern="1200">
                <a:solidFill>
                  <a:schemeClr val="tx1"/>
                </a:solidFill>
                <a:latin typeface="Arial" panose="020B0604020202020204" pitchFamily="34" charset="0"/>
                <a:ea typeface="+mn-ea"/>
                <a:cs typeface="+mn-cs"/>
              </a:defRPr>
            </a:lvl4pPr>
            <a:lvl5pPr marL="1080000" indent="-216000" algn="l" defTabSz="685800" rtl="0" eaLnBrk="1" latinLnBrk="0" hangingPunct="1">
              <a:lnSpc>
                <a:spcPct val="120000"/>
              </a:lnSpc>
              <a:spcBef>
                <a:spcPts val="375"/>
              </a:spcBef>
              <a:buSzPct val="100000"/>
              <a:buFont typeface="Courier New" panose="02070309020205020404" pitchFamily="49" charset="0"/>
              <a:buChar char="o"/>
              <a:defRPr sz="1500" b="0" i="0" kern="1200">
                <a:solidFill>
                  <a:schemeClr val="tx1"/>
                </a:solidFill>
                <a:latin typeface="Arial" panose="020B0604020202020204" pitchFamily="34"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spcBef>
                <a:spcPts val="200"/>
              </a:spcBef>
              <a:buNone/>
            </a:pPr>
            <a:r>
              <a:rPr lang="de-DE" sz="800" i="1" noProof="0" dirty="0">
                <a:solidFill>
                  <a:schemeClr val="bg1">
                    <a:lumMod val="50000"/>
                  </a:schemeClr>
                </a:solidFill>
              </a:rPr>
              <a:t>Offene Frage: Welche drei Aspekte stellen für Ihr Unternehmen aktuell die größten Herausforderungen in Hinblick auf den Klimawandel dar? </a:t>
            </a:r>
          </a:p>
        </p:txBody>
      </p:sp>
      <p:sp>
        <p:nvSpPr>
          <p:cNvPr id="5" name="Textfeld 4">
            <a:extLst>
              <a:ext uri="{FF2B5EF4-FFF2-40B4-BE49-F238E27FC236}">
                <a16:creationId xmlns:a16="http://schemas.microsoft.com/office/drawing/2014/main" id="{B1062F8C-202E-2B9D-3D5B-269489506694}"/>
              </a:ext>
            </a:extLst>
          </p:cNvPr>
          <p:cNvSpPr txBox="1"/>
          <p:nvPr/>
        </p:nvSpPr>
        <p:spPr>
          <a:xfrm>
            <a:off x="4416823" y="1051281"/>
            <a:ext cx="857846" cy="353943"/>
          </a:xfrm>
          <a:prstGeom prst="rect">
            <a:avLst/>
          </a:prstGeom>
          <a:noFill/>
        </p:spPr>
        <p:txBody>
          <a:bodyPr wrap="square" lIns="0" rIns="0" rtlCol="0">
            <a:spAutoFit/>
          </a:bodyPr>
          <a:lstStyle/>
          <a:p>
            <a:pPr algn="r"/>
            <a:r>
              <a:rPr lang="de-DE" sz="900" noProof="0" dirty="0">
                <a:latin typeface="Arial" panose="020B0604020202020204" pitchFamily="34" charset="0"/>
                <a:cs typeface="Arial" panose="020B0604020202020204" pitchFamily="34" charset="0"/>
              </a:rPr>
              <a:t>■</a:t>
            </a:r>
            <a:r>
              <a:rPr lang="de-DE" sz="700" noProof="0" dirty="0">
                <a:latin typeface="Arial" panose="020B0604020202020204" pitchFamily="34" charset="0"/>
                <a:cs typeface="Arial" panose="020B0604020202020204" pitchFamily="34" charset="0"/>
              </a:rPr>
              <a:t> </a:t>
            </a:r>
            <a:r>
              <a:rPr lang="de-DE" sz="700" noProof="0" dirty="0">
                <a:solidFill>
                  <a:schemeClr val="bg2">
                    <a:lumMod val="10000"/>
                  </a:schemeClr>
                </a:solidFill>
                <a:latin typeface="Arial" panose="020B0604020202020204" pitchFamily="34" charset="0"/>
                <a:cs typeface="Arial" panose="020B0604020202020204" pitchFamily="34" charset="0"/>
              </a:rPr>
              <a:t>2026 (n = 227)</a:t>
            </a:r>
            <a:br>
              <a:rPr lang="de-DE" sz="700" noProof="0" dirty="0">
                <a:solidFill>
                  <a:schemeClr val="bg2">
                    <a:lumMod val="10000"/>
                  </a:schemeClr>
                </a:solidFill>
              </a:rPr>
            </a:br>
            <a:r>
              <a:rPr lang="de-DE" sz="700" noProof="0" dirty="0"/>
              <a:t> </a:t>
            </a:r>
            <a:r>
              <a:rPr lang="de-DE" sz="800" b="1" noProof="0" dirty="0">
                <a:solidFill>
                  <a:schemeClr val="tx1">
                    <a:lumMod val="20000"/>
                    <a:lumOff val="80000"/>
                  </a:schemeClr>
                </a:solidFill>
                <a:latin typeface="Arial" panose="020B0604020202020204" pitchFamily="34" charset="0"/>
                <a:cs typeface="Arial" panose="020B0604020202020204" pitchFamily="34" charset="0"/>
              </a:rPr>
              <a:t>■</a:t>
            </a:r>
            <a:r>
              <a:rPr lang="de-DE" sz="700" b="1" noProof="0" dirty="0">
                <a:solidFill>
                  <a:schemeClr val="tx1">
                    <a:lumMod val="20000"/>
                    <a:lumOff val="80000"/>
                  </a:schemeClr>
                </a:solidFill>
                <a:latin typeface="Arial" panose="020B0604020202020204" pitchFamily="34" charset="0"/>
                <a:cs typeface="Arial" panose="020B0604020202020204" pitchFamily="34" charset="0"/>
              </a:rPr>
              <a:t> </a:t>
            </a:r>
            <a:r>
              <a:rPr lang="de-DE" sz="700" noProof="0" dirty="0">
                <a:solidFill>
                  <a:schemeClr val="bg2">
                    <a:lumMod val="10000"/>
                  </a:schemeClr>
                </a:solidFill>
                <a:latin typeface="Arial" panose="020B0604020202020204" pitchFamily="34" charset="0"/>
                <a:cs typeface="Arial" panose="020B0604020202020204" pitchFamily="34" charset="0"/>
              </a:rPr>
              <a:t>2025 (n = 219)</a:t>
            </a:r>
            <a:endParaRPr lang="de-DE" sz="700" noProof="0" dirty="0">
              <a:solidFill>
                <a:schemeClr val="bg2">
                  <a:lumMod val="10000"/>
                </a:schemeClr>
              </a:solidFill>
            </a:endParaRPr>
          </a:p>
        </p:txBody>
      </p:sp>
      <p:sp>
        <p:nvSpPr>
          <p:cNvPr id="6" name="Textplatzhalter 4">
            <a:extLst>
              <a:ext uri="{FF2B5EF4-FFF2-40B4-BE49-F238E27FC236}">
                <a16:creationId xmlns:a16="http://schemas.microsoft.com/office/drawing/2014/main" id="{FB8D0658-E47B-7BAD-9593-B4441E51DF5A}"/>
              </a:ext>
            </a:extLst>
          </p:cNvPr>
          <p:cNvSpPr txBox="1">
            <a:spLocks/>
          </p:cNvSpPr>
          <p:nvPr/>
        </p:nvSpPr>
        <p:spPr>
          <a:xfrm>
            <a:off x="500333" y="4273197"/>
            <a:ext cx="776375" cy="333286"/>
          </a:xfrm>
          <a:prstGeom prst="rect">
            <a:avLst/>
          </a:prstGeom>
        </p:spPr>
        <p:txBody>
          <a:bodyPr lIns="0" tIns="0" rIns="0" bIns="0">
            <a:noAutofit/>
          </a:bodyPr>
          <a:lstStyle>
            <a:lvl1pPr marL="216000" indent="-216000" algn="l" defTabSz="685800" rtl="0" eaLnBrk="1" latinLnBrk="0" hangingPunct="1">
              <a:lnSpc>
                <a:spcPct val="120000"/>
              </a:lnSpc>
              <a:spcBef>
                <a:spcPts val="750"/>
              </a:spcBef>
              <a:buFontTx/>
              <a:buBlip>
                <a:blip>
                  <a:extLst>
                    <a:ext uri="{96DAC541-7B7A-43D3-8B79-37D633B846F1}">
                      <asvg:svgBlip xmlns:asvg="http://schemas.microsoft.com/office/drawing/2016/SVG/main" r:embed="rId4"/>
                    </a:ext>
                  </a:extLst>
                </a:blip>
              </a:buBlip>
              <a:defRPr sz="1800" b="0" i="0" kern="1200">
                <a:solidFill>
                  <a:schemeClr val="tx1"/>
                </a:solidFill>
                <a:latin typeface="Arial" panose="020B0604020202020204" pitchFamily="34" charset="0"/>
                <a:ea typeface="+mn-ea"/>
                <a:cs typeface="+mn-cs"/>
              </a:defRPr>
            </a:lvl1pPr>
            <a:lvl2pPr marL="396000" indent="-216000" algn="l" defTabSz="685800" rtl="0" eaLnBrk="1" latinLnBrk="0" hangingPunct="1">
              <a:lnSpc>
                <a:spcPct val="120000"/>
              </a:lnSpc>
              <a:spcBef>
                <a:spcPts val="375"/>
              </a:spcBef>
              <a:buSzPct val="100000"/>
              <a:buFontTx/>
              <a:buBlip>
                <a:blip>
                  <a:extLst>
                    <a:ext uri="{96DAC541-7B7A-43D3-8B79-37D633B846F1}">
                      <asvg:svgBlip xmlns:asvg="http://schemas.microsoft.com/office/drawing/2016/SVG/main" r:embed="rId5"/>
                    </a:ext>
                  </a:extLst>
                </a:blip>
              </a:buBlip>
              <a:defRPr sz="1800" b="0" i="0" kern="1200">
                <a:solidFill>
                  <a:schemeClr val="tx1"/>
                </a:solidFill>
                <a:latin typeface="Arial" panose="020B0604020202020204" pitchFamily="34" charset="0"/>
                <a:ea typeface="+mn-ea"/>
                <a:cs typeface="+mn-cs"/>
              </a:defRPr>
            </a:lvl2pPr>
            <a:lvl3pPr marL="612000" indent="-216000" algn="l" defTabSz="685800" rtl="0" eaLnBrk="1" latinLnBrk="0" hangingPunct="1">
              <a:lnSpc>
                <a:spcPct val="120000"/>
              </a:lnSpc>
              <a:spcBef>
                <a:spcPts val="375"/>
              </a:spcBef>
              <a:buSzPct val="120000"/>
              <a:buFont typeface="Arial" panose="020B0604020202020204" pitchFamily="34" charset="0"/>
              <a:buChar char="•"/>
              <a:defRPr sz="1500" b="0" i="0" kern="1200">
                <a:solidFill>
                  <a:schemeClr val="tx1"/>
                </a:solidFill>
                <a:latin typeface="Arial" panose="020B0604020202020204" pitchFamily="34" charset="0"/>
                <a:ea typeface="+mn-ea"/>
                <a:cs typeface="+mn-cs"/>
              </a:defRPr>
            </a:lvl3pPr>
            <a:lvl4pPr marL="864000" indent="-216000" algn="l" defTabSz="685800" rtl="0" eaLnBrk="1" latinLnBrk="0" hangingPunct="1">
              <a:lnSpc>
                <a:spcPct val="120000"/>
              </a:lnSpc>
              <a:spcBef>
                <a:spcPts val="375"/>
              </a:spcBef>
              <a:buSzPct val="100000"/>
              <a:buFont typeface="Symbol" pitchFamily="2" charset="2"/>
              <a:buChar char="-"/>
              <a:defRPr sz="1500" b="0" i="0" kern="1200">
                <a:solidFill>
                  <a:schemeClr val="tx1"/>
                </a:solidFill>
                <a:latin typeface="Arial" panose="020B0604020202020204" pitchFamily="34" charset="0"/>
                <a:ea typeface="+mn-ea"/>
                <a:cs typeface="+mn-cs"/>
              </a:defRPr>
            </a:lvl4pPr>
            <a:lvl5pPr marL="1080000" indent="-216000" algn="l" defTabSz="685800" rtl="0" eaLnBrk="1" latinLnBrk="0" hangingPunct="1">
              <a:lnSpc>
                <a:spcPct val="120000"/>
              </a:lnSpc>
              <a:spcBef>
                <a:spcPts val="375"/>
              </a:spcBef>
              <a:buSzPct val="100000"/>
              <a:buFont typeface="Courier New" panose="02070309020205020404" pitchFamily="49" charset="0"/>
              <a:buChar char="o"/>
              <a:defRPr sz="1500" b="0" i="0" kern="1200">
                <a:solidFill>
                  <a:schemeClr val="tx1"/>
                </a:solidFill>
                <a:latin typeface="Arial" panose="020B0604020202020204" pitchFamily="34"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br>
              <a:rPr lang="de-DE" sz="800" noProof="0" dirty="0"/>
            </a:br>
            <a:r>
              <a:rPr lang="de-DE" sz="800" noProof="0" dirty="0"/>
              <a:t>Angaben in %</a:t>
            </a:r>
          </a:p>
        </p:txBody>
      </p:sp>
      <p:sp>
        <p:nvSpPr>
          <p:cNvPr id="7" name="Rechteck 6">
            <a:extLst>
              <a:ext uri="{FF2B5EF4-FFF2-40B4-BE49-F238E27FC236}">
                <a16:creationId xmlns:a16="http://schemas.microsoft.com/office/drawing/2014/main" id="{7B8FD7FD-952E-4407-4DCD-52CF53D58D2A}"/>
              </a:ext>
            </a:extLst>
          </p:cNvPr>
          <p:cNvSpPr/>
          <p:nvPr/>
        </p:nvSpPr>
        <p:spPr>
          <a:xfrm>
            <a:off x="2767801" y="3382890"/>
            <a:ext cx="320040" cy="182880"/>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r>
              <a:rPr lang="de-DE" sz="1000" b="0" i="0" dirty="0">
                <a:solidFill>
                  <a:schemeClr val="bg1">
                    <a:lumMod val="50000"/>
                  </a:schemeClr>
                </a:solidFill>
                <a:latin typeface="Arial" panose="020B0604020202020204" pitchFamily="34" charset="0"/>
              </a:rPr>
              <a:t>*</a:t>
            </a:r>
          </a:p>
        </p:txBody>
      </p:sp>
      <p:sp>
        <p:nvSpPr>
          <p:cNvPr id="8" name="Rechteck 7">
            <a:extLst>
              <a:ext uri="{FF2B5EF4-FFF2-40B4-BE49-F238E27FC236}">
                <a16:creationId xmlns:a16="http://schemas.microsoft.com/office/drawing/2014/main" id="{7FED0C98-EB76-C277-1138-5891817B65F7}"/>
              </a:ext>
            </a:extLst>
          </p:cNvPr>
          <p:cNvSpPr/>
          <p:nvPr/>
        </p:nvSpPr>
        <p:spPr>
          <a:xfrm>
            <a:off x="500333" y="4759113"/>
            <a:ext cx="2267262" cy="210232"/>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wrap="square" lIns="0" tIns="0" rIns="0" bIns="0" rtlCol="0" anchor="ctr">
            <a:noAutofit/>
          </a:bodyPr>
          <a:lstStyle/>
          <a:p>
            <a:r>
              <a:rPr lang="de-DE" sz="800" b="0" i="0" dirty="0">
                <a:solidFill>
                  <a:schemeClr val="bg1">
                    <a:lumMod val="50000"/>
                  </a:schemeClr>
                </a:solidFill>
                <a:latin typeface="Arial" panose="020B0604020202020204" pitchFamily="34" charset="0"/>
              </a:rPr>
              <a:t>* in 2026 als neue Kategorie aufgenommen</a:t>
            </a:r>
          </a:p>
        </p:txBody>
      </p:sp>
    </p:spTree>
    <p:extLst>
      <p:ext uri="{BB962C8B-B14F-4D97-AF65-F5344CB8AC3E}">
        <p14:creationId xmlns:p14="http://schemas.microsoft.com/office/powerpoint/2010/main" val="208847827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F131A5-3DDB-93F2-397B-7D3F89E2985C}"/>
            </a:ext>
          </a:extLst>
        </p:cNvPr>
        <p:cNvGrpSpPr/>
        <p:nvPr/>
      </p:nvGrpSpPr>
      <p:grpSpPr>
        <a:xfrm>
          <a:off x="0" y="0"/>
          <a:ext cx="0" cy="0"/>
          <a:chOff x="0" y="0"/>
          <a:chExt cx="0" cy="0"/>
        </a:xfrm>
      </p:grpSpPr>
      <p:sp>
        <p:nvSpPr>
          <p:cNvPr id="2" name="Fußzeilenplatzhalter 1">
            <a:extLst>
              <a:ext uri="{FF2B5EF4-FFF2-40B4-BE49-F238E27FC236}">
                <a16:creationId xmlns:a16="http://schemas.microsoft.com/office/drawing/2014/main" id="{451AB4C1-3D33-67C1-5323-CD53ECEF548C}"/>
              </a:ext>
            </a:extLst>
          </p:cNvPr>
          <p:cNvSpPr>
            <a:spLocks noGrp="1"/>
          </p:cNvSpPr>
          <p:nvPr>
            <p:ph type="ftr" sz="quarter" idx="3"/>
          </p:nvPr>
        </p:nvSpPr>
        <p:spPr/>
        <p:txBody>
          <a:bodyPr/>
          <a:lstStyle/>
          <a:p>
            <a:r>
              <a:rPr lang="de-DE" noProof="0" dirty="0"/>
              <a:t>Juli 2026</a:t>
            </a:r>
          </a:p>
        </p:txBody>
      </p:sp>
      <p:sp>
        <p:nvSpPr>
          <p:cNvPr id="3" name="Foliennummernplatzhalter 2">
            <a:extLst>
              <a:ext uri="{FF2B5EF4-FFF2-40B4-BE49-F238E27FC236}">
                <a16:creationId xmlns:a16="http://schemas.microsoft.com/office/drawing/2014/main" id="{A4FC28A1-BD10-859F-2C3E-5B5BB386B2F3}"/>
              </a:ext>
            </a:extLst>
          </p:cNvPr>
          <p:cNvSpPr>
            <a:spLocks noGrp="1"/>
          </p:cNvSpPr>
          <p:nvPr>
            <p:ph type="sldNum" sz="quarter" idx="4"/>
          </p:nvPr>
        </p:nvSpPr>
        <p:spPr/>
        <p:txBody>
          <a:bodyPr/>
          <a:lstStyle/>
          <a:p>
            <a:fld id="{DB2B21CB-63E8-C249-B8AC-5FF3FD754265}" type="slidenum">
              <a:rPr lang="de-DE" noProof="0" smtClean="0"/>
              <a:pPr/>
              <a:t>36</a:t>
            </a:fld>
            <a:endParaRPr lang="de-DE" noProof="0" dirty="0"/>
          </a:p>
        </p:txBody>
      </p:sp>
      <p:sp>
        <p:nvSpPr>
          <p:cNvPr id="4" name="Titel 3">
            <a:extLst>
              <a:ext uri="{FF2B5EF4-FFF2-40B4-BE49-F238E27FC236}">
                <a16:creationId xmlns:a16="http://schemas.microsoft.com/office/drawing/2014/main" id="{0E5F3278-A1AB-59E3-C810-0686C645AE1C}"/>
              </a:ext>
            </a:extLst>
          </p:cNvPr>
          <p:cNvSpPr>
            <a:spLocks noGrp="1"/>
          </p:cNvSpPr>
          <p:nvPr>
            <p:ph type="title"/>
          </p:nvPr>
        </p:nvSpPr>
        <p:spPr/>
        <p:txBody>
          <a:bodyPr/>
          <a:lstStyle/>
          <a:p>
            <a:r>
              <a:rPr lang="de-DE" noProof="0" dirty="0"/>
              <a:t>Wichtigste Stellschrauben für die WVU</a:t>
            </a:r>
          </a:p>
        </p:txBody>
      </p:sp>
      <p:sp>
        <p:nvSpPr>
          <p:cNvPr id="16" name="Shape-5">
            <a:extLst>
              <a:ext uri="{FF2B5EF4-FFF2-40B4-BE49-F238E27FC236}">
                <a16:creationId xmlns:a16="http://schemas.microsoft.com/office/drawing/2014/main" id="{804D93CA-E3C8-864B-B28F-6D5013CFBC17}"/>
              </a:ext>
            </a:extLst>
          </p:cNvPr>
          <p:cNvSpPr>
            <a:spLocks noGrp="1"/>
          </p:cNvSpPr>
          <p:nvPr>
            <p:ph type="body" sz="quarter" idx="13"/>
          </p:nvPr>
        </p:nvSpPr>
        <p:spPr>
          <a:xfrm>
            <a:off x="5703590" y="1120864"/>
            <a:ext cx="3043581" cy="3468840"/>
          </a:xfrm>
          <a:noFill/>
        </p:spPr>
        <p:txBody>
          <a:bodyPr>
            <a:normAutofit/>
          </a:bodyPr>
          <a:lstStyle/>
          <a:p>
            <a:pPr marL="0" indent="0">
              <a:spcBef>
                <a:spcPts val="200"/>
              </a:spcBef>
              <a:buNone/>
            </a:pPr>
            <a:r>
              <a:rPr lang="de-DE" sz="1000" u="sng" noProof="0" dirty="0"/>
              <a:t>Wichtigste Stellschrauben</a:t>
            </a:r>
          </a:p>
          <a:p>
            <a:pPr>
              <a:spcBef>
                <a:spcPts val="200"/>
              </a:spcBef>
            </a:pPr>
            <a:r>
              <a:rPr lang="de-DE" sz="900" noProof="0" dirty="0"/>
              <a:t>Die Infrastrukturinvestitionen, die finanzielle Förderung und der Bürokratieabbau werden wie bereits 2025 am häufigsten als zentrale Stellschrauben wahrgenommen. Die Infrastrukturinvestitionen und der Schutz von Wasserressourcen werden im Vergleich zu 2025 deutlich häufiger benannt.</a:t>
            </a:r>
          </a:p>
          <a:p>
            <a:pPr>
              <a:spcBef>
                <a:spcPts val="200"/>
              </a:spcBef>
            </a:pPr>
            <a:endParaRPr lang="de-DE" sz="1000" noProof="0" dirty="0"/>
          </a:p>
          <a:p>
            <a:pPr marL="0" indent="0">
              <a:spcBef>
                <a:spcPts val="200"/>
              </a:spcBef>
              <a:buNone/>
            </a:pPr>
            <a:r>
              <a:rPr lang="de-DE" sz="1000" u="sng" noProof="0" dirty="0"/>
              <a:t>Ausgewählte O-Töne</a:t>
            </a:r>
          </a:p>
          <a:p>
            <a:pPr>
              <a:spcBef>
                <a:spcPts val="300"/>
              </a:spcBef>
            </a:pPr>
            <a:r>
              <a:rPr lang="de-DE" sz="800" i="1" noProof="0" dirty="0"/>
              <a:t>„</a:t>
            </a:r>
            <a:r>
              <a:rPr lang="de-DE" sz="900" i="1" dirty="0"/>
              <a:t>Frühzeitige Investitionen in Monitoring, Trinkwasserqualität und klimaresiliente Infrastruktur sowie bessere Nutzung von Fördermitteln</a:t>
            </a:r>
            <a:r>
              <a:rPr lang="de-DE" sz="900" i="1" noProof="0" dirty="0"/>
              <a:t>.“</a:t>
            </a:r>
          </a:p>
          <a:p>
            <a:pPr>
              <a:spcBef>
                <a:spcPts val="300"/>
              </a:spcBef>
            </a:pPr>
            <a:r>
              <a:rPr lang="de-DE" sz="900" i="1" noProof="0" dirty="0"/>
              <a:t>„Finanzielle</a:t>
            </a:r>
            <a:r>
              <a:rPr lang="de-DE" sz="900" i="1" dirty="0"/>
              <a:t> Förderung erforderlicher Maßnahmen zur Stärkung der Klima-Resilienz</a:t>
            </a:r>
            <a:r>
              <a:rPr lang="de-DE" sz="900" i="1" noProof="0" dirty="0"/>
              <a:t>.“</a:t>
            </a:r>
          </a:p>
          <a:p>
            <a:pPr>
              <a:spcBef>
                <a:spcPts val="300"/>
              </a:spcBef>
            </a:pPr>
            <a:r>
              <a:rPr lang="de-DE" sz="900" i="1" noProof="0" dirty="0"/>
              <a:t>„</a:t>
            </a:r>
            <a:r>
              <a:rPr lang="de-DE" sz="900" i="1" dirty="0"/>
              <a:t>Deutlich kürzere Wasserrechtsverfahren durch weniger Bürokratie, weniger Gutachten, zügigere Bearbeitung durch Genehmigungsbehörden</a:t>
            </a:r>
            <a:r>
              <a:rPr lang="de-DE" sz="900" i="1" noProof="0" dirty="0"/>
              <a:t>.“</a:t>
            </a:r>
            <a:endParaRPr lang="de-DE" sz="1000" noProof="0" dirty="0"/>
          </a:p>
        </p:txBody>
      </p:sp>
      <p:sp>
        <p:nvSpPr>
          <p:cNvPr id="18" name="Shape-5">
            <a:extLst>
              <a:ext uri="{FF2B5EF4-FFF2-40B4-BE49-F238E27FC236}">
                <a16:creationId xmlns:a16="http://schemas.microsoft.com/office/drawing/2014/main" id="{961A119B-0334-DDD1-A769-C6C0FEAF429E}"/>
              </a:ext>
            </a:extLst>
          </p:cNvPr>
          <p:cNvSpPr txBox="1">
            <a:spLocks/>
          </p:cNvSpPr>
          <p:nvPr/>
        </p:nvSpPr>
        <p:spPr>
          <a:xfrm>
            <a:off x="500333" y="4623262"/>
            <a:ext cx="8100000" cy="144001"/>
          </a:xfrm>
          <a:prstGeom prst="rect">
            <a:avLst/>
          </a:prstGeom>
          <a:noFill/>
        </p:spPr>
        <p:txBody>
          <a:bodyPr lIns="0" tIns="0" rIns="0">
            <a:noAutofit/>
          </a:bodyPr>
          <a:lstStyle>
            <a:lvl1pPr marL="216000" indent="-216000" algn="l" defTabSz="685800" rtl="0" eaLnBrk="1" latinLnBrk="0" hangingPunct="1">
              <a:lnSpc>
                <a:spcPct val="120000"/>
              </a:lnSpc>
              <a:spcBef>
                <a:spcPts val="750"/>
              </a:spcBef>
              <a:buFontTx/>
              <a:buBlip>
                <a:blip>
                  <a:extLst>
                    <a:ext uri="{96DAC541-7B7A-43D3-8B79-37D633B846F1}">
                      <asvg:svgBlip xmlns:asvg="http://schemas.microsoft.com/office/drawing/2016/SVG/main" r:embed="rId2"/>
                    </a:ext>
                  </a:extLst>
                </a:blip>
              </a:buBlip>
              <a:defRPr sz="1800" b="0" i="0" kern="1200">
                <a:solidFill>
                  <a:schemeClr val="tx1"/>
                </a:solidFill>
                <a:latin typeface="Arial" panose="020B0604020202020204" pitchFamily="34" charset="0"/>
                <a:ea typeface="+mn-ea"/>
                <a:cs typeface="+mn-cs"/>
              </a:defRPr>
            </a:lvl1pPr>
            <a:lvl2pPr marL="396000" indent="-216000" algn="l" defTabSz="685800" rtl="0" eaLnBrk="1" latinLnBrk="0" hangingPunct="1">
              <a:lnSpc>
                <a:spcPct val="120000"/>
              </a:lnSpc>
              <a:spcBef>
                <a:spcPts val="375"/>
              </a:spcBef>
              <a:buSzPct val="100000"/>
              <a:buFontTx/>
              <a:buBlip>
                <a:blip>
                  <a:extLst>
                    <a:ext uri="{96DAC541-7B7A-43D3-8B79-37D633B846F1}">
                      <asvg:svgBlip xmlns:asvg="http://schemas.microsoft.com/office/drawing/2016/SVG/main" r:embed="rId3"/>
                    </a:ext>
                  </a:extLst>
                </a:blip>
              </a:buBlip>
              <a:defRPr sz="1800" b="0" i="0" kern="1200">
                <a:solidFill>
                  <a:schemeClr val="tx1"/>
                </a:solidFill>
                <a:latin typeface="Arial" panose="020B0604020202020204" pitchFamily="34" charset="0"/>
                <a:ea typeface="+mn-ea"/>
                <a:cs typeface="+mn-cs"/>
              </a:defRPr>
            </a:lvl2pPr>
            <a:lvl3pPr marL="612000" indent="-216000" algn="l" defTabSz="685800" rtl="0" eaLnBrk="1" latinLnBrk="0" hangingPunct="1">
              <a:lnSpc>
                <a:spcPct val="120000"/>
              </a:lnSpc>
              <a:spcBef>
                <a:spcPts val="375"/>
              </a:spcBef>
              <a:buSzPct val="120000"/>
              <a:buFont typeface="Arial" panose="020B0604020202020204" pitchFamily="34" charset="0"/>
              <a:buChar char="•"/>
              <a:defRPr sz="1500" b="0" i="0" kern="1200">
                <a:solidFill>
                  <a:schemeClr val="tx1"/>
                </a:solidFill>
                <a:latin typeface="Arial" panose="020B0604020202020204" pitchFamily="34" charset="0"/>
                <a:ea typeface="+mn-ea"/>
                <a:cs typeface="+mn-cs"/>
              </a:defRPr>
            </a:lvl3pPr>
            <a:lvl4pPr marL="864000" indent="-216000" algn="l" defTabSz="685800" rtl="0" eaLnBrk="1" latinLnBrk="0" hangingPunct="1">
              <a:lnSpc>
                <a:spcPct val="120000"/>
              </a:lnSpc>
              <a:spcBef>
                <a:spcPts val="375"/>
              </a:spcBef>
              <a:buSzPct val="100000"/>
              <a:buFont typeface="Symbol" pitchFamily="2" charset="2"/>
              <a:buChar char="-"/>
              <a:defRPr sz="1500" b="0" i="0" kern="1200">
                <a:solidFill>
                  <a:schemeClr val="tx1"/>
                </a:solidFill>
                <a:latin typeface="Arial" panose="020B0604020202020204" pitchFamily="34" charset="0"/>
                <a:ea typeface="+mn-ea"/>
                <a:cs typeface="+mn-cs"/>
              </a:defRPr>
            </a:lvl4pPr>
            <a:lvl5pPr marL="1080000" indent="-216000" algn="l" defTabSz="685800" rtl="0" eaLnBrk="1" latinLnBrk="0" hangingPunct="1">
              <a:lnSpc>
                <a:spcPct val="120000"/>
              </a:lnSpc>
              <a:spcBef>
                <a:spcPts val="375"/>
              </a:spcBef>
              <a:buSzPct val="100000"/>
              <a:buFont typeface="Courier New" panose="02070309020205020404" pitchFamily="49" charset="0"/>
              <a:buChar char="o"/>
              <a:defRPr sz="1500" b="0" i="0" kern="1200">
                <a:solidFill>
                  <a:schemeClr val="tx1"/>
                </a:solidFill>
                <a:latin typeface="Arial" panose="020B0604020202020204" pitchFamily="34"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spcBef>
                <a:spcPts val="200"/>
              </a:spcBef>
              <a:buNone/>
            </a:pPr>
            <a:r>
              <a:rPr lang="de-DE" sz="800" i="1" noProof="0" dirty="0">
                <a:solidFill>
                  <a:schemeClr val="bg1">
                    <a:lumMod val="50000"/>
                  </a:schemeClr>
                </a:solidFill>
              </a:rPr>
              <a:t>Offene Frage: Welche sind Ihrer Einschätzung nach die drei wichtigsten Stellschrauben, um die Anpassungsfähigkeit Ihres Unternehmens an den Klimawandel zu verbessern? </a:t>
            </a:r>
          </a:p>
        </p:txBody>
      </p:sp>
      <p:sp>
        <p:nvSpPr>
          <p:cNvPr id="6" name="Textfeld 5">
            <a:extLst>
              <a:ext uri="{FF2B5EF4-FFF2-40B4-BE49-F238E27FC236}">
                <a16:creationId xmlns:a16="http://schemas.microsoft.com/office/drawing/2014/main" id="{42D12C48-9947-C660-A15F-4D7315D7849D}"/>
              </a:ext>
            </a:extLst>
          </p:cNvPr>
          <p:cNvSpPr txBox="1"/>
          <p:nvPr/>
        </p:nvSpPr>
        <p:spPr>
          <a:xfrm>
            <a:off x="4416823" y="1051281"/>
            <a:ext cx="857846" cy="353943"/>
          </a:xfrm>
          <a:prstGeom prst="rect">
            <a:avLst/>
          </a:prstGeom>
          <a:noFill/>
        </p:spPr>
        <p:txBody>
          <a:bodyPr wrap="square" lIns="0" rIns="0" rtlCol="0">
            <a:spAutoFit/>
          </a:bodyPr>
          <a:lstStyle/>
          <a:p>
            <a:pPr algn="r"/>
            <a:r>
              <a:rPr lang="de-DE" sz="900" noProof="0" dirty="0">
                <a:latin typeface="Arial" panose="020B0604020202020204" pitchFamily="34" charset="0"/>
                <a:cs typeface="Arial" panose="020B0604020202020204" pitchFamily="34" charset="0"/>
              </a:rPr>
              <a:t>■</a:t>
            </a:r>
            <a:r>
              <a:rPr lang="de-DE" sz="700" noProof="0" dirty="0">
                <a:latin typeface="Arial" panose="020B0604020202020204" pitchFamily="34" charset="0"/>
                <a:cs typeface="Arial" panose="020B0604020202020204" pitchFamily="34" charset="0"/>
              </a:rPr>
              <a:t> </a:t>
            </a:r>
            <a:r>
              <a:rPr lang="de-DE" sz="700" noProof="0" dirty="0">
                <a:solidFill>
                  <a:schemeClr val="bg2">
                    <a:lumMod val="10000"/>
                  </a:schemeClr>
                </a:solidFill>
                <a:latin typeface="Arial" panose="020B0604020202020204" pitchFamily="34" charset="0"/>
                <a:cs typeface="Arial" panose="020B0604020202020204" pitchFamily="34" charset="0"/>
              </a:rPr>
              <a:t>2026 (n = 227)</a:t>
            </a:r>
            <a:br>
              <a:rPr lang="de-DE" sz="700" noProof="0" dirty="0">
                <a:solidFill>
                  <a:schemeClr val="bg2">
                    <a:lumMod val="10000"/>
                  </a:schemeClr>
                </a:solidFill>
              </a:rPr>
            </a:br>
            <a:r>
              <a:rPr lang="de-DE" sz="700" noProof="0" dirty="0"/>
              <a:t> </a:t>
            </a:r>
            <a:r>
              <a:rPr lang="de-DE" sz="800" b="1" noProof="0" dirty="0">
                <a:solidFill>
                  <a:schemeClr val="tx1">
                    <a:lumMod val="20000"/>
                    <a:lumOff val="80000"/>
                  </a:schemeClr>
                </a:solidFill>
                <a:latin typeface="Arial" panose="020B0604020202020204" pitchFamily="34" charset="0"/>
                <a:cs typeface="Arial" panose="020B0604020202020204" pitchFamily="34" charset="0"/>
              </a:rPr>
              <a:t>■</a:t>
            </a:r>
            <a:r>
              <a:rPr lang="de-DE" sz="700" b="1" noProof="0" dirty="0">
                <a:solidFill>
                  <a:schemeClr val="tx1">
                    <a:lumMod val="20000"/>
                    <a:lumOff val="80000"/>
                  </a:schemeClr>
                </a:solidFill>
                <a:latin typeface="Arial" panose="020B0604020202020204" pitchFamily="34" charset="0"/>
                <a:cs typeface="Arial" panose="020B0604020202020204" pitchFamily="34" charset="0"/>
              </a:rPr>
              <a:t> </a:t>
            </a:r>
            <a:r>
              <a:rPr lang="de-DE" sz="700" noProof="0" dirty="0">
                <a:solidFill>
                  <a:schemeClr val="bg2">
                    <a:lumMod val="10000"/>
                  </a:schemeClr>
                </a:solidFill>
                <a:latin typeface="Arial" panose="020B0604020202020204" pitchFamily="34" charset="0"/>
                <a:cs typeface="Arial" panose="020B0604020202020204" pitchFamily="34" charset="0"/>
              </a:rPr>
              <a:t>2025 (n = 219)</a:t>
            </a:r>
            <a:endParaRPr lang="de-DE" sz="700" noProof="0" dirty="0">
              <a:solidFill>
                <a:schemeClr val="bg2">
                  <a:lumMod val="10000"/>
                </a:schemeClr>
              </a:solidFill>
            </a:endParaRPr>
          </a:p>
        </p:txBody>
      </p:sp>
      <p:graphicFrame>
        <p:nvGraphicFramePr>
          <p:cNvPr id="7" name="Diagramm 6">
            <a:extLst>
              <a:ext uri="{FF2B5EF4-FFF2-40B4-BE49-F238E27FC236}">
                <a16:creationId xmlns:a16="http://schemas.microsoft.com/office/drawing/2014/main" id="{5A056D9C-4D71-58DC-F2B8-799A9E332D8C}"/>
              </a:ext>
            </a:extLst>
          </p:cNvPr>
          <p:cNvGraphicFramePr/>
          <p:nvPr>
            <p:extLst>
              <p:ext uri="{D42A27DB-BD31-4B8C-83A1-F6EECF244321}">
                <p14:modId xmlns:p14="http://schemas.microsoft.com/office/powerpoint/2010/main" val="2687554353"/>
              </p:ext>
            </p:extLst>
          </p:nvPr>
        </p:nvGraphicFramePr>
        <p:xfrm>
          <a:off x="353685" y="977382"/>
          <a:ext cx="5349906" cy="3612321"/>
        </p:xfrm>
        <a:graphic>
          <a:graphicData uri="http://schemas.openxmlformats.org/drawingml/2006/chart">
            <c:chart xmlns:c="http://schemas.openxmlformats.org/drawingml/2006/chart" xmlns:r="http://schemas.openxmlformats.org/officeDocument/2006/relationships" r:id="rId4"/>
          </a:graphicData>
        </a:graphic>
      </p:graphicFrame>
      <p:sp>
        <p:nvSpPr>
          <p:cNvPr id="5" name="Textplatzhalter 4">
            <a:extLst>
              <a:ext uri="{FF2B5EF4-FFF2-40B4-BE49-F238E27FC236}">
                <a16:creationId xmlns:a16="http://schemas.microsoft.com/office/drawing/2014/main" id="{7AC762CE-B7CA-67A2-4244-99AD6E8D9AAB}"/>
              </a:ext>
            </a:extLst>
          </p:cNvPr>
          <p:cNvSpPr txBox="1">
            <a:spLocks/>
          </p:cNvSpPr>
          <p:nvPr/>
        </p:nvSpPr>
        <p:spPr>
          <a:xfrm>
            <a:off x="500333" y="4273197"/>
            <a:ext cx="776375" cy="333286"/>
          </a:xfrm>
          <a:prstGeom prst="rect">
            <a:avLst/>
          </a:prstGeom>
        </p:spPr>
        <p:txBody>
          <a:bodyPr lIns="0" tIns="0" rIns="0" bIns="0">
            <a:noAutofit/>
          </a:bodyPr>
          <a:lstStyle>
            <a:lvl1pPr marL="216000" indent="-216000" algn="l" defTabSz="685800" rtl="0" eaLnBrk="1" latinLnBrk="0" hangingPunct="1">
              <a:lnSpc>
                <a:spcPct val="120000"/>
              </a:lnSpc>
              <a:spcBef>
                <a:spcPts val="750"/>
              </a:spcBef>
              <a:buFontTx/>
              <a:buBlip>
                <a:blip>
                  <a:extLst>
                    <a:ext uri="{96DAC541-7B7A-43D3-8B79-37D633B846F1}">
                      <asvg:svgBlip xmlns:asvg="http://schemas.microsoft.com/office/drawing/2016/SVG/main" r:embed="rId2"/>
                    </a:ext>
                  </a:extLst>
                </a:blip>
              </a:buBlip>
              <a:defRPr sz="1800" b="0" i="0" kern="1200">
                <a:solidFill>
                  <a:schemeClr val="tx1"/>
                </a:solidFill>
                <a:latin typeface="Arial" panose="020B0604020202020204" pitchFamily="34" charset="0"/>
                <a:ea typeface="+mn-ea"/>
                <a:cs typeface="+mn-cs"/>
              </a:defRPr>
            </a:lvl1pPr>
            <a:lvl2pPr marL="396000" indent="-216000" algn="l" defTabSz="685800" rtl="0" eaLnBrk="1" latinLnBrk="0" hangingPunct="1">
              <a:lnSpc>
                <a:spcPct val="120000"/>
              </a:lnSpc>
              <a:spcBef>
                <a:spcPts val="375"/>
              </a:spcBef>
              <a:buSzPct val="100000"/>
              <a:buFontTx/>
              <a:buBlip>
                <a:blip>
                  <a:extLst>
                    <a:ext uri="{96DAC541-7B7A-43D3-8B79-37D633B846F1}">
                      <asvg:svgBlip xmlns:asvg="http://schemas.microsoft.com/office/drawing/2016/SVG/main" r:embed="rId3"/>
                    </a:ext>
                  </a:extLst>
                </a:blip>
              </a:buBlip>
              <a:defRPr sz="1800" b="0" i="0" kern="1200">
                <a:solidFill>
                  <a:schemeClr val="tx1"/>
                </a:solidFill>
                <a:latin typeface="Arial" panose="020B0604020202020204" pitchFamily="34" charset="0"/>
                <a:ea typeface="+mn-ea"/>
                <a:cs typeface="+mn-cs"/>
              </a:defRPr>
            </a:lvl2pPr>
            <a:lvl3pPr marL="612000" indent="-216000" algn="l" defTabSz="685800" rtl="0" eaLnBrk="1" latinLnBrk="0" hangingPunct="1">
              <a:lnSpc>
                <a:spcPct val="120000"/>
              </a:lnSpc>
              <a:spcBef>
                <a:spcPts val="375"/>
              </a:spcBef>
              <a:buSzPct val="120000"/>
              <a:buFont typeface="Arial" panose="020B0604020202020204" pitchFamily="34" charset="0"/>
              <a:buChar char="•"/>
              <a:defRPr sz="1500" b="0" i="0" kern="1200">
                <a:solidFill>
                  <a:schemeClr val="tx1"/>
                </a:solidFill>
                <a:latin typeface="Arial" panose="020B0604020202020204" pitchFamily="34" charset="0"/>
                <a:ea typeface="+mn-ea"/>
                <a:cs typeface="+mn-cs"/>
              </a:defRPr>
            </a:lvl3pPr>
            <a:lvl4pPr marL="864000" indent="-216000" algn="l" defTabSz="685800" rtl="0" eaLnBrk="1" latinLnBrk="0" hangingPunct="1">
              <a:lnSpc>
                <a:spcPct val="120000"/>
              </a:lnSpc>
              <a:spcBef>
                <a:spcPts val="375"/>
              </a:spcBef>
              <a:buSzPct val="100000"/>
              <a:buFont typeface="Symbol" pitchFamily="2" charset="2"/>
              <a:buChar char="-"/>
              <a:defRPr sz="1500" b="0" i="0" kern="1200">
                <a:solidFill>
                  <a:schemeClr val="tx1"/>
                </a:solidFill>
                <a:latin typeface="Arial" panose="020B0604020202020204" pitchFamily="34" charset="0"/>
                <a:ea typeface="+mn-ea"/>
                <a:cs typeface="+mn-cs"/>
              </a:defRPr>
            </a:lvl4pPr>
            <a:lvl5pPr marL="1080000" indent="-216000" algn="l" defTabSz="685800" rtl="0" eaLnBrk="1" latinLnBrk="0" hangingPunct="1">
              <a:lnSpc>
                <a:spcPct val="120000"/>
              </a:lnSpc>
              <a:spcBef>
                <a:spcPts val="375"/>
              </a:spcBef>
              <a:buSzPct val="100000"/>
              <a:buFont typeface="Courier New" panose="02070309020205020404" pitchFamily="49" charset="0"/>
              <a:buChar char="o"/>
              <a:defRPr sz="1500" b="0" i="0" kern="1200">
                <a:solidFill>
                  <a:schemeClr val="tx1"/>
                </a:solidFill>
                <a:latin typeface="Arial" panose="020B0604020202020204" pitchFamily="34"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br>
              <a:rPr lang="de-DE" sz="800" noProof="0" dirty="0"/>
            </a:br>
            <a:r>
              <a:rPr lang="de-DE" sz="800" noProof="0" dirty="0"/>
              <a:t>Angaben in %</a:t>
            </a:r>
          </a:p>
        </p:txBody>
      </p:sp>
    </p:spTree>
    <p:extLst>
      <p:ext uri="{BB962C8B-B14F-4D97-AF65-F5344CB8AC3E}">
        <p14:creationId xmlns:p14="http://schemas.microsoft.com/office/powerpoint/2010/main" val="371565282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F0D946-7E1F-7904-C22C-51E04FE93AF6}"/>
            </a:ext>
          </a:extLst>
        </p:cNvPr>
        <p:cNvGrpSpPr/>
        <p:nvPr/>
      </p:nvGrpSpPr>
      <p:grpSpPr>
        <a:xfrm>
          <a:off x="0" y="0"/>
          <a:ext cx="0" cy="0"/>
          <a:chOff x="0" y="0"/>
          <a:chExt cx="0" cy="0"/>
        </a:xfrm>
      </p:grpSpPr>
      <p:sp>
        <p:nvSpPr>
          <p:cNvPr id="2" name="Shape-1">
            <a:extLst>
              <a:ext uri="{FF2B5EF4-FFF2-40B4-BE49-F238E27FC236}">
                <a16:creationId xmlns:a16="http://schemas.microsoft.com/office/drawing/2014/main" id="{FD529E68-98EB-471A-EFF2-837A69F83B43}"/>
              </a:ext>
            </a:extLst>
          </p:cNvPr>
          <p:cNvSpPr>
            <a:spLocks noGrp="1"/>
          </p:cNvSpPr>
          <p:nvPr>
            <p:ph type="title"/>
          </p:nvPr>
        </p:nvSpPr>
        <p:spPr>
          <a:xfrm>
            <a:off x="359999" y="1576800"/>
            <a:ext cx="7745775" cy="994172"/>
          </a:xfrm>
        </p:spPr>
        <p:txBody>
          <a:bodyPr>
            <a:normAutofit/>
          </a:bodyPr>
          <a:lstStyle/>
          <a:p>
            <a:r>
              <a:rPr lang="de-DE" noProof="0" dirty="0"/>
              <a:t>Anhang: Methodik </a:t>
            </a:r>
          </a:p>
        </p:txBody>
      </p:sp>
      <p:sp>
        <p:nvSpPr>
          <p:cNvPr id="3" name="Shape-2">
            <a:extLst>
              <a:ext uri="{FF2B5EF4-FFF2-40B4-BE49-F238E27FC236}">
                <a16:creationId xmlns:a16="http://schemas.microsoft.com/office/drawing/2014/main" id="{4DA7C7BC-C03D-AF22-67F5-09D866A6E75F}"/>
              </a:ext>
            </a:extLst>
          </p:cNvPr>
          <p:cNvSpPr>
            <a:spLocks noGrp="1"/>
          </p:cNvSpPr>
          <p:nvPr>
            <p:ph type="ftr" sz="quarter" idx="3"/>
          </p:nvPr>
        </p:nvSpPr>
        <p:spPr/>
        <p:txBody>
          <a:bodyPr/>
          <a:lstStyle/>
          <a:p>
            <a:r>
              <a:rPr lang="de-DE" noProof="0" dirty="0"/>
              <a:t>Juli 2026</a:t>
            </a:r>
          </a:p>
        </p:txBody>
      </p:sp>
      <p:sp>
        <p:nvSpPr>
          <p:cNvPr id="4" name="Shape-3">
            <a:extLst>
              <a:ext uri="{FF2B5EF4-FFF2-40B4-BE49-F238E27FC236}">
                <a16:creationId xmlns:a16="http://schemas.microsoft.com/office/drawing/2014/main" id="{AC351778-A45B-6805-D52E-DC545DCFBA5F}"/>
              </a:ext>
            </a:extLst>
          </p:cNvPr>
          <p:cNvSpPr>
            <a:spLocks noGrp="1"/>
          </p:cNvSpPr>
          <p:nvPr>
            <p:ph type="sldNum" sz="quarter" idx="4"/>
          </p:nvPr>
        </p:nvSpPr>
        <p:spPr/>
        <p:txBody>
          <a:bodyPr/>
          <a:lstStyle/>
          <a:p>
            <a:fld id="{DB2B21CB-63E8-C249-B8AC-5FF3FD754265}" type="slidenum">
              <a:rPr lang="de-DE" noProof="0" smtClean="0"/>
              <a:pPr/>
              <a:t>37</a:t>
            </a:fld>
            <a:endParaRPr lang="de-DE" noProof="0" dirty="0"/>
          </a:p>
        </p:txBody>
      </p:sp>
    </p:spTree>
    <p:extLst>
      <p:ext uri="{BB962C8B-B14F-4D97-AF65-F5344CB8AC3E}">
        <p14:creationId xmlns:p14="http://schemas.microsoft.com/office/powerpoint/2010/main" val="44620457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085936-8AA5-CA7F-5679-E8FF8F6C61CC}"/>
            </a:ext>
          </a:extLst>
        </p:cNvPr>
        <p:cNvGrpSpPr/>
        <p:nvPr/>
      </p:nvGrpSpPr>
      <p:grpSpPr>
        <a:xfrm>
          <a:off x="0" y="0"/>
          <a:ext cx="0" cy="0"/>
          <a:chOff x="0" y="0"/>
          <a:chExt cx="0" cy="0"/>
        </a:xfrm>
      </p:grpSpPr>
      <p:sp>
        <p:nvSpPr>
          <p:cNvPr id="2" name="Shape-1">
            <a:extLst>
              <a:ext uri="{FF2B5EF4-FFF2-40B4-BE49-F238E27FC236}">
                <a16:creationId xmlns:a16="http://schemas.microsoft.com/office/drawing/2014/main" id="{3882D47E-89CD-3D93-EE55-ED336F4B1213}"/>
              </a:ext>
            </a:extLst>
          </p:cNvPr>
          <p:cNvSpPr>
            <a:spLocks noGrp="1"/>
          </p:cNvSpPr>
          <p:nvPr>
            <p:ph type="ftr" sz="quarter" idx="3"/>
          </p:nvPr>
        </p:nvSpPr>
        <p:spPr/>
        <p:txBody>
          <a:bodyPr/>
          <a:lstStyle/>
          <a:p>
            <a:r>
              <a:rPr lang="de-DE" noProof="0" dirty="0"/>
              <a:t>Juli 2026</a:t>
            </a:r>
          </a:p>
        </p:txBody>
      </p:sp>
      <p:sp>
        <p:nvSpPr>
          <p:cNvPr id="3" name="Shape-2">
            <a:extLst>
              <a:ext uri="{FF2B5EF4-FFF2-40B4-BE49-F238E27FC236}">
                <a16:creationId xmlns:a16="http://schemas.microsoft.com/office/drawing/2014/main" id="{38F9908A-928A-5358-4EF1-A0E200C63D0B}"/>
              </a:ext>
            </a:extLst>
          </p:cNvPr>
          <p:cNvSpPr>
            <a:spLocks noGrp="1"/>
          </p:cNvSpPr>
          <p:nvPr>
            <p:ph type="sldNum" sz="quarter" idx="4"/>
          </p:nvPr>
        </p:nvSpPr>
        <p:spPr/>
        <p:txBody>
          <a:bodyPr/>
          <a:lstStyle/>
          <a:p>
            <a:fld id="{DB2B21CB-63E8-C249-B8AC-5FF3FD754265}" type="slidenum">
              <a:rPr lang="de-DE" noProof="0" smtClean="0"/>
              <a:pPr/>
              <a:t>38</a:t>
            </a:fld>
            <a:endParaRPr lang="de-DE" noProof="0" dirty="0"/>
          </a:p>
        </p:txBody>
      </p:sp>
      <p:sp>
        <p:nvSpPr>
          <p:cNvPr id="4" name="Shape-3">
            <a:extLst>
              <a:ext uri="{FF2B5EF4-FFF2-40B4-BE49-F238E27FC236}">
                <a16:creationId xmlns:a16="http://schemas.microsoft.com/office/drawing/2014/main" id="{42981E25-EB8D-066F-F38D-8840278641D2}"/>
              </a:ext>
            </a:extLst>
          </p:cNvPr>
          <p:cNvSpPr>
            <a:spLocks noGrp="1"/>
          </p:cNvSpPr>
          <p:nvPr>
            <p:ph type="title"/>
          </p:nvPr>
        </p:nvSpPr>
        <p:spPr/>
        <p:txBody>
          <a:bodyPr/>
          <a:lstStyle/>
          <a:p>
            <a:r>
              <a:rPr lang="de-DE" dirty="0"/>
              <a:t>Methodik – Struktur </a:t>
            </a:r>
            <a:r>
              <a:rPr lang="de-DE" noProof="0" dirty="0"/>
              <a:t>des Klimaresilienz-Index Wasser</a:t>
            </a:r>
          </a:p>
        </p:txBody>
      </p:sp>
      <p:sp>
        <p:nvSpPr>
          <p:cNvPr id="16" name="Textfeld 15">
            <a:extLst>
              <a:ext uri="{FF2B5EF4-FFF2-40B4-BE49-F238E27FC236}">
                <a16:creationId xmlns:a16="http://schemas.microsoft.com/office/drawing/2014/main" id="{8CE6686E-8C91-009F-B9FA-A0771B21EA70}"/>
              </a:ext>
            </a:extLst>
          </p:cNvPr>
          <p:cNvSpPr txBox="1"/>
          <p:nvPr/>
        </p:nvSpPr>
        <p:spPr>
          <a:xfrm>
            <a:off x="358775" y="973138"/>
            <a:ext cx="8389937" cy="3816429"/>
          </a:xfrm>
          <a:prstGeom prst="rect">
            <a:avLst/>
          </a:prstGeom>
          <a:noFill/>
        </p:spPr>
        <p:txBody>
          <a:bodyPr wrap="square" rtlCol="0">
            <a:spAutoFit/>
          </a:bodyPr>
          <a:lstStyle/>
          <a:p>
            <a:pPr marL="172800" indent="-172800">
              <a:spcAft>
                <a:spcPts val="600"/>
              </a:spcAft>
              <a:buFont typeface="Arial" panose="020B0604020202020204" pitchFamily="34" charset="0"/>
              <a:buChar char="•"/>
            </a:pPr>
            <a:r>
              <a:rPr lang="de-DE" sz="900" noProof="0" dirty="0"/>
              <a:t>Der Klimaresilienz-Index Wasser setzt sich aus </a:t>
            </a:r>
            <a:r>
              <a:rPr lang="de-DE" sz="900" b="1" noProof="0" dirty="0"/>
              <a:t>fünf Teilindizes </a:t>
            </a:r>
            <a:r>
              <a:rPr lang="de-DE" sz="900" noProof="0" dirty="0"/>
              <a:t>zusammen. Jeder Teilindex misst die Resilienz der Wasserversorgungsunternehmen (WVU) gegenüber negativen Folgen des Klimawandels, d.h. je höher die Werte des Teilindex, desto höher ist die Resilienz der WVU im betreffenden Bereich. Die abstrakten Teilindizes werden in der Regel über Fragen zu wahrgenommenen Defiziten erhoben. Ein höherer Indexwert entspricht in diesen Fällen geringeren Defiziten.</a:t>
            </a:r>
          </a:p>
          <a:p>
            <a:pPr marL="172800" indent="-172800">
              <a:spcAft>
                <a:spcPts val="600"/>
              </a:spcAft>
              <a:buFont typeface="Arial" panose="020B0604020202020204" pitchFamily="34" charset="0"/>
              <a:buChar char="•"/>
            </a:pPr>
            <a:endParaRPr lang="de-DE" sz="900" noProof="0" dirty="0"/>
          </a:p>
          <a:p>
            <a:pPr marL="172800" indent="-172800">
              <a:spcAft>
                <a:spcPts val="300"/>
              </a:spcAft>
              <a:buFont typeface="Arial" panose="020B0604020202020204" pitchFamily="34" charset="0"/>
              <a:buChar char="•"/>
            </a:pPr>
            <a:r>
              <a:rPr lang="de-DE" sz="900" noProof="0" dirty="0"/>
              <a:t>Die </a:t>
            </a:r>
            <a:r>
              <a:rPr lang="de-DE" sz="900" b="1" noProof="0" dirty="0"/>
              <a:t>aktuelle Klimaresilienz der WVU </a:t>
            </a:r>
            <a:r>
              <a:rPr lang="de-DE" sz="900" noProof="0" dirty="0"/>
              <a:t>wird durch die beiden folgenden Teilindizes abgebildet.</a:t>
            </a:r>
          </a:p>
          <a:p>
            <a:pPr marL="630000" lvl="1" indent="-172800">
              <a:spcAft>
                <a:spcPts val="300"/>
              </a:spcAft>
              <a:buFont typeface="Arial" panose="020B0604020202020204" pitchFamily="34" charset="0"/>
              <a:buChar char="•"/>
            </a:pPr>
            <a:r>
              <a:rPr lang="de-DE" sz="900" b="1" noProof="0" dirty="0"/>
              <a:t>Robustheit</a:t>
            </a:r>
            <a:r>
              <a:rPr lang="de-DE" sz="900" noProof="0" dirty="0"/>
              <a:t>: Der Teilindex wird durch Fragen zur aktuellen Ausprägung negativer Folgen des Klimawandels erhoben. Die Folgen beziehen sich auf die Bereiche Wassermenge, Wasserqualität und Infrastruktur. Je weniger sich WVU von den Folgen betroffen sehen, desto höher wird ihre Versorgungssicherheit und infolgedessen auch ihre gegenwärtige Resilienz eingeordnet.</a:t>
            </a:r>
          </a:p>
          <a:p>
            <a:pPr marL="630000" lvl="1" indent="-172800">
              <a:spcAft>
                <a:spcPts val="600"/>
              </a:spcAft>
              <a:buFont typeface="Arial" panose="020B0604020202020204" pitchFamily="34" charset="0"/>
              <a:buChar char="•"/>
            </a:pPr>
            <a:r>
              <a:rPr lang="de-DE" sz="900" b="1" noProof="0" dirty="0"/>
              <a:t>Anpassungsgrad</a:t>
            </a:r>
            <a:r>
              <a:rPr lang="de-DE" sz="900" noProof="0" dirty="0"/>
              <a:t>: Der Teilindex wird durch Fragen zu akuten Anpassungsbedarfen bei den WVU gemessen. Je geringer der aktuelle Handlungsbedarf im Verantwortungsbereich der Unternehmen eingeschätzt wird, desto höher ist der aktuelle Anpassungsgrad und damit die aktuelle Resilienz der Unternehmen.</a:t>
            </a:r>
          </a:p>
          <a:p>
            <a:pPr marL="172800" indent="-172800">
              <a:spcAft>
                <a:spcPts val="300"/>
              </a:spcAft>
              <a:buFont typeface="Arial" panose="020B0604020202020204" pitchFamily="34" charset="0"/>
              <a:buChar char="•"/>
            </a:pPr>
            <a:r>
              <a:rPr lang="de-DE" sz="900" noProof="0" dirty="0"/>
              <a:t>Die </a:t>
            </a:r>
            <a:r>
              <a:rPr lang="de-DE" sz="900" b="1" noProof="0" dirty="0"/>
              <a:t>strukturelle Klimaresilienz der WVU </a:t>
            </a:r>
            <a:r>
              <a:rPr lang="de-DE" sz="900" noProof="0" dirty="0"/>
              <a:t>wird durch die beiden folgenden Teilindizes abgebildet.</a:t>
            </a:r>
          </a:p>
          <a:p>
            <a:pPr marL="630000" lvl="1" indent="-172800">
              <a:spcAft>
                <a:spcPts val="300"/>
              </a:spcAft>
              <a:buFont typeface="Arial" panose="020B0604020202020204" pitchFamily="34" charset="0"/>
              <a:buChar char="•"/>
            </a:pPr>
            <a:r>
              <a:rPr lang="de-DE" sz="900" b="1" noProof="0" dirty="0"/>
              <a:t>Handlungsfähigkeit</a:t>
            </a:r>
            <a:r>
              <a:rPr lang="de-DE" sz="900" noProof="0" dirty="0"/>
              <a:t>: Der Teilindex wird durch Fragen zur Handlungsfähigkeit der WVU gegenüber negativen Folgen des Klimawandels erhoben. Die Folgen beziehen sich wiederum auf die Bereiche Wassermenge, Wasserqualität und Infrastruktur. Je höher die Handlungsfähigkeit der WVU, desto höher wird auch ihre Resilienz eingeordnet.</a:t>
            </a:r>
          </a:p>
          <a:p>
            <a:pPr marL="630000" lvl="1" indent="-172800">
              <a:spcAft>
                <a:spcPts val="600"/>
              </a:spcAft>
              <a:buFont typeface="Arial" panose="020B0604020202020204" pitchFamily="34" charset="0"/>
              <a:buChar char="•"/>
            </a:pPr>
            <a:r>
              <a:rPr lang="de-DE" sz="900" b="1" noProof="0" dirty="0"/>
              <a:t>Rechtlicher Rahmen</a:t>
            </a:r>
            <a:r>
              <a:rPr lang="de-DE" sz="900" noProof="0" dirty="0"/>
              <a:t>: Der Teilindex wird durch Fragen zum hemmenden Einfluss des aktuellen Rechtsrahmens erhoben. Je geringer ein hemmender Einfluss wahrgenommen wird, desto besser wird der rechtliche Rahmen für die Anpassung an den Klimawandel und infolgedessen die Resilienz der WVU eingeordnet.</a:t>
            </a:r>
          </a:p>
          <a:p>
            <a:pPr marL="172800" indent="-172800">
              <a:spcAft>
                <a:spcPts val="300"/>
              </a:spcAft>
              <a:buFont typeface="Arial" panose="020B0604020202020204" pitchFamily="34" charset="0"/>
              <a:buChar char="•"/>
            </a:pPr>
            <a:r>
              <a:rPr lang="de-DE" sz="900" noProof="0" dirty="0"/>
              <a:t>Die </a:t>
            </a:r>
            <a:r>
              <a:rPr lang="de-DE" sz="900" b="1" noProof="0" dirty="0"/>
              <a:t>erwartete Veränderung der Klimaresilienz </a:t>
            </a:r>
            <a:r>
              <a:rPr lang="de-DE" sz="900" noProof="0" dirty="0"/>
              <a:t>wird durch den folgenden Teilindex abgebildet.</a:t>
            </a:r>
          </a:p>
          <a:p>
            <a:pPr marL="630000" lvl="1" indent="-172800">
              <a:spcAft>
                <a:spcPts val="600"/>
              </a:spcAft>
              <a:buFont typeface="Arial" panose="020B0604020202020204" pitchFamily="34" charset="0"/>
              <a:buChar char="•"/>
            </a:pPr>
            <a:r>
              <a:rPr lang="de-DE" sz="900" b="1" noProof="0" dirty="0"/>
              <a:t>Zukunftsperspektive</a:t>
            </a:r>
            <a:r>
              <a:rPr lang="de-DE" sz="900" noProof="0" dirty="0"/>
              <a:t>: Der Teilindex wird durch Fragen zur Einschätzung der zukünftig zu erwartenden Auswirkungen des Klimawandels auf die Wassermenge und Wasserqualität sowie die Entwicklungen in den vier Bereichen gemessen. Je positiver die zukünftige Entwicklung eingeschätzt wird, desto resilienter fühlen sich die Unternehmen. </a:t>
            </a:r>
          </a:p>
        </p:txBody>
      </p:sp>
    </p:spTree>
    <p:extLst>
      <p:ext uri="{BB962C8B-B14F-4D97-AF65-F5344CB8AC3E}">
        <p14:creationId xmlns:p14="http://schemas.microsoft.com/office/powerpoint/2010/main" val="89341673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69D572-1CF3-920C-F577-4DC2029EE28A}"/>
            </a:ext>
          </a:extLst>
        </p:cNvPr>
        <p:cNvGrpSpPr/>
        <p:nvPr/>
      </p:nvGrpSpPr>
      <p:grpSpPr>
        <a:xfrm>
          <a:off x="0" y="0"/>
          <a:ext cx="0" cy="0"/>
          <a:chOff x="0" y="0"/>
          <a:chExt cx="0" cy="0"/>
        </a:xfrm>
      </p:grpSpPr>
      <p:sp>
        <p:nvSpPr>
          <p:cNvPr id="4" name="Shape-4">
            <a:extLst>
              <a:ext uri="{FF2B5EF4-FFF2-40B4-BE49-F238E27FC236}">
                <a16:creationId xmlns:a16="http://schemas.microsoft.com/office/drawing/2014/main" id="{03C3CEDC-0234-7821-0E5E-292FC20C6629}"/>
              </a:ext>
            </a:extLst>
          </p:cNvPr>
          <p:cNvSpPr>
            <a:spLocks noGrp="1"/>
          </p:cNvSpPr>
          <p:nvPr>
            <p:ph type="title"/>
          </p:nvPr>
        </p:nvSpPr>
        <p:spPr>
          <a:xfrm>
            <a:off x="360001" y="267"/>
            <a:ext cx="7343999" cy="719999"/>
          </a:xfrm>
        </p:spPr>
        <p:txBody>
          <a:bodyPr>
            <a:normAutofit/>
          </a:bodyPr>
          <a:lstStyle/>
          <a:p>
            <a:br>
              <a:rPr lang="de-DE" noProof="0" dirty="0"/>
            </a:br>
            <a:r>
              <a:rPr lang="de-DE" noProof="0" dirty="0"/>
              <a:t>Methodik – Indikatoren des Klimaresilienz-Index Wasser</a:t>
            </a:r>
          </a:p>
        </p:txBody>
      </p:sp>
      <p:graphicFrame>
        <p:nvGraphicFramePr>
          <p:cNvPr id="173" name="Tabelle 172">
            <a:extLst>
              <a:ext uri="{FF2B5EF4-FFF2-40B4-BE49-F238E27FC236}">
                <a16:creationId xmlns:a16="http://schemas.microsoft.com/office/drawing/2014/main" id="{D7D63CB4-1FDA-9645-A237-0CD9B6DEB06C}"/>
              </a:ext>
            </a:extLst>
          </p:cNvPr>
          <p:cNvGraphicFramePr>
            <a:graphicFrameLocks noGrp="1"/>
          </p:cNvGraphicFramePr>
          <p:nvPr/>
        </p:nvGraphicFramePr>
        <p:xfrm>
          <a:off x="358775" y="1544298"/>
          <a:ext cx="1674000" cy="3214799"/>
        </p:xfrm>
        <a:graphic>
          <a:graphicData uri="http://schemas.openxmlformats.org/drawingml/2006/table">
            <a:tbl>
              <a:tblPr firstRow="1" bandRow="1">
                <a:tableStyleId>{5C22544A-7EE6-4342-B048-85BDC9FD1C3A}</a:tableStyleId>
              </a:tblPr>
              <a:tblGrid>
                <a:gridCol w="1674000">
                  <a:extLst>
                    <a:ext uri="{9D8B030D-6E8A-4147-A177-3AD203B41FA5}">
                      <a16:colId xmlns:a16="http://schemas.microsoft.com/office/drawing/2014/main" val="4025452062"/>
                    </a:ext>
                  </a:extLst>
                </a:gridCol>
              </a:tblGrid>
              <a:tr h="243504">
                <a:tc>
                  <a:txBody>
                    <a:bodyPr/>
                    <a:lstStyle/>
                    <a:p>
                      <a:pPr algn="l" fontAlgn="b">
                        <a:buNone/>
                      </a:pPr>
                      <a:r>
                        <a:rPr lang="de-DE" sz="500" b="0" i="0" u="none" strike="noStrike" noProof="0" dirty="0">
                          <a:solidFill>
                            <a:srgbClr val="000000"/>
                          </a:solidFill>
                          <a:effectLst/>
                          <a:latin typeface="+mn-lt"/>
                        </a:rPr>
                        <a:t>Anstieg der Auslastung Ihrer rechtlich oder vertraglich gesicherten Wasserressourcen (Roh- und Reinwasser) in Bezug auf die verfügbaren Jahresmengen.</a:t>
                      </a:r>
                    </a:p>
                  </a:txBody>
                  <a:tcPr marL="18000" marR="0" marT="7200" marB="7200" anchor="ctr">
                    <a:solidFill>
                      <a:srgbClr val="EEF5E7"/>
                    </a:solidFill>
                  </a:tcPr>
                </a:tc>
                <a:extLst>
                  <a:ext uri="{0D108BD9-81ED-4DB2-BD59-A6C34878D82A}">
                    <a16:rowId xmlns:a16="http://schemas.microsoft.com/office/drawing/2014/main" val="3551642135"/>
                  </a:ext>
                </a:extLst>
              </a:tr>
              <a:tr h="243504">
                <a:tc>
                  <a:txBody>
                    <a:bodyPr/>
                    <a:lstStyle/>
                    <a:p>
                      <a:pPr algn="l" fontAlgn="b">
                        <a:buNone/>
                      </a:pPr>
                      <a:r>
                        <a:rPr lang="de-DE" sz="500" b="0" i="0" u="none" strike="noStrike" noProof="0" dirty="0">
                          <a:solidFill>
                            <a:srgbClr val="000000"/>
                          </a:solidFill>
                          <a:effectLst/>
                          <a:latin typeface="+mn-lt"/>
                        </a:rPr>
                        <a:t>Anstieg der Auslastung Ihrer rechtlich oder vertraglich gesicherten Wasserressourcen (Roh- und Reinwasser) in Bezug auf die verfügbaren Tagesmengen.</a:t>
                      </a:r>
                    </a:p>
                  </a:txBody>
                  <a:tcPr marL="18000" marR="0" marT="7200" marB="7200" anchor="ctr"/>
                </a:tc>
                <a:extLst>
                  <a:ext uri="{0D108BD9-81ED-4DB2-BD59-A6C34878D82A}">
                    <a16:rowId xmlns:a16="http://schemas.microsoft.com/office/drawing/2014/main" val="3202299181"/>
                  </a:ext>
                </a:extLst>
              </a:tr>
              <a:tr h="107286">
                <a:tc>
                  <a:txBody>
                    <a:bodyPr/>
                    <a:lstStyle/>
                    <a:p>
                      <a:pPr algn="l" fontAlgn="b">
                        <a:buNone/>
                      </a:pPr>
                      <a:r>
                        <a:rPr lang="de-DE" sz="500" b="0" i="0" u="none" strike="noStrike" noProof="0" dirty="0">
                          <a:solidFill>
                            <a:srgbClr val="000000"/>
                          </a:solidFill>
                          <a:effectLst/>
                          <a:latin typeface="+mn-lt"/>
                        </a:rPr>
                        <a:t>Abnahme des Wasserdargebots.</a:t>
                      </a:r>
                    </a:p>
                  </a:txBody>
                  <a:tcPr marL="18000" marR="0" marT="7200" marB="7200" anchor="ctr"/>
                </a:tc>
                <a:extLst>
                  <a:ext uri="{0D108BD9-81ED-4DB2-BD59-A6C34878D82A}">
                    <a16:rowId xmlns:a16="http://schemas.microsoft.com/office/drawing/2014/main" val="3492457282"/>
                  </a:ext>
                </a:extLst>
              </a:tr>
              <a:tr h="167145">
                <a:tc>
                  <a:txBody>
                    <a:bodyPr/>
                    <a:lstStyle/>
                    <a:p>
                      <a:pPr algn="l" fontAlgn="b">
                        <a:buNone/>
                      </a:pPr>
                      <a:r>
                        <a:rPr lang="de-DE" sz="500" b="0" i="0" u="none" strike="noStrike" noProof="0" dirty="0">
                          <a:solidFill>
                            <a:srgbClr val="000000"/>
                          </a:solidFill>
                          <a:effectLst/>
                          <a:latin typeface="+mn-lt"/>
                        </a:rPr>
                        <a:t>Anstieg der Variabilität (Menge, Qualität) im Dargebot innerhalb Ihres Zuständigkeitsbereichs.</a:t>
                      </a:r>
                    </a:p>
                  </a:txBody>
                  <a:tcPr marL="18000" marR="0" marT="7200" marB="7200" anchor="ctr"/>
                </a:tc>
                <a:extLst>
                  <a:ext uri="{0D108BD9-81ED-4DB2-BD59-A6C34878D82A}">
                    <a16:rowId xmlns:a16="http://schemas.microsoft.com/office/drawing/2014/main" val="595204621"/>
                  </a:ext>
                </a:extLst>
              </a:tr>
              <a:tr h="243504">
                <a:tc>
                  <a:txBody>
                    <a:bodyPr/>
                    <a:lstStyle/>
                    <a:p>
                      <a:pPr algn="l" fontAlgn="b">
                        <a:buNone/>
                      </a:pPr>
                      <a:r>
                        <a:rPr lang="de-DE" sz="500" b="0" i="0" u="none" strike="noStrike" noProof="0" dirty="0">
                          <a:solidFill>
                            <a:srgbClr val="000000"/>
                          </a:solidFill>
                          <a:effectLst/>
                          <a:latin typeface="+mn-lt"/>
                        </a:rPr>
                        <a:t>Erhöhung der Jahreswasserabgabe innerhalb Ihres Zuständigkeitsbereichs (z.B. zunehmender Wasserbedarf in einzelnen Sektoren oder für einzelne Nutzungen).</a:t>
                      </a:r>
                    </a:p>
                  </a:txBody>
                  <a:tcPr marL="18000" marR="0" marT="7200" marB="7200" anchor="ctr"/>
                </a:tc>
                <a:extLst>
                  <a:ext uri="{0D108BD9-81ED-4DB2-BD59-A6C34878D82A}">
                    <a16:rowId xmlns:a16="http://schemas.microsoft.com/office/drawing/2014/main" val="1600959322"/>
                  </a:ext>
                </a:extLst>
              </a:tr>
              <a:tr h="243504">
                <a:tc>
                  <a:txBody>
                    <a:bodyPr/>
                    <a:lstStyle/>
                    <a:p>
                      <a:pPr algn="l" fontAlgn="b">
                        <a:buNone/>
                      </a:pPr>
                      <a:r>
                        <a:rPr lang="de-DE" sz="500" b="0" i="0" u="none" strike="noStrike" noProof="0" dirty="0">
                          <a:solidFill>
                            <a:srgbClr val="000000"/>
                          </a:solidFill>
                          <a:effectLst/>
                          <a:latin typeface="+mn-lt"/>
                        </a:rPr>
                        <a:t>Zunahme der Spitzenlast beim Wasserbedarf (Anzahl Spitzenlasttage, Erhöhung der Spitzenlasten, länger andauernde / sich kumulierende Spitzenlasten).</a:t>
                      </a:r>
                    </a:p>
                  </a:txBody>
                  <a:tcPr marL="18000" marR="0" marT="7200" marB="7200" anchor="ctr"/>
                </a:tc>
                <a:extLst>
                  <a:ext uri="{0D108BD9-81ED-4DB2-BD59-A6C34878D82A}">
                    <a16:rowId xmlns:a16="http://schemas.microsoft.com/office/drawing/2014/main" val="1527462756"/>
                  </a:ext>
                </a:extLst>
              </a:tr>
              <a:tr h="243504">
                <a:tc>
                  <a:txBody>
                    <a:bodyPr/>
                    <a:lstStyle/>
                    <a:p>
                      <a:pPr algn="l" fontAlgn="b">
                        <a:buNone/>
                      </a:pPr>
                      <a:r>
                        <a:rPr lang="de-DE" sz="500" b="0" i="0" u="none" strike="noStrike" noProof="0" dirty="0">
                          <a:solidFill>
                            <a:srgbClr val="000000"/>
                          </a:solidFill>
                          <a:effectLst/>
                          <a:latin typeface="+mn-lt"/>
                        </a:rPr>
                        <a:t>Zunehmende Herausforderungen, die Versorgung mit Trinkwasser über das gesamte Jahr uneingeschränkt zu gewährleisten.</a:t>
                      </a:r>
                    </a:p>
                  </a:txBody>
                  <a:tcPr marL="18000" marR="0" marT="7200" marB="7200" anchor="ctr"/>
                </a:tc>
                <a:extLst>
                  <a:ext uri="{0D108BD9-81ED-4DB2-BD59-A6C34878D82A}">
                    <a16:rowId xmlns:a16="http://schemas.microsoft.com/office/drawing/2014/main" val="2147660397"/>
                  </a:ext>
                </a:extLst>
              </a:tr>
              <a:tr h="243504">
                <a:tc>
                  <a:txBody>
                    <a:bodyPr/>
                    <a:lstStyle/>
                    <a:p>
                      <a:pPr algn="l" fontAlgn="b">
                        <a:buNone/>
                      </a:pPr>
                      <a:r>
                        <a:rPr lang="de-DE" sz="500" b="0" i="0" u="none" strike="noStrike" noProof="0" dirty="0">
                          <a:solidFill>
                            <a:srgbClr val="000000"/>
                          </a:solidFill>
                          <a:effectLst/>
                          <a:latin typeface="+mn-lt"/>
                        </a:rPr>
                        <a:t>Klimawandelbedingte Notwendigkeit zusätzlicher Verfahrensstufen zur Aufbereitung des Rohwassers (z.B. Zunahme von Stoffeinträgen durch Starkregenereignisse).</a:t>
                      </a:r>
                    </a:p>
                  </a:txBody>
                  <a:tcPr marL="18000" marR="0" marT="7200" marB="7200" anchor="ctr"/>
                </a:tc>
                <a:extLst>
                  <a:ext uri="{0D108BD9-81ED-4DB2-BD59-A6C34878D82A}">
                    <a16:rowId xmlns:a16="http://schemas.microsoft.com/office/drawing/2014/main" val="278696088"/>
                  </a:ext>
                </a:extLst>
              </a:tr>
              <a:tr h="167145">
                <a:tc>
                  <a:txBody>
                    <a:bodyPr/>
                    <a:lstStyle/>
                    <a:p>
                      <a:pPr algn="l" fontAlgn="b">
                        <a:buNone/>
                      </a:pPr>
                      <a:r>
                        <a:rPr lang="de-DE" sz="500" b="0" i="0" u="none" strike="noStrike" noProof="0" dirty="0">
                          <a:solidFill>
                            <a:srgbClr val="000000"/>
                          </a:solidFill>
                          <a:effectLst/>
                          <a:latin typeface="+mn-lt"/>
                        </a:rPr>
                        <a:t>Zunahme von Stoffeinträgen durch klimawandelbedingte Starkregenereignisse.</a:t>
                      </a:r>
                    </a:p>
                  </a:txBody>
                  <a:tcPr marL="18000" marR="0" marT="7200" marB="7200" anchor="ctr"/>
                </a:tc>
                <a:extLst>
                  <a:ext uri="{0D108BD9-81ED-4DB2-BD59-A6C34878D82A}">
                    <a16:rowId xmlns:a16="http://schemas.microsoft.com/office/drawing/2014/main" val="80114514"/>
                  </a:ext>
                </a:extLst>
              </a:tr>
              <a:tr h="396219">
                <a:tc>
                  <a:txBody>
                    <a:bodyPr/>
                    <a:lstStyle/>
                    <a:p>
                      <a:pPr algn="l" fontAlgn="b">
                        <a:buNone/>
                      </a:pPr>
                      <a:r>
                        <a:rPr lang="de-DE" sz="500" b="0" i="0" u="none" strike="noStrike" noProof="0" dirty="0">
                          <a:solidFill>
                            <a:srgbClr val="000000"/>
                          </a:solidFill>
                          <a:effectLst/>
                          <a:latin typeface="+mn-lt"/>
                        </a:rPr>
                        <a:t>Zunahme der Häufigkeit, dass im Wasserverteilungs-system oder Teilen davon über einen längeren Zeitraum eine Trinkwassertemperatur von über 25 °C erreicht wird, z.B. aufgrund anhaltend hoher Temperaturen in den Sommermonaten.</a:t>
                      </a:r>
                    </a:p>
                  </a:txBody>
                  <a:tcPr marL="18000" marR="0" marT="7200" marB="7200" anchor="ctr"/>
                </a:tc>
                <a:extLst>
                  <a:ext uri="{0D108BD9-81ED-4DB2-BD59-A6C34878D82A}">
                    <a16:rowId xmlns:a16="http://schemas.microsoft.com/office/drawing/2014/main" val="2733071898"/>
                  </a:ext>
                </a:extLst>
              </a:tr>
              <a:tr h="243504">
                <a:tc>
                  <a:txBody>
                    <a:bodyPr/>
                    <a:lstStyle/>
                    <a:p>
                      <a:pPr algn="l" fontAlgn="b">
                        <a:buNone/>
                      </a:pPr>
                      <a:r>
                        <a:rPr lang="de-DE" sz="500" b="0" i="0" u="none" strike="noStrike" noProof="0" dirty="0">
                          <a:solidFill>
                            <a:srgbClr val="000000"/>
                          </a:solidFill>
                          <a:effectLst/>
                          <a:latin typeface="+mn-lt"/>
                        </a:rPr>
                        <a:t>Zunahme von Engpässen hinsichtlich der maximalen Tagesaufbereitungskapazität von Rohwasser an Spitzentagen.</a:t>
                      </a:r>
                    </a:p>
                  </a:txBody>
                  <a:tcPr marL="18000" marR="0" marT="7200" marB="7200" anchor="ctr"/>
                </a:tc>
                <a:extLst>
                  <a:ext uri="{0D108BD9-81ED-4DB2-BD59-A6C34878D82A}">
                    <a16:rowId xmlns:a16="http://schemas.microsoft.com/office/drawing/2014/main" val="4089656826"/>
                  </a:ext>
                </a:extLst>
              </a:tr>
              <a:tr h="261827">
                <a:tc>
                  <a:txBody>
                    <a:bodyPr/>
                    <a:lstStyle/>
                    <a:p>
                      <a:pPr algn="l" fontAlgn="b">
                        <a:buNone/>
                      </a:pPr>
                      <a:r>
                        <a:rPr lang="de-DE" sz="500" b="0" i="0" u="none" strike="noStrike" noProof="0" dirty="0">
                          <a:solidFill>
                            <a:srgbClr val="000000"/>
                          </a:solidFill>
                          <a:effectLst/>
                          <a:latin typeface="+mn-lt"/>
                        </a:rPr>
                        <a:t>Zunahme von Engpässen hinsichtlich der maximalen Förderkapazität von Trinkwasser (= max. Fördermenge/ max. Pumpenförderkapazität) an Spitzentagen.</a:t>
                      </a:r>
                    </a:p>
                  </a:txBody>
                  <a:tcPr marL="18000" marR="0" marT="7200" marB="7200" anchor="ctr"/>
                </a:tc>
                <a:extLst>
                  <a:ext uri="{0D108BD9-81ED-4DB2-BD59-A6C34878D82A}">
                    <a16:rowId xmlns:a16="http://schemas.microsoft.com/office/drawing/2014/main" val="1424267287"/>
                  </a:ext>
                </a:extLst>
              </a:tr>
              <a:tr h="167145">
                <a:tc>
                  <a:txBody>
                    <a:bodyPr/>
                    <a:lstStyle/>
                    <a:p>
                      <a:pPr algn="l" fontAlgn="b">
                        <a:buNone/>
                      </a:pPr>
                      <a:r>
                        <a:rPr lang="de-DE" sz="500" b="0" i="0" u="none" strike="noStrike" noProof="0" dirty="0">
                          <a:solidFill>
                            <a:srgbClr val="000000"/>
                          </a:solidFill>
                          <a:effectLst/>
                          <a:latin typeface="+mn-lt"/>
                        </a:rPr>
                        <a:t>Zunahme des Investitionsbedarfs, um eine Anpassung an die Folgen des Klimawandels zu gewährleisten.</a:t>
                      </a:r>
                    </a:p>
                  </a:txBody>
                  <a:tcPr marL="18000" marR="0" marT="7200" marB="7200" anchor="ctr"/>
                </a:tc>
                <a:extLst>
                  <a:ext uri="{0D108BD9-81ED-4DB2-BD59-A6C34878D82A}">
                    <a16:rowId xmlns:a16="http://schemas.microsoft.com/office/drawing/2014/main" val="2353409489"/>
                  </a:ext>
                </a:extLst>
              </a:tr>
              <a:tr h="243504">
                <a:tc>
                  <a:txBody>
                    <a:bodyPr/>
                    <a:lstStyle/>
                    <a:p>
                      <a:pPr algn="l" fontAlgn="b">
                        <a:buNone/>
                      </a:pPr>
                      <a:r>
                        <a:rPr lang="de-DE" sz="500" b="0" i="0" u="none" strike="noStrike" noProof="0" dirty="0">
                          <a:solidFill>
                            <a:srgbClr val="000000"/>
                          </a:solidFill>
                          <a:effectLst/>
                          <a:latin typeface="+mn-lt"/>
                        </a:rPr>
                        <a:t>Zunahme der Limitierung der Wasserbereitstellung durch Mängel in der technischen Infrastruktur (fehlende Redundanz und/oder Reserven).</a:t>
                      </a:r>
                    </a:p>
                  </a:txBody>
                  <a:tcPr marL="18000" marR="0" marT="7200" marB="7200" anchor="ctr"/>
                </a:tc>
                <a:extLst>
                  <a:ext uri="{0D108BD9-81ED-4DB2-BD59-A6C34878D82A}">
                    <a16:rowId xmlns:a16="http://schemas.microsoft.com/office/drawing/2014/main" val="2099154504"/>
                  </a:ext>
                </a:extLst>
              </a:tr>
            </a:tbl>
          </a:graphicData>
        </a:graphic>
      </p:graphicFrame>
      <p:graphicFrame>
        <p:nvGraphicFramePr>
          <p:cNvPr id="174" name="Tabelle 173">
            <a:extLst>
              <a:ext uri="{FF2B5EF4-FFF2-40B4-BE49-F238E27FC236}">
                <a16:creationId xmlns:a16="http://schemas.microsoft.com/office/drawing/2014/main" id="{BE18C91D-2E41-5737-974B-13FD7651E8B9}"/>
              </a:ext>
            </a:extLst>
          </p:cNvPr>
          <p:cNvGraphicFramePr>
            <a:graphicFrameLocks noGrp="1"/>
          </p:cNvGraphicFramePr>
          <p:nvPr/>
        </p:nvGraphicFramePr>
        <p:xfrm>
          <a:off x="3705968" y="1546678"/>
          <a:ext cx="1674000" cy="3214203"/>
        </p:xfrm>
        <a:graphic>
          <a:graphicData uri="http://schemas.openxmlformats.org/drawingml/2006/table">
            <a:tbl>
              <a:tblPr firstRow="1" bandRow="1">
                <a:tableStyleId>{073A0DAA-6AF3-43AB-8588-CEC1D06C72B9}</a:tableStyleId>
              </a:tblPr>
              <a:tblGrid>
                <a:gridCol w="1674000">
                  <a:extLst>
                    <a:ext uri="{9D8B030D-6E8A-4147-A177-3AD203B41FA5}">
                      <a16:colId xmlns:a16="http://schemas.microsoft.com/office/drawing/2014/main" val="4025452062"/>
                    </a:ext>
                  </a:extLst>
                </a:gridCol>
              </a:tblGrid>
              <a:tr h="346987">
                <a:tc>
                  <a:txBody>
                    <a:bodyPr/>
                    <a:lstStyle/>
                    <a:p>
                      <a:pPr algn="l" fontAlgn="b">
                        <a:buNone/>
                      </a:pPr>
                      <a:r>
                        <a:rPr lang="de-DE" sz="500" b="0" i="0" u="none" strike="noStrike" noProof="0" dirty="0">
                          <a:solidFill>
                            <a:srgbClr val="000000"/>
                          </a:solidFill>
                          <a:effectLst/>
                          <a:latin typeface="+mn-lt"/>
                        </a:rPr>
                        <a:t>Anpassung/Erhöhung des Wasserdargebots.</a:t>
                      </a:r>
                    </a:p>
                  </a:txBody>
                  <a:tcPr marL="18000" marR="6350" marT="7200" marB="7200" anchor="ctr">
                    <a:solidFill>
                      <a:srgbClr val="E7F1EE"/>
                    </a:solidFill>
                  </a:tcPr>
                </a:tc>
                <a:extLst>
                  <a:ext uri="{0D108BD9-81ED-4DB2-BD59-A6C34878D82A}">
                    <a16:rowId xmlns:a16="http://schemas.microsoft.com/office/drawing/2014/main" val="2147660397"/>
                  </a:ext>
                </a:extLst>
              </a:tr>
              <a:tr h="389894">
                <a:tc>
                  <a:txBody>
                    <a:bodyPr/>
                    <a:lstStyle/>
                    <a:p>
                      <a:pPr algn="l" fontAlgn="b">
                        <a:buNone/>
                      </a:pPr>
                      <a:r>
                        <a:rPr lang="de-DE" sz="500" b="0" i="0" u="none" strike="noStrike" noProof="0" dirty="0">
                          <a:solidFill>
                            <a:srgbClr val="000000"/>
                          </a:solidFill>
                          <a:effectLst/>
                          <a:latin typeface="+mn-lt"/>
                        </a:rPr>
                        <a:t>Anpassung des Wasserbedarfs durch Sensibilisierung der Wassernutzer zum sparsamen Umgang mit Trinkwasser.</a:t>
                      </a:r>
                    </a:p>
                  </a:txBody>
                  <a:tcPr marL="18000" marR="6350" marT="7200" marB="7200" anchor="ctr">
                    <a:solidFill>
                      <a:srgbClr val="CBE3DC"/>
                    </a:solidFill>
                  </a:tcPr>
                </a:tc>
                <a:extLst>
                  <a:ext uri="{0D108BD9-81ED-4DB2-BD59-A6C34878D82A}">
                    <a16:rowId xmlns:a16="http://schemas.microsoft.com/office/drawing/2014/main" val="2389853464"/>
                  </a:ext>
                </a:extLst>
              </a:tr>
              <a:tr h="346987">
                <a:tc>
                  <a:txBody>
                    <a:bodyPr/>
                    <a:lstStyle/>
                    <a:p>
                      <a:pPr algn="l" fontAlgn="b">
                        <a:buNone/>
                      </a:pPr>
                      <a:r>
                        <a:rPr lang="de-DE" sz="500" b="0" i="0" u="none" strike="noStrike" noProof="0" dirty="0">
                          <a:solidFill>
                            <a:srgbClr val="000000"/>
                          </a:solidFill>
                          <a:effectLst/>
                          <a:latin typeface="+mn-lt"/>
                        </a:rPr>
                        <a:t>Anreize zum Wassersparen durch flexibilisierte/ saisonale/zeitvariable Preismodelle.</a:t>
                      </a:r>
                    </a:p>
                  </a:txBody>
                  <a:tcPr marL="18000" marR="6350" marT="7200" marB="7200" anchor="ctr">
                    <a:solidFill>
                      <a:srgbClr val="E7F1EE"/>
                    </a:solidFill>
                  </a:tcPr>
                </a:tc>
                <a:extLst>
                  <a:ext uri="{0D108BD9-81ED-4DB2-BD59-A6C34878D82A}">
                    <a16:rowId xmlns:a16="http://schemas.microsoft.com/office/drawing/2014/main" val="3864679242"/>
                  </a:ext>
                </a:extLst>
              </a:tr>
              <a:tr h="346987">
                <a:tc>
                  <a:txBody>
                    <a:bodyPr/>
                    <a:lstStyle/>
                    <a:p>
                      <a:pPr algn="l" fontAlgn="b">
                        <a:buNone/>
                      </a:pPr>
                      <a:r>
                        <a:rPr lang="de-DE" sz="500" b="0" i="0" u="none" strike="noStrike" noProof="0" dirty="0">
                          <a:solidFill>
                            <a:srgbClr val="000000"/>
                          </a:solidFill>
                          <a:effectLst/>
                          <a:latin typeface="+mn-lt"/>
                        </a:rPr>
                        <a:t>Umfangreiches Monitoring von Wasserqualität und -dargebot unter Einbeziehung der Gefährdungspotenziale im Einzugsgebiet.</a:t>
                      </a:r>
                    </a:p>
                  </a:txBody>
                  <a:tcPr marL="18000" marR="6350" marT="7200" marB="7200" anchor="ctr">
                    <a:solidFill>
                      <a:srgbClr val="CBE3DC"/>
                    </a:solidFill>
                  </a:tcPr>
                </a:tc>
                <a:extLst>
                  <a:ext uri="{0D108BD9-81ED-4DB2-BD59-A6C34878D82A}">
                    <a16:rowId xmlns:a16="http://schemas.microsoft.com/office/drawing/2014/main" val="1618708678"/>
                  </a:ext>
                </a:extLst>
              </a:tr>
              <a:tr h="394797">
                <a:tc>
                  <a:txBody>
                    <a:bodyPr/>
                    <a:lstStyle/>
                    <a:p>
                      <a:pPr algn="l" fontAlgn="b">
                        <a:buNone/>
                      </a:pPr>
                      <a:r>
                        <a:rPr lang="de-DE" sz="500" b="0" i="0" u="none" strike="noStrike" noProof="0" dirty="0">
                          <a:solidFill>
                            <a:srgbClr val="000000"/>
                          </a:solidFill>
                          <a:effectLst/>
                          <a:latin typeface="+mn-lt"/>
                        </a:rPr>
                        <a:t>Erfolgreiche Umsetzung landwirtschaftlicher Kooperationen (ggf. mit entsprechenden Kompensationsvereinbarungen) und/oder anderer Landnutzungen in Einzugsgebieten (z.B. Öko-Landbau/Waldumbau).</a:t>
                      </a:r>
                    </a:p>
                  </a:txBody>
                  <a:tcPr marL="18000" marR="6350" marT="7200" marB="7200" anchor="ctr">
                    <a:solidFill>
                      <a:srgbClr val="E7F1EE"/>
                    </a:solidFill>
                  </a:tcPr>
                </a:tc>
                <a:extLst>
                  <a:ext uri="{0D108BD9-81ED-4DB2-BD59-A6C34878D82A}">
                    <a16:rowId xmlns:a16="http://schemas.microsoft.com/office/drawing/2014/main" val="2994359661"/>
                  </a:ext>
                </a:extLst>
              </a:tr>
              <a:tr h="346987">
                <a:tc>
                  <a:txBody>
                    <a:bodyPr/>
                    <a:lstStyle/>
                    <a:p>
                      <a:pPr algn="l" fontAlgn="b">
                        <a:buNone/>
                      </a:pPr>
                      <a:r>
                        <a:rPr lang="de-DE" sz="500" b="0" i="0" u="none" strike="noStrike" noProof="0" dirty="0">
                          <a:solidFill>
                            <a:srgbClr val="000000"/>
                          </a:solidFill>
                          <a:effectLst/>
                          <a:latin typeface="+mn-lt"/>
                        </a:rPr>
                        <a:t>Verbesserung des Erosionsschutzes und Ausbau von Abwasserrückhaltekapazitäten bei Talsperren zur Vermeidung erhöhter Stoffeinträge in Folge von Starkniederschlägen.</a:t>
                      </a:r>
                    </a:p>
                  </a:txBody>
                  <a:tcPr marL="18000" marR="6350" marT="7200" marB="7200" anchor="ctr">
                    <a:solidFill>
                      <a:srgbClr val="CBE3DC"/>
                    </a:solidFill>
                  </a:tcPr>
                </a:tc>
                <a:extLst>
                  <a:ext uri="{0D108BD9-81ED-4DB2-BD59-A6C34878D82A}">
                    <a16:rowId xmlns:a16="http://schemas.microsoft.com/office/drawing/2014/main" val="1167162082"/>
                  </a:ext>
                </a:extLst>
              </a:tr>
              <a:tr h="346987">
                <a:tc>
                  <a:txBody>
                    <a:bodyPr/>
                    <a:lstStyle/>
                    <a:p>
                      <a:pPr algn="l" fontAlgn="b">
                        <a:buNone/>
                      </a:pPr>
                      <a:r>
                        <a:rPr lang="de-DE" sz="500" b="0" i="0" u="none" strike="noStrike" noProof="0" dirty="0">
                          <a:solidFill>
                            <a:srgbClr val="000000"/>
                          </a:solidFill>
                          <a:effectLst/>
                          <a:latin typeface="+mn-lt"/>
                        </a:rPr>
                        <a:t>Anpassung/Erweiterung der bestehenden Infrastruktur.</a:t>
                      </a:r>
                    </a:p>
                  </a:txBody>
                  <a:tcPr marL="18000" marR="6350" marT="7200" marB="7200" anchor="ctr">
                    <a:solidFill>
                      <a:srgbClr val="E7F1EE"/>
                    </a:solidFill>
                  </a:tcPr>
                </a:tc>
                <a:extLst>
                  <a:ext uri="{0D108BD9-81ED-4DB2-BD59-A6C34878D82A}">
                    <a16:rowId xmlns:a16="http://schemas.microsoft.com/office/drawing/2014/main" val="1166576168"/>
                  </a:ext>
                </a:extLst>
              </a:tr>
              <a:tr h="346987">
                <a:tc>
                  <a:txBody>
                    <a:bodyPr/>
                    <a:lstStyle/>
                    <a:p>
                      <a:pPr algn="l" fontAlgn="b">
                        <a:buNone/>
                      </a:pPr>
                      <a:r>
                        <a:rPr lang="de-DE" sz="500" b="0" i="0" u="none" strike="noStrike" noProof="0" dirty="0">
                          <a:solidFill>
                            <a:srgbClr val="000000"/>
                          </a:solidFill>
                          <a:effectLst/>
                          <a:latin typeface="+mn-lt"/>
                        </a:rPr>
                        <a:t>Senkung des Netzdrucks.</a:t>
                      </a:r>
                    </a:p>
                  </a:txBody>
                  <a:tcPr marL="18000" marR="6350" marT="7200" marB="7200" anchor="ctr">
                    <a:solidFill>
                      <a:srgbClr val="CBE3DC"/>
                    </a:solidFill>
                  </a:tcPr>
                </a:tc>
                <a:extLst>
                  <a:ext uri="{0D108BD9-81ED-4DB2-BD59-A6C34878D82A}">
                    <a16:rowId xmlns:a16="http://schemas.microsoft.com/office/drawing/2014/main" val="278696088"/>
                  </a:ext>
                </a:extLst>
              </a:tr>
              <a:tr h="346987">
                <a:tc>
                  <a:txBody>
                    <a:bodyPr/>
                    <a:lstStyle/>
                    <a:p>
                      <a:pPr algn="l" fontAlgn="b">
                        <a:buNone/>
                      </a:pPr>
                      <a:r>
                        <a:rPr lang="de-DE" sz="500" b="0" i="0" u="none" strike="noStrike" noProof="0" dirty="0">
                          <a:solidFill>
                            <a:srgbClr val="000000"/>
                          </a:solidFill>
                          <a:effectLst/>
                          <a:latin typeface="+mn-lt"/>
                        </a:rPr>
                        <a:t>Anschluss an Fernwasserversorgungssysteme.</a:t>
                      </a:r>
                    </a:p>
                  </a:txBody>
                  <a:tcPr marL="18000" marR="6350" marT="7200" marB="7200" anchor="ctr">
                    <a:solidFill>
                      <a:srgbClr val="E7F1EE"/>
                    </a:solidFill>
                  </a:tcPr>
                </a:tc>
                <a:extLst>
                  <a:ext uri="{0D108BD9-81ED-4DB2-BD59-A6C34878D82A}">
                    <a16:rowId xmlns:a16="http://schemas.microsoft.com/office/drawing/2014/main" val="80114514"/>
                  </a:ext>
                </a:extLst>
              </a:tr>
            </a:tbl>
          </a:graphicData>
        </a:graphic>
      </p:graphicFrame>
      <p:graphicFrame>
        <p:nvGraphicFramePr>
          <p:cNvPr id="175" name="Tabelle 174">
            <a:extLst>
              <a:ext uri="{FF2B5EF4-FFF2-40B4-BE49-F238E27FC236}">
                <a16:creationId xmlns:a16="http://schemas.microsoft.com/office/drawing/2014/main" id="{62CB0299-2723-E2F2-6E51-2F003E6F3EE4}"/>
              </a:ext>
            </a:extLst>
          </p:cNvPr>
          <p:cNvGraphicFramePr>
            <a:graphicFrameLocks noGrp="1"/>
          </p:cNvGraphicFramePr>
          <p:nvPr/>
        </p:nvGraphicFramePr>
        <p:xfrm>
          <a:off x="7055884" y="1546678"/>
          <a:ext cx="1674000" cy="3213597"/>
        </p:xfrm>
        <a:graphic>
          <a:graphicData uri="http://schemas.openxmlformats.org/drawingml/2006/table">
            <a:tbl>
              <a:tblPr firstRow="1" bandRow="1">
                <a:tableStyleId>{21E4AEA4-8DFA-4A89-87EB-49C32662AFE0}</a:tableStyleId>
              </a:tblPr>
              <a:tblGrid>
                <a:gridCol w="1674000">
                  <a:extLst>
                    <a:ext uri="{9D8B030D-6E8A-4147-A177-3AD203B41FA5}">
                      <a16:colId xmlns:a16="http://schemas.microsoft.com/office/drawing/2014/main" val="4025452062"/>
                    </a:ext>
                  </a:extLst>
                </a:gridCol>
              </a:tblGrid>
              <a:tr h="529752">
                <a:tc>
                  <a:txBody>
                    <a:bodyPr/>
                    <a:lstStyle/>
                    <a:p>
                      <a:pPr algn="l" fontAlgn="b">
                        <a:buNone/>
                      </a:pPr>
                      <a:r>
                        <a:rPr lang="de-DE" sz="500" b="0" i="0" u="none" strike="noStrike" noProof="0" dirty="0">
                          <a:solidFill>
                            <a:srgbClr val="000000"/>
                          </a:solidFill>
                          <a:effectLst/>
                          <a:latin typeface="+mn-lt"/>
                        </a:rPr>
                        <a:t>Zunahme der Herausforderung, dass die gesetzlichen Qualitätsanforderungen an Trinkwasser gem. TrinkwV zukünftig eingehalten werden können.</a:t>
                      </a:r>
                    </a:p>
                  </a:txBody>
                  <a:tcPr marL="18000" marR="6350" marT="7200" marB="7200" anchor="ctr">
                    <a:solidFill>
                      <a:srgbClr val="E7F1F4"/>
                    </a:solidFill>
                  </a:tcPr>
                </a:tc>
                <a:extLst>
                  <a:ext uri="{0D108BD9-81ED-4DB2-BD59-A6C34878D82A}">
                    <a16:rowId xmlns:a16="http://schemas.microsoft.com/office/drawing/2014/main" val="2147660397"/>
                  </a:ext>
                </a:extLst>
              </a:tr>
              <a:tr h="564837">
                <a:tc>
                  <a:txBody>
                    <a:bodyPr/>
                    <a:lstStyle/>
                    <a:p>
                      <a:pPr algn="l" fontAlgn="b">
                        <a:buNone/>
                      </a:pPr>
                      <a:r>
                        <a:rPr lang="de-DE" sz="500" b="0" i="0" u="none" strike="noStrike" noProof="0" dirty="0">
                          <a:solidFill>
                            <a:srgbClr val="000000"/>
                          </a:solidFill>
                          <a:effectLst/>
                          <a:latin typeface="+mn-lt"/>
                        </a:rPr>
                        <a:t>Anstieg des Risikos, dass die rechtlich und vertraglich gesicherten Wassermengen zukünftig nicht mehr ausreichen, um den prognostizierten Wasserbedarf jederzeit vollumfänglich zu decken (Auslastung der Wasserentnahmerechte).</a:t>
                      </a:r>
                    </a:p>
                  </a:txBody>
                  <a:tcPr marL="18000" marR="6350" marT="7200" marB="7200" anchor="ctr"/>
                </a:tc>
                <a:extLst>
                  <a:ext uri="{0D108BD9-81ED-4DB2-BD59-A6C34878D82A}">
                    <a16:rowId xmlns:a16="http://schemas.microsoft.com/office/drawing/2014/main" val="3102350738"/>
                  </a:ext>
                </a:extLst>
              </a:tr>
              <a:tr h="529752">
                <a:tc>
                  <a:txBody>
                    <a:bodyPr/>
                    <a:lstStyle/>
                    <a:p>
                      <a:pPr algn="l" fontAlgn="b">
                        <a:buNone/>
                      </a:pPr>
                      <a:r>
                        <a:rPr lang="de-DE" sz="500" b="0" i="0" u="none" strike="noStrike" noProof="0" dirty="0">
                          <a:solidFill>
                            <a:srgbClr val="000000"/>
                          </a:solidFill>
                          <a:effectLst/>
                          <a:latin typeface="+mn-lt"/>
                        </a:rPr>
                        <a:t>Anstieg der Betroffenheit meines Unternehmens durch den Klimawandel.</a:t>
                      </a:r>
                    </a:p>
                  </a:txBody>
                  <a:tcPr marL="18000" marR="6350" marT="7200" marB="7200" anchor="ctr"/>
                </a:tc>
                <a:extLst>
                  <a:ext uri="{0D108BD9-81ED-4DB2-BD59-A6C34878D82A}">
                    <a16:rowId xmlns:a16="http://schemas.microsoft.com/office/drawing/2014/main" val="1113690723"/>
                  </a:ext>
                </a:extLst>
              </a:tr>
              <a:tr h="529752">
                <a:tc>
                  <a:txBody>
                    <a:bodyPr/>
                    <a:lstStyle/>
                    <a:p>
                      <a:pPr algn="l" fontAlgn="b">
                        <a:buNone/>
                      </a:pPr>
                      <a:r>
                        <a:rPr lang="de-DE" sz="500" b="0" i="0" u="none" strike="noStrike" noProof="0" dirty="0">
                          <a:solidFill>
                            <a:srgbClr val="000000"/>
                          </a:solidFill>
                          <a:effectLst/>
                          <a:latin typeface="+mn-lt"/>
                        </a:rPr>
                        <a:t>Abnahme der Handlungsfähigkeit meines Unternehmens im Umgang mit den Folgen des Klimawandels.</a:t>
                      </a:r>
                    </a:p>
                  </a:txBody>
                  <a:tcPr marL="18000" marR="6350" marT="7200" marB="7200" anchor="ctr"/>
                </a:tc>
                <a:extLst>
                  <a:ext uri="{0D108BD9-81ED-4DB2-BD59-A6C34878D82A}">
                    <a16:rowId xmlns:a16="http://schemas.microsoft.com/office/drawing/2014/main" val="2589530086"/>
                  </a:ext>
                </a:extLst>
              </a:tr>
              <a:tr h="529752">
                <a:tc>
                  <a:txBody>
                    <a:bodyPr/>
                    <a:lstStyle/>
                    <a:p>
                      <a:pPr algn="l" fontAlgn="b">
                        <a:buNone/>
                      </a:pPr>
                      <a:r>
                        <a:rPr lang="de-DE" sz="500" b="0" i="0" u="none" strike="noStrike" noProof="0" dirty="0">
                          <a:solidFill>
                            <a:srgbClr val="000000"/>
                          </a:solidFill>
                          <a:effectLst/>
                          <a:latin typeface="+mn-lt"/>
                        </a:rPr>
                        <a:t>Zunahme des Handlungsbedarfs in meinem Unternehmen aufgrund des Klimawandels.</a:t>
                      </a:r>
                    </a:p>
                  </a:txBody>
                  <a:tcPr marL="18000" marR="6350" marT="7200" marB="7200" anchor="ctr"/>
                </a:tc>
                <a:extLst>
                  <a:ext uri="{0D108BD9-81ED-4DB2-BD59-A6C34878D82A}">
                    <a16:rowId xmlns:a16="http://schemas.microsoft.com/office/drawing/2014/main" val="278696088"/>
                  </a:ext>
                </a:extLst>
              </a:tr>
              <a:tr h="529752">
                <a:tc>
                  <a:txBody>
                    <a:bodyPr/>
                    <a:lstStyle/>
                    <a:p>
                      <a:pPr algn="l" fontAlgn="b">
                        <a:buNone/>
                      </a:pPr>
                      <a:r>
                        <a:rPr lang="de-DE" sz="500" b="0" i="0" u="none" strike="noStrike" noProof="0" dirty="0">
                          <a:solidFill>
                            <a:srgbClr val="000000"/>
                          </a:solidFill>
                          <a:effectLst/>
                          <a:latin typeface="+mn-lt"/>
                        </a:rPr>
                        <a:t>Zunahme der regulatorischen Hemmnisse in Hinblick auf die Bewältigung des Klimawandels.</a:t>
                      </a:r>
                    </a:p>
                  </a:txBody>
                  <a:tcPr marL="18000" marR="6350" marT="7200" marB="7200" anchor="ctr"/>
                </a:tc>
                <a:extLst>
                  <a:ext uri="{0D108BD9-81ED-4DB2-BD59-A6C34878D82A}">
                    <a16:rowId xmlns:a16="http://schemas.microsoft.com/office/drawing/2014/main" val="80114514"/>
                  </a:ext>
                </a:extLst>
              </a:tr>
            </a:tbl>
          </a:graphicData>
        </a:graphic>
      </p:graphicFrame>
      <p:graphicFrame>
        <p:nvGraphicFramePr>
          <p:cNvPr id="2" name="Tabelle 1">
            <a:extLst>
              <a:ext uri="{FF2B5EF4-FFF2-40B4-BE49-F238E27FC236}">
                <a16:creationId xmlns:a16="http://schemas.microsoft.com/office/drawing/2014/main" id="{9C1A2C5F-F5E0-7585-7208-BEA45454188B}"/>
              </a:ext>
            </a:extLst>
          </p:cNvPr>
          <p:cNvGraphicFramePr>
            <a:graphicFrameLocks noGrp="1"/>
          </p:cNvGraphicFramePr>
          <p:nvPr/>
        </p:nvGraphicFramePr>
        <p:xfrm>
          <a:off x="358775" y="973138"/>
          <a:ext cx="8370890" cy="576000"/>
        </p:xfrm>
        <a:graphic>
          <a:graphicData uri="http://schemas.openxmlformats.org/drawingml/2006/table">
            <a:tbl>
              <a:tblPr firstRow="1" bandRow="1">
                <a:tableStyleId>{5C22544A-7EE6-4342-B048-85BDC9FD1C3A}</a:tableStyleId>
              </a:tblPr>
              <a:tblGrid>
                <a:gridCol w="1674178">
                  <a:extLst>
                    <a:ext uri="{9D8B030D-6E8A-4147-A177-3AD203B41FA5}">
                      <a16:colId xmlns:a16="http://schemas.microsoft.com/office/drawing/2014/main" val="2582503553"/>
                    </a:ext>
                  </a:extLst>
                </a:gridCol>
                <a:gridCol w="1674178">
                  <a:extLst>
                    <a:ext uri="{9D8B030D-6E8A-4147-A177-3AD203B41FA5}">
                      <a16:colId xmlns:a16="http://schemas.microsoft.com/office/drawing/2014/main" val="582363108"/>
                    </a:ext>
                  </a:extLst>
                </a:gridCol>
                <a:gridCol w="1674178">
                  <a:extLst>
                    <a:ext uri="{9D8B030D-6E8A-4147-A177-3AD203B41FA5}">
                      <a16:colId xmlns:a16="http://schemas.microsoft.com/office/drawing/2014/main" val="1401413424"/>
                    </a:ext>
                  </a:extLst>
                </a:gridCol>
                <a:gridCol w="1674178">
                  <a:extLst>
                    <a:ext uri="{9D8B030D-6E8A-4147-A177-3AD203B41FA5}">
                      <a16:colId xmlns:a16="http://schemas.microsoft.com/office/drawing/2014/main" val="1473645250"/>
                    </a:ext>
                  </a:extLst>
                </a:gridCol>
                <a:gridCol w="1674178">
                  <a:extLst>
                    <a:ext uri="{9D8B030D-6E8A-4147-A177-3AD203B41FA5}">
                      <a16:colId xmlns:a16="http://schemas.microsoft.com/office/drawing/2014/main" val="3051427972"/>
                    </a:ext>
                  </a:extLst>
                </a:gridCol>
              </a:tblGrid>
              <a:tr h="216000">
                <a:tc gridSpan="2">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de-DE" sz="800" noProof="0" dirty="0">
                          <a:solidFill>
                            <a:schemeClr val="bg1"/>
                          </a:solidFill>
                        </a:rPr>
                        <a:t>Aktuelle Klimaresilienz</a:t>
                      </a:r>
                    </a:p>
                  </a:txBody>
                  <a:tcPr anchor="ctr"/>
                </a:tc>
                <a:tc hMerge="1">
                  <a:txBody>
                    <a:bodyPr/>
                    <a:lstStyle/>
                    <a:p>
                      <a:endParaRPr lang="de-DE" dirty="0"/>
                    </a:p>
                  </a:txBody>
                  <a:tcPr/>
                </a:tc>
                <a:tc gridSpan="2">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de-DE" sz="800" noProof="0" dirty="0">
                          <a:solidFill>
                            <a:schemeClr val="bg1"/>
                          </a:solidFill>
                        </a:rPr>
                        <a:t>Strukturelle Klimaresilienz</a:t>
                      </a:r>
                    </a:p>
                  </a:txBody>
                  <a:tcPr anchor="ctr">
                    <a:solidFill>
                      <a:srgbClr val="00AC93"/>
                    </a:solidFill>
                  </a:tcPr>
                </a:tc>
                <a:tc hMerge="1">
                  <a:txBody>
                    <a:bodyPr/>
                    <a:lstStyle/>
                    <a:p>
                      <a:endParaRPr lang="de-DE" dirty="0"/>
                    </a:p>
                  </a:txBody>
                  <a:tcPr/>
                </a:tc>
                <a:tc>
                  <a:txBody>
                    <a:bodyPr/>
                    <a:lstStyle/>
                    <a:p>
                      <a:r>
                        <a:rPr lang="de-DE" sz="800" noProof="0" dirty="0">
                          <a:solidFill>
                            <a:schemeClr val="bg1"/>
                          </a:solidFill>
                        </a:rPr>
                        <a:t>Erwartete Veränderung</a:t>
                      </a:r>
                      <a:endParaRPr lang="de-DE" sz="800" noProof="0" dirty="0"/>
                    </a:p>
                  </a:txBody>
                  <a:tcPr anchor="ctr">
                    <a:solidFill>
                      <a:srgbClr val="00A8BF"/>
                    </a:solidFill>
                  </a:tcPr>
                </a:tc>
                <a:extLst>
                  <a:ext uri="{0D108BD9-81ED-4DB2-BD59-A6C34878D82A}">
                    <a16:rowId xmlns:a16="http://schemas.microsoft.com/office/drawing/2014/main" val="795800331"/>
                  </a:ext>
                </a:extLst>
              </a:tr>
              <a:tr h="36000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de-DE" sz="800" noProof="0" dirty="0">
                          <a:solidFill>
                            <a:schemeClr val="bg1"/>
                          </a:solidFill>
                        </a:rPr>
                        <a:t>Robustheit </a:t>
                      </a:r>
                      <a:br>
                        <a:rPr lang="de-DE" sz="800" noProof="0" dirty="0">
                          <a:solidFill>
                            <a:schemeClr val="bg1"/>
                          </a:solidFill>
                        </a:rPr>
                      </a:br>
                      <a:r>
                        <a:rPr lang="de-DE" sz="800" noProof="0" dirty="0">
                          <a:solidFill>
                            <a:schemeClr val="bg1"/>
                          </a:solidFill>
                        </a:rPr>
                        <a:t>der Unternehmen (14 Ind.)</a:t>
                      </a:r>
                    </a:p>
                  </a:txBody>
                  <a:tcPr>
                    <a:solidFill>
                      <a:srgbClr val="8BC300"/>
                    </a:solid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de-DE" sz="800" noProof="0" dirty="0">
                          <a:solidFill>
                            <a:schemeClr val="bg1"/>
                          </a:solidFill>
                        </a:rPr>
                        <a:t>Anpassungsgrad (12 Ind.)</a:t>
                      </a:r>
                    </a:p>
                  </a:txBody>
                  <a:tcPr>
                    <a:solidFill>
                      <a:srgbClr val="8BC300"/>
                    </a:solidFill>
                  </a:tcPr>
                </a:tc>
                <a:tc>
                  <a:txBody>
                    <a:bodyPr/>
                    <a:lstStyle/>
                    <a:p>
                      <a:r>
                        <a:rPr lang="de-DE" sz="800" noProof="0" dirty="0">
                          <a:solidFill>
                            <a:schemeClr val="bg1"/>
                          </a:solidFill>
                        </a:rPr>
                        <a:t>Handlungsfähigkeit (12 Ind.)</a:t>
                      </a:r>
                    </a:p>
                  </a:txBody>
                  <a:tcPr>
                    <a:solidFill>
                      <a:srgbClr val="00AC93"/>
                    </a:solidFill>
                  </a:tcPr>
                </a:tc>
                <a:tc>
                  <a:txBody>
                    <a:bodyPr/>
                    <a:lstStyle/>
                    <a:p>
                      <a:r>
                        <a:rPr lang="de-DE" sz="800" noProof="0" dirty="0">
                          <a:solidFill>
                            <a:schemeClr val="bg1"/>
                          </a:solidFill>
                        </a:rPr>
                        <a:t>Rechtlicher Rahmen (6 Ind.)</a:t>
                      </a:r>
                    </a:p>
                  </a:txBody>
                  <a:tcPr>
                    <a:solidFill>
                      <a:srgbClr val="00AC93"/>
                    </a:solid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de-DE" sz="800" noProof="0" dirty="0">
                          <a:solidFill>
                            <a:schemeClr val="bg1"/>
                          </a:solidFill>
                        </a:rPr>
                        <a:t>Zukunftsperspektive (6 Ind.)</a:t>
                      </a:r>
                    </a:p>
                  </a:txBody>
                  <a:tcPr>
                    <a:solidFill>
                      <a:srgbClr val="00A8BF"/>
                    </a:solidFill>
                  </a:tcPr>
                </a:tc>
                <a:extLst>
                  <a:ext uri="{0D108BD9-81ED-4DB2-BD59-A6C34878D82A}">
                    <a16:rowId xmlns:a16="http://schemas.microsoft.com/office/drawing/2014/main" val="2607575540"/>
                  </a:ext>
                </a:extLst>
              </a:tr>
            </a:tbl>
          </a:graphicData>
        </a:graphic>
      </p:graphicFrame>
      <p:graphicFrame>
        <p:nvGraphicFramePr>
          <p:cNvPr id="3" name="Tabelle 2">
            <a:extLst>
              <a:ext uri="{FF2B5EF4-FFF2-40B4-BE49-F238E27FC236}">
                <a16:creationId xmlns:a16="http://schemas.microsoft.com/office/drawing/2014/main" id="{7FBFF371-5403-DA52-2774-7B6A460D3A2D}"/>
              </a:ext>
            </a:extLst>
          </p:cNvPr>
          <p:cNvGraphicFramePr>
            <a:graphicFrameLocks noGrp="1"/>
          </p:cNvGraphicFramePr>
          <p:nvPr/>
        </p:nvGraphicFramePr>
        <p:xfrm>
          <a:off x="2034032" y="1546678"/>
          <a:ext cx="1674000" cy="3213598"/>
        </p:xfrm>
        <a:graphic>
          <a:graphicData uri="http://schemas.openxmlformats.org/drawingml/2006/table">
            <a:tbl>
              <a:tblPr firstRow="1" bandRow="1">
                <a:tableStyleId>{5C22544A-7EE6-4342-B048-85BDC9FD1C3A}</a:tableStyleId>
              </a:tblPr>
              <a:tblGrid>
                <a:gridCol w="1674000">
                  <a:extLst>
                    <a:ext uri="{9D8B030D-6E8A-4147-A177-3AD203B41FA5}">
                      <a16:colId xmlns:a16="http://schemas.microsoft.com/office/drawing/2014/main" val="4025452062"/>
                    </a:ext>
                  </a:extLst>
                </a:gridCol>
              </a:tblGrid>
              <a:tr h="352799">
                <a:tc>
                  <a:txBody>
                    <a:bodyPr/>
                    <a:lstStyle/>
                    <a:p>
                      <a:pPr marL="0" algn="l" defTabSz="685800" rtl="0" eaLnBrk="1" fontAlgn="b" latinLnBrk="0" hangingPunct="1">
                        <a:buNone/>
                      </a:pPr>
                      <a:r>
                        <a:rPr lang="de-DE" sz="500" b="0" i="0" u="none" strike="noStrike" kern="1200" noProof="0" dirty="0">
                          <a:solidFill>
                            <a:srgbClr val="000000"/>
                          </a:solidFill>
                          <a:effectLst/>
                          <a:latin typeface="+mn-lt"/>
                          <a:ea typeface="+mn-ea"/>
                          <a:cs typeface="+mn-cs"/>
                        </a:rPr>
                        <a:t>Ausbau des Monitorings (Mengen- und Qualitätsmessung und -bewertung) bzgl. der zukünftig erwartbaren Änderungen der Gewässer- und Rohwasserbeschaffenheit sowie verfügbaren Rohwassermengen.</a:t>
                      </a:r>
                    </a:p>
                  </a:txBody>
                  <a:tcPr marL="18000" marR="6350" marT="7200" marB="7200" anchor="ctr">
                    <a:solidFill>
                      <a:srgbClr val="EEF5E7"/>
                    </a:solidFill>
                  </a:tcPr>
                </a:tc>
                <a:extLst>
                  <a:ext uri="{0D108BD9-81ED-4DB2-BD59-A6C34878D82A}">
                    <a16:rowId xmlns:a16="http://schemas.microsoft.com/office/drawing/2014/main" val="3551642135"/>
                  </a:ext>
                </a:extLst>
              </a:tr>
              <a:tr h="352799">
                <a:tc>
                  <a:txBody>
                    <a:bodyPr/>
                    <a:lstStyle/>
                    <a:p>
                      <a:pPr marL="0" algn="l" defTabSz="685800" rtl="0" eaLnBrk="1" fontAlgn="b" latinLnBrk="0" hangingPunct="1">
                        <a:buNone/>
                      </a:pPr>
                      <a:r>
                        <a:rPr lang="de-DE" sz="500" b="0" i="0" u="none" strike="noStrike" kern="1200" noProof="0" dirty="0">
                          <a:solidFill>
                            <a:srgbClr val="000000"/>
                          </a:solidFill>
                          <a:effectLst/>
                          <a:latin typeface="+mn-lt"/>
                          <a:ea typeface="+mn-ea"/>
                          <a:cs typeface="+mn-cs"/>
                        </a:rPr>
                        <a:t>Verbesserung von Maßnahmen im Ressourcenmanagement durch Vermeidung von Einleitungen erhöhter Stofffrachten insb. in Oberflächengewässer/Talsperren.</a:t>
                      </a:r>
                    </a:p>
                  </a:txBody>
                  <a:tcPr marL="18000" marR="6350" marT="7200" marB="7200" anchor="ctr"/>
                </a:tc>
                <a:extLst>
                  <a:ext uri="{0D108BD9-81ED-4DB2-BD59-A6C34878D82A}">
                    <a16:rowId xmlns:a16="http://schemas.microsoft.com/office/drawing/2014/main" val="3202299181"/>
                  </a:ext>
                </a:extLst>
              </a:tr>
              <a:tr h="184357">
                <a:tc>
                  <a:txBody>
                    <a:bodyPr/>
                    <a:lstStyle/>
                    <a:p>
                      <a:pPr marL="0" algn="l" defTabSz="685800" rtl="0" eaLnBrk="1" fontAlgn="b" latinLnBrk="0" hangingPunct="1">
                        <a:buNone/>
                      </a:pPr>
                      <a:r>
                        <a:rPr lang="de-DE" sz="500" b="0" i="0" u="none" strike="noStrike" kern="1200" noProof="0" dirty="0">
                          <a:solidFill>
                            <a:srgbClr val="000000"/>
                          </a:solidFill>
                          <a:effectLst/>
                          <a:latin typeface="+mn-lt"/>
                          <a:ea typeface="+mn-ea"/>
                          <a:cs typeface="+mn-cs"/>
                        </a:rPr>
                        <a:t>Regelmäßige Erstellung eigener Wasserdargebots- und </a:t>
                      </a:r>
                      <a:br>
                        <a:rPr lang="de-DE" sz="500" b="0" i="0" u="none" strike="noStrike" kern="1200" noProof="0" dirty="0">
                          <a:solidFill>
                            <a:srgbClr val="000000"/>
                          </a:solidFill>
                          <a:effectLst/>
                          <a:latin typeface="+mn-lt"/>
                          <a:ea typeface="+mn-ea"/>
                          <a:cs typeface="+mn-cs"/>
                        </a:rPr>
                      </a:br>
                      <a:r>
                        <a:rPr lang="de-DE" sz="500" b="0" i="0" u="none" strike="noStrike" kern="1200" noProof="0" dirty="0">
                          <a:solidFill>
                            <a:srgbClr val="000000"/>
                          </a:solidFill>
                          <a:effectLst/>
                          <a:latin typeface="+mn-lt"/>
                          <a:ea typeface="+mn-ea"/>
                          <a:cs typeface="+mn-cs"/>
                        </a:rPr>
                        <a:t>-bedarfsprognosen (z.B. alle 5 oder 10 Jahre).</a:t>
                      </a:r>
                    </a:p>
                  </a:txBody>
                  <a:tcPr marL="18000" marR="6350" marT="7200" marB="7200" anchor="ctr"/>
                </a:tc>
                <a:extLst>
                  <a:ext uri="{0D108BD9-81ED-4DB2-BD59-A6C34878D82A}">
                    <a16:rowId xmlns:a16="http://schemas.microsoft.com/office/drawing/2014/main" val="3492457282"/>
                  </a:ext>
                </a:extLst>
              </a:tr>
              <a:tr h="184357">
                <a:tc>
                  <a:txBody>
                    <a:bodyPr/>
                    <a:lstStyle/>
                    <a:p>
                      <a:pPr marL="0" algn="l" defTabSz="685800" rtl="0" eaLnBrk="1" fontAlgn="b" latinLnBrk="0" hangingPunct="1">
                        <a:buNone/>
                      </a:pPr>
                      <a:r>
                        <a:rPr lang="de-DE" sz="500" b="0" i="0" u="none" strike="noStrike" kern="1200" noProof="0" dirty="0">
                          <a:solidFill>
                            <a:srgbClr val="000000"/>
                          </a:solidFill>
                          <a:effectLst/>
                          <a:latin typeface="+mn-lt"/>
                          <a:ea typeface="+mn-ea"/>
                          <a:cs typeface="+mn-cs"/>
                        </a:rPr>
                        <a:t>Verfügbarmachung/Erkundung neuer Wasserressourcen/Gewinnungsoptionen.</a:t>
                      </a:r>
                    </a:p>
                  </a:txBody>
                  <a:tcPr marL="18000" marR="6350" marT="7200" marB="7200" anchor="ctr"/>
                </a:tc>
                <a:extLst>
                  <a:ext uri="{0D108BD9-81ED-4DB2-BD59-A6C34878D82A}">
                    <a16:rowId xmlns:a16="http://schemas.microsoft.com/office/drawing/2014/main" val="595204621"/>
                  </a:ext>
                </a:extLst>
              </a:tr>
              <a:tr h="268578">
                <a:tc>
                  <a:txBody>
                    <a:bodyPr/>
                    <a:lstStyle/>
                    <a:p>
                      <a:pPr marL="0" algn="l" defTabSz="685800" rtl="0" eaLnBrk="1" fontAlgn="b" latinLnBrk="0" hangingPunct="1">
                        <a:buNone/>
                      </a:pPr>
                      <a:r>
                        <a:rPr lang="de-DE" sz="500" b="0" i="0" u="none" strike="noStrike" kern="1200" noProof="0" dirty="0">
                          <a:solidFill>
                            <a:srgbClr val="000000"/>
                          </a:solidFill>
                          <a:effectLst/>
                          <a:latin typeface="+mn-lt"/>
                          <a:ea typeface="+mn-ea"/>
                          <a:cs typeface="+mn-cs"/>
                        </a:rPr>
                        <a:t>Modernisierung und Nachrüstung oder Erweiterung bestehender Wasserwerke (z.B. zur Optimierung und/oder Flexibilisierung der Betriebsweisen).</a:t>
                      </a:r>
                    </a:p>
                  </a:txBody>
                  <a:tcPr marL="18000" marR="6350" marT="7200" marB="7200" anchor="ctr"/>
                </a:tc>
                <a:extLst>
                  <a:ext uri="{0D108BD9-81ED-4DB2-BD59-A6C34878D82A}">
                    <a16:rowId xmlns:a16="http://schemas.microsoft.com/office/drawing/2014/main" val="1600959322"/>
                  </a:ext>
                </a:extLst>
              </a:tr>
              <a:tr h="268578">
                <a:tc>
                  <a:txBody>
                    <a:bodyPr/>
                    <a:lstStyle/>
                    <a:p>
                      <a:pPr marL="0" algn="l" defTabSz="685800" rtl="0" eaLnBrk="1" fontAlgn="b" latinLnBrk="0" hangingPunct="1">
                        <a:buNone/>
                      </a:pPr>
                      <a:r>
                        <a:rPr lang="de-DE" sz="500" b="0" i="0" u="none" strike="noStrike" kern="1200" noProof="0" dirty="0">
                          <a:solidFill>
                            <a:srgbClr val="000000"/>
                          </a:solidFill>
                          <a:effectLst/>
                          <a:latin typeface="+mn-lt"/>
                          <a:ea typeface="+mn-ea"/>
                          <a:cs typeface="+mn-cs"/>
                        </a:rPr>
                        <a:t>Bedarfsgerechte Anpassung/ Erweiterung von Wasserwerks-Kapazitäten (Gewinnung, Rohwassertransport, Aufbereitung).</a:t>
                      </a:r>
                    </a:p>
                  </a:txBody>
                  <a:tcPr marL="18000" marR="6350" marT="7200" marB="7200" anchor="ctr"/>
                </a:tc>
                <a:extLst>
                  <a:ext uri="{0D108BD9-81ED-4DB2-BD59-A6C34878D82A}">
                    <a16:rowId xmlns:a16="http://schemas.microsoft.com/office/drawing/2014/main" val="1527462756"/>
                  </a:ext>
                </a:extLst>
              </a:tr>
              <a:tr h="240343">
                <a:tc>
                  <a:txBody>
                    <a:bodyPr/>
                    <a:lstStyle/>
                    <a:p>
                      <a:pPr marL="0" algn="l" defTabSz="685800" rtl="0" eaLnBrk="1" fontAlgn="b" latinLnBrk="0" hangingPunct="1">
                        <a:buNone/>
                      </a:pPr>
                      <a:r>
                        <a:rPr lang="de-DE" sz="500" b="0" i="0" u="none" strike="noStrike" kern="1200" noProof="0" dirty="0">
                          <a:solidFill>
                            <a:srgbClr val="000000"/>
                          </a:solidFill>
                          <a:effectLst/>
                          <a:latin typeface="+mn-lt"/>
                          <a:ea typeface="+mn-ea"/>
                          <a:cs typeface="+mn-cs"/>
                        </a:rPr>
                        <a:t>Neubau von Wasserwerken/Wassergewinnungs- und </a:t>
                      </a:r>
                      <a:br>
                        <a:rPr lang="de-DE" sz="500" b="0" i="0" u="none" strike="noStrike" kern="1200" noProof="0" dirty="0">
                          <a:solidFill>
                            <a:srgbClr val="000000"/>
                          </a:solidFill>
                          <a:effectLst/>
                          <a:latin typeface="+mn-lt"/>
                          <a:ea typeface="+mn-ea"/>
                          <a:cs typeface="+mn-cs"/>
                        </a:rPr>
                      </a:br>
                      <a:r>
                        <a:rPr lang="de-DE" sz="500" b="0" i="0" u="none" strike="noStrike" kern="1200" noProof="0" dirty="0">
                          <a:solidFill>
                            <a:srgbClr val="000000"/>
                          </a:solidFill>
                          <a:effectLst/>
                          <a:latin typeface="+mn-lt"/>
                          <a:ea typeface="+mn-ea"/>
                          <a:cs typeface="+mn-cs"/>
                        </a:rPr>
                        <a:t>-aufbereitungsanlagen.</a:t>
                      </a:r>
                    </a:p>
                  </a:txBody>
                  <a:tcPr marL="18000" marR="6350" marT="7200" marB="7200" anchor="ctr"/>
                </a:tc>
                <a:extLst>
                  <a:ext uri="{0D108BD9-81ED-4DB2-BD59-A6C34878D82A}">
                    <a16:rowId xmlns:a16="http://schemas.microsoft.com/office/drawing/2014/main" val="2147660397"/>
                  </a:ext>
                </a:extLst>
              </a:tr>
              <a:tr h="268578">
                <a:tc>
                  <a:txBody>
                    <a:bodyPr/>
                    <a:lstStyle/>
                    <a:p>
                      <a:pPr marL="0" algn="l" defTabSz="685800" rtl="0" eaLnBrk="1" fontAlgn="b" latinLnBrk="0" hangingPunct="1">
                        <a:buNone/>
                      </a:pPr>
                      <a:r>
                        <a:rPr lang="de-DE" sz="500" b="0" i="0" u="none" strike="noStrike" kern="1200" noProof="0" dirty="0">
                          <a:solidFill>
                            <a:srgbClr val="000000"/>
                          </a:solidFill>
                          <a:effectLst/>
                          <a:latin typeface="+mn-lt"/>
                          <a:ea typeface="+mn-ea"/>
                          <a:cs typeface="+mn-cs"/>
                        </a:rPr>
                        <a:t>Ausbau und/oder Ertüchtigung bestehender Netzkapazitäten sowie Schaffung bedarfsgerechter Redundanz und Reserven im Netz.</a:t>
                      </a:r>
                    </a:p>
                  </a:txBody>
                  <a:tcPr marL="18000" marR="6350" marT="7200" marB="7200" anchor="ctr"/>
                </a:tc>
                <a:extLst>
                  <a:ext uri="{0D108BD9-81ED-4DB2-BD59-A6C34878D82A}">
                    <a16:rowId xmlns:a16="http://schemas.microsoft.com/office/drawing/2014/main" val="278696088"/>
                  </a:ext>
                </a:extLst>
              </a:tr>
              <a:tr h="184357">
                <a:tc>
                  <a:txBody>
                    <a:bodyPr/>
                    <a:lstStyle/>
                    <a:p>
                      <a:pPr marL="0" algn="l" defTabSz="685800" rtl="0" eaLnBrk="1" fontAlgn="b" latinLnBrk="0" hangingPunct="1">
                        <a:buNone/>
                      </a:pPr>
                      <a:r>
                        <a:rPr lang="de-DE" sz="500" b="0" i="0" u="none" strike="noStrike" kern="1200" noProof="0" dirty="0">
                          <a:solidFill>
                            <a:srgbClr val="000000"/>
                          </a:solidFill>
                          <a:effectLst/>
                          <a:latin typeface="+mn-lt"/>
                          <a:ea typeface="+mn-ea"/>
                          <a:cs typeface="+mn-cs"/>
                        </a:rPr>
                        <a:t>Erhöhung des Speicher-/Behältervolumens zur Redundanz und Reserven bei Bedarfsspitzen.</a:t>
                      </a:r>
                    </a:p>
                  </a:txBody>
                  <a:tcPr marL="18000" marR="6350" marT="7200" marB="7200" anchor="ctr"/>
                </a:tc>
                <a:extLst>
                  <a:ext uri="{0D108BD9-81ED-4DB2-BD59-A6C34878D82A}">
                    <a16:rowId xmlns:a16="http://schemas.microsoft.com/office/drawing/2014/main" val="80114514"/>
                  </a:ext>
                </a:extLst>
              </a:tr>
              <a:tr h="315710">
                <a:tc>
                  <a:txBody>
                    <a:bodyPr/>
                    <a:lstStyle/>
                    <a:p>
                      <a:pPr marL="0" algn="l" defTabSz="685800" rtl="0" eaLnBrk="1" fontAlgn="b" latinLnBrk="0" hangingPunct="1">
                        <a:buNone/>
                      </a:pPr>
                      <a:r>
                        <a:rPr lang="de-DE" sz="500" b="0" i="0" u="none" strike="noStrike" kern="1200" noProof="0" dirty="0">
                          <a:solidFill>
                            <a:srgbClr val="000000"/>
                          </a:solidFill>
                          <a:effectLst/>
                          <a:latin typeface="+mn-lt"/>
                          <a:ea typeface="+mn-ea"/>
                          <a:cs typeface="+mn-cs"/>
                        </a:rPr>
                        <a:t>Senkung von Wasserverlusten im Rohrnetz.</a:t>
                      </a:r>
                    </a:p>
                  </a:txBody>
                  <a:tcPr marL="18000" marR="6350" marT="7200" marB="7200" anchor="ctr"/>
                </a:tc>
                <a:extLst>
                  <a:ext uri="{0D108BD9-81ED-4DB2-BD59-A6C34878D82A}">
                    <a16:rowId xmlns:a16="http://schemas.microsoft.com/office/drawing/2014/main" val="2733071898"/>
                  </a:ext>
                </a:extLst>
              </a:tr>
              <a:tr h="240343">
                <a:tc>
                  <a:txBody>
                    <a:bodyPr/>
                    <a:lstStyle/>
                    <a:p>
                      <a:pPr marL="0" algn="l" defTabSz="685800" rtl="0" eaLnBrk="1" fontAlgn="b" latinLnBrk="0" hangingPunct="1">
                        <a:buNone/>
                      </a:pPr>
                      <a:r>
                        <a:rPr lang="de-DE" sz="500" b="0" i="0" u="none" strike="noStrike" kern="1200" noProof="0" dirty="0">
                          <a:solidFill>
                            <a:srgbClr val="000000"/>
                          </a:solidFill>
                          <a:effectLst/>
                          <a:latin typeface="+mn-lt"/>
                          <a:ea typeface="+mn-ea"/>
                          <a:cs typeface="+mn-cs"/>
                        </a:rPr>
                        <a:t>Senkung des Netzdrucks/gezieltes (temporäres) Druckmanagement in Spitzenlastzeiten.</a:t>
                      </a:r>
                    </a:p>
                  </a:txBody>
                  <a:tcPr marL="18000" marR="6350" marT="7200" marB="7200" anchor="ctr"/>
                </a:tc>
                <a:extLst>
                  <a:ext uri="{0D108BD9-81ED-4DB2-BD59-A6C34878D82A}">
                    <a16:rowId xmlns:a16="http://schemas.microsoft.com/office/drawing/2014/main" val="4089656826"/>
                  </a:ext>
                </a:extLst>
              </a:tr>
              <a:tr h="352799">
                <a:tc>
                  <a:txBody>
                    <a:bodyPr/>
                    <a:lstStyle/>
                    <a:p>
                      <a:pPr marL="0" algn="l" defTabSz="685800" rtl="0" eaLnBrk="1" fontAlgn="b" latinLnBrk="0" hangingPunct="1">
                        <a:buNone/>
                      </a:pPr>
                      <a:r>
                        <a:rPr lang="de-DE" sz="500" b="0" i="0" u="none" strike="noStrike" kern="1200" noProof="0" dirty="0">
                          <a:solidFill>
                            <a:srgbClr val="000000"/>
                          </a:solidFill>
                          <a:effectLst/>
                          <a:latin typeface="+mn-lt"/>
                          <a:ea typeface="+mn-ea"/>
                          <a:cs typeface="+mn-cs"/>
                        </a:rPr>
                        <a:t>Anschluss an Fernwasserversorgungssysteme (Fremdbezug von Rohwasser und/oder Reinwasser) und/oder Schaffung von Verbundsystemen mit benachbarten Versorgern.</a:t>
                      </a:r>
                    </a:p>
                  </a:txBody>
                  <a:tcPr marL="18000" marR="6350" marT="7200" marB="7200" anchor="ctr"/>
                </a:tc>
                <a:extLst>
                  <a:ext uri="{0D108BD9-81ED-4DB2-BD59-A6C34878D82A}">
                    <a16:rowId xmlns:a16="http://schemas.microsoft.com/office/drawing/2014/main" val="1424267287"/>
                  </a:ext>
                </a:extLst>
              </a:tr>
            </a:tbl>
          </a:graphicData>
        </a:graphic>
      </p:graphicFrame>
      <p:graphicFrame>
        <p:nvGraphicFramePr>
          <p:cNvPr id="5" name="Tabelle 4">
            <a:extLst>
              <a:ext uri="{FF2B5EF4-FFF2-40B4-BE49-F238E27FC236}">
                <a16:creationId xmlns:a16="http://schemas.microsoft.com/office/drawing/2014/main" id="{AD1B627E-8358-A92B-957F-D47A2530139F}"/>
              </a:ext>
            </a:extLst>
          </p:cNvPr>
          <p:cNvGraphicFramePr>
            <a:graphicFrameLocks noGrp="1"/>
          </p:cNvGraphicFramePr>
          <p:nvPr/>
        </p:nvGraphicFramePr>
        <p:xfrm>
          <a:off x="5381222" y="1546678"/>
          <a:ext cx="1674000" cy="3213599"/>
        </p:xfrm>
        <a:graphic>
          <a:graphicData uri="http://schemas.openxmlformats.org/drawingml/2006/table">
            <a:tbl>
              <a:tblPr firstRow="1" bandRow="1">
                <a:tableStyleId>{073A0DAA-6AF3-43AB-8588-CEC1D06C72B9}</a:tableStyleId>
              </a:tblPr>
              <a:tblGrid>
                <a:gridCol w="1674000">
                  <a:extLst>
                    <a:ext uri="{9D8B030D-6E8A-4147-A177-3AD203B41FA5}">
                      <a16:colId xmlns:a16="http://schemas.microsoft.com/office/drawing/2014/main" val="4025452062"/>
                    </a:ext>
                  </a:extLst>
                </a:gridCol>
              </a:tblGrid>
              <a:tr h="511939">
                <a:tc>
                  <a:txBody>
                    <a:bodyPr/>
                    <a:lstStyle/>
                    <a:p>
                      <a:pPr algn="l" fontAlgn="b">
                        <a:buNone/>
                      </a:pPr>
                      <a:r>
                        <a:rPr lang="de-DE" sz="500" b="0" i="0" u="none" strike="noStrike" noProof="0" dirty="0">
                          <a:solidFill>
                            <a:srgbClr val="000000"/>
                          </a:solidFill>
                          <a:effectLst/>
                          <a:latin typeface="+mn-lt"/>
                        </a:rPr>
                        <a:t>Hemmender Einfluss aufgrund zu starrer und/oder zuneh-mend restriktiver Wasserentnahmerechte und Bewirtschaftungsgrenzen.</a:t>
                      </a:r>
                    </a:p>
                  </a:txBody>
                  <a:tcPr marL="18000" marR="6350" marT="7200" marB="7200" anchor="ctr">
                    <a:solidFill>
                      <a:srgbClr val="E7F1EE"/>
                    </a:solidFill>
                  </a:tcPr>
                </a:tc>
                <a:extLst>
                  <a:ext uri="{0D108BD9-81ED-4DB2-BD59-A6C34878D82A}">
                    <a16:rowId xmlns:a16="http://schemas.microsoft.com/office/drawing/2014/main" val="2147660397"/>
                  </a:ext>
                </a:extLst>
              </a:tr>
              <a:tr h="583366">
                <a:tc>
                  <a:txBody>
                    <a:bodyPr/>
                    <a:lstStyle/>
                    <a:p>
                      <a:pPr algn="l" fontAlgn="b">
                        <a:buNone/>
                      </a:pPr>
                      <a:r>
                        <a:rPr lang="de-DE" sz="500" b="0" i="0" u="none" strike="noStrike" noProof="0" dirty="0">
                          <a:solidFill>
                            <a:srgbClr val="000000"/>
                          </a:solidFill>
                          <a:effectLst/>
                          <a:latin typeface="+mn-lt"/>
                        </a:rPr>
                        <a:t>Hemmender Einfluss aufgrund mangelnder staatlicher Anreize und Förderinstrumente zur Unterstützung notwendiger Anpassungsmaßnahmen und Investitionen (z.B. Förderprogramme, Finanzierungshilfen, steuerliche Entlastungen).</a:t>
                      </a:r>
                    </a:p>
                  </a:txBody>
                  <a:tcPr marL="18000" marR="6350" marT="7200" marB="7200" anchor="ctr">
                    <a:solidFill>
                      <a:srgbClr val="CBE3DC"/>
                    </a:solidFill>
                  </a:tcPr>
                </a:tc>
                <a:extLst>
                  <a:ext uri="{0D108BD9-81ED-4DB2-BD59-A6C34878D82A}">
                    <a16:rowId xmlns:a16="http://schemas.microsoft.com/office/drawing/2014/main" val="2389853464"/>
                  </a:ext>
                </a:extLst>
              </a:tr>
              <a:tr h="511939">
                <a:tc>
                  <a:txBody>
                    <a:bodyPr/>
                    <a:lstStyle/>
                    <a:p>
                      <a:pPr algn="l" fontAlgn="b">
                        <a:buNone/>
                      </a:pPr>
                      <a:r>
                        <a:rPr lang="de-DE" sz="500" b="0" i="0" u="none" strike="noStrike" noProof="0" dirty="0">
                          <a:solidFill>
                            <a:srgbClr val="000000"/>
                          </a:solidFill>
                          <a:effectLst/>
                          <a:latin typeface="+mn-lt"/>
                        </a:rPr>
                        <a:t>Hemmender Einfluss aufgrund fehlender integrierter Planung/Koordination und zu komplexer und langwierigen Genehmigungs- und Beteiligungsverfahren bei Wasserinfrastrukturprojekten.</a:t>
                      </a:r>
                    </a:p>
                  </a:txBody>
                  <a:tcPr marL="18000" marR="6350" marT="7200" marB="7200" anchor="ctr">
                    <a:solidFill>
                      <a:srgbClr val="E7F1EE"/>
                    </a:solidFill>
                  </a:tcPr>
                </a:tc>
                <a:extLst>
                  <a:ext uri="{0D108BD9-81ED-4DB2-BD59-A6C34878D82A}">
                    <a16:rowId xmlns:a16="http://schemas.microsoft.com/office/drawing/2014/main" val="3864679242"/>
                  </a:ext>
                </a:extLst>
              </a:tr>
              <a:tr h="511939">
                <a:tc>
                  <a:txBody>
                    <a:bodyPr/>
                    <a:lstStyle/>
                    <a:p>
                      <a:pPr algn="l" fontAlgn="b">
                        <a:buNone/>
                      </a:pPr>
                      <a:r>
                        <a:rPr lang="de-DE" sz="500" b="0" i="0" u="none" strike="noStrike" noProof="0" dirty="0">
                          <a:solidFill>
                            <a:srgbClr val="000000"/>
                          </a:solidFill>
                          <a:effectLst/>
                          <a:latin typeface="+mn-lt"/>
                        </a:rPr>
                        <a:t>Hemmender Einfluss aufgrund mangelnder Zusammenarbeit mit regionalen Akteuren (z.B. Landwirtschaft, Kommunen, benachbarte Versorger, Behörden).</a:t>
                      </a:r>
                    </a:p>
                  </a:txBody>
                  <a:tcPr marL="18000" marR="6350" marT="7200" marB="7200" anchor="ctr">
                    <a:solidFill>
                      <a:srgbClr val="CBE3DC"/>
                    </a:solidFill>
                  </a:tcPr>
                </a:tc>
                <a:extLst>
                  <a:ext uri="{0D108BD9-81ED-4DB2-BD59-A6C34878D82A}">
                    <a16:rowId xmlns:a16="http://schemas.microsoft.com/office/drawing/2014/main" val="1618708678"/>
                  </a:ext>
                </a:extLst>
              </a:tr>
              <a:tr h="582477">
                <a:tc>
                  <a:txBody>
                    <a:bodyPr/>
                    <a:lstStyle/>
                    <a:p>
                      <a:pPr algn="l" fontAlgn="b">
                        <a:buNone/>
                      </a:pPr>
                      <a:r>
                        <a:rPr lang="de-DE" sz="500" b="0" i="0" u="none" strike="noStrike" noProof="0" dirty="0">
                          <a:solidFill>
                            <a:srgbClr val="000000"/>
                          </a:solidFill>
                          <a:effectLst/>
                          <a:latin typeface="+mn-lt"/>
                        </a:rPr>
                        <a:t>Hemmender Einfluss aufgrund mangelnder Akzeptanz für notwendige Anpassungsmaßnahmen z.B. in Politik und Bevölkerung (z.B. mit Folge höherer Wasserentgelte, Einschränkungen bei Bewässerung).</a:t>
                      </a:r>
                    </a:p>
                  </a:txBody>
                  <a:tcPr marL="18000" marR="6350" marT="7200" marB="7200" anchor="ctr">
                    <a:solidFill>
                      <a:srgbClr val="E7F1EE"/>
                    </a:solidFill>
                  </a:tcPr>
                </a:tc>
                <a:extLst>
                  <a:ext uri="{0D108BD9-81ED-4DB2-BD59-A6C34878D82A}">
                    <a16:rowId xmlns:a16="http://schemas.microsoft.com/office/drawing/2014/main" val="2994359661"/>
                  </a:ext>
                </a:extLst>
              </a:tr>
              <a:tr h="511939">
                <a:tc>
                  <a:txBody>
                    <a:bodyPr/>
                    <a:lstStyle/>
                    <a:p>
                      <a:pPr algn="l" fontAlgn="b">
                        <a:buNone/>
                      </a:pPr>
                      <a:r>
                        <a:rPr lang="de-DE" sz="500" b="0" i="0" u="none" strike="noStrike" noProof="0" dirty="0">
                          <a:solidFill>
                            <a:srgbClr val="000000"/>
                          </a:solidFill>
                          <a:effectLst/>
                          <a:latin typeface="+mn-lt"/>
                        </a:rPr>
                        <a:t>Hemmender Einfluss aufgrund mangelnder regionaler oder landesweiter Wasserversorgungskonzepte (z.B. integrierte Planung, Koordination), die eine effektive Antwort auf den Klimawandel liefern können.</a:t>
                      </a:r>
                    </a:p>
                  </a:txBody>
                  <a:tcPr marL="18000" marR="6350" marT="7200" marB="7200" anchor="ctr">
                    <a:solidFill>
                      <a:srgbClr val="CBE3DC"/>
                    </a:solidFill>
                  </a:tcPr>
                </a:tc>
                <a:extLst>
                  <a:ext uri="{0D108BD9-81ED-4DB2-BD59-A6C34878D82A}">
                    <a16:rowId xmlns:a16="http://schemas.microsoft.com/office/drawing/2014/main" val="1167162082"/>
                  </a:ext>
                </a:extLst>
              </a:tr>
            </a:tbl>
          </a:graphicData>
        </a:graphic>
      </p:graphicFrame>
    </p:spTree>
    <p:extLst>
      <p:ext uri="{BB962C8B-B14F-4D97-AF65-F5344CB8AC3E}">
        <p14:creationId xmlns:p14="http://schemas.microsoft.com/office/powerpoint/2010/main" val="150983868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12EC1E-E582-DE10-E65F-E70F618C5429}"/>
            </a:ext>
          </a:extLst>
        </p:cNvPr>
        <p:cNvGrpSpPr/>
        <p:nvPr/>
      </p:nvGrpSpPr>
      <p:grpSpPr>
        <a:xfrm>
          <a:off x="0" y="0"/>
          <a:ext cx="0" cy="0"/>
          <a:chOff x="0" y="0"/>
          <a:chExt cx="0" cy="0"/>
        </a:xfrm>
      </p:grpSpPr>
      <p:sp>
        <p:nvSpPr>
          <p:cNvPr id="14" name="Rechteck 13">
            <a:extLst>
              <a:ext uri="{FF2B5EF4-FFF2-40B4-BE49-F238E27FC236}">
                <a16:creationId xmlns:a16="http://schemas.microsoft.com/office/drawing/2014/main" id="{80BA226D-963D-2FE7-671C-20A1B4414E91}"/>
              </a:ext>
            </a:extLst>
          </p:cNvPr>
          <p:cNvSpPr/>
          <p:nvPr/>
        </p:nvSpPr>
        <p:spPr>
          <a:xfrm>
            <a:off x="465975" y="3959178"/>
            <a:ext cx="6806338" cy="397177"/>
          </a:xfrm>
          <a:prstGeom prst="rect">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b="0" i="0" noProof="0" dirty="0">
              <a:latin typeface="Arial" panose="020B0604020202020204" pitchFamily="34" charset="0"/>
            </a:endParaRPr>
          </a:p>
        </p:txBody>
      </p:sp>
      <p:sp>
        <p:nvSpPr>
          <p:cNvPr id="13" name="Rechteck 12">
            <a:extLst>
              <a:ext uri="{FF2B5EF4-FFF2-40B4-BE49-F238E27FC236}">
                <a16:creationId xmlns:a16="http://schemas.microsoft.com/office/drawing/2014/main" id="{1AB4437A-DE78-09B7-CCBD-485DD797AF70}"/>
              </a:ext>
            </a:extLst>
          </p:cNvPr>
          <p:cNvSpPr/>
          <p:nvPr/>
        </p:nvSpPr>
        <p:spPr>
          <a:xfrm>
            <a:off x="465975" y="3165984"/>
            <a:ext cx="6806338" cy="397177"/>
          </a:xfrm>
          <a:prstGeom prst="rect">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b="0" i="0" noProof="0" dirty="0">
              <a:latin typeface="Arial" panose="020B0604020202020204" pitchFamily="34" charset="0"/>
            </a:endParaRPr>
          </a:p>
        </p:txBody>
      </p:sp>
      <p:sp>
        <p:nvSpPr>
          <p:cNvPr id="16" name="Textfeld 15">
            <a:extLst>
              <a:ext uri="{FF2B5EF4-FFF2-40B4-BE49-F238E27FC236}">
                <a16:creationId xmlns:a16="http://schemas.microsoft.com/office/drawing/2014/main" id="{CD4EE557-170A-E77D-D55F-D513E8CCDCD0}"/>
              </a:ext>
            </a:extLst>
          </p:cNvPr>
          <p:cNvSpPr txBox="1"/>
          <p:nvPr/>
        </p:nvSpPr>
        <p:spPr>
          <a:xfrm>
            <a:off x="358775" y="973138"/>
            <a:ext cx="8389937" cy="1369606"/>
          </a:xfrm>
          <a:prstGeom prst="rect">
            <a:avLst/>
          </a:prstGeom>
          <a:noFill/>
        </p:spPr>
        <p:txBody>
          <a:bodyPr wrap="square" rtlCol="0">
            <a:spAutoFit/>
          </a:bodyPr>
          <a:lstStyle/>
          <a:p>
            <a:pPr marL="171450" indent="-171450">
              <a:spcAft>
                <a:spcPts val="1200"/>
              </a:spcAft>
              <a:buFont typeface="Arial" panose="020B0604020202020204" pitchFamily="34" charset="0"/>
              <a:buChar char="•"/>
            </a:pPr>
            <a:r>
              <a:rPr lang="de-DE" sz="900" noProof="0" dirty="0"/>
              <a:t>Berechnungsgrundlage des Klimaresilienz-Index Wasser sind </a:t>
            </a:r>
            <a:r>
              <a:rPr lang="de-DE" sz="900" b="1" noProof="0" dirty="0"/>
              <a:t>fünfzig Indikatorfragen </a:t>
            </a:r>
            <a:r>
              <a:rPr lang="de-DE" sz="900" noProof="0" dirty="0"/>
              <a:t>aus den fünf Themenfeldern Robustheit, Anpassungsgrad, Handlungsfähigkeit, Rechtlicher Rahmen und Zukunftsperspektive.</a:t>
            </a:r>
          </a:p>
          <a:p>
            <a:pPr marL="171450" indent="-171450">
              <a:spcAft>
                <a:spcPts val="1200"/>
              </a:spcAft>
              <a:buFont typeface="Arial" panose="020B0604020202020204" pitchFamily="34" charset="0"/>
              <a:buChar char="•"/>
            </a:pPr>
            <a:r>
              <a:rPr lang="de-DE" sz="900" noProof="0" dirty="0"/>
              <a:t>Für jedes Themenfeld wird ein </a:t>
            </a:r>
            <a:r>
              <a:rPr lang="de-DE" sz="900" b="1" noProof="0" dirty="0"/>
              <a:t>Teilindex</a:t>
            </a:r>
            <a:r>
              <a:rPr lang="de-DE" sz="900" noProof="0" dirty="0"/>
              <a:t> berechnet, indem der Mittelwert der zugehörigen Indikatorfragen gebildet wird. Der </a:t>
            </a:r>
            <a:r>
              <a:rPr lang="de-DE" sz="900" b="1" noProof="0" dirty="0"/>
              <a:t>Klimaresilienz-Index Wasser </a:t>
            </a:r>
            <a:r>
              <a:rPr lang="de-DE" sz="900" noProof="0" dirty="0"/>
              <a:t>ergibt sich anschließend aus dem </a:t>
            </a:r>
            <a:r>
              <a:rPr lang="de-DE" sz="900" b="1" noProof="0" dirty="0"/>
              <a:t>Mittelwert der Teilindizes</a:t>
            </a:r>
            <a:r>
              <a:rPr lang="de-DE" sz="900" noProof="0" dirty="0"/>
              <a:t>.</a:t>
            </a:r>
          </a:p>
          <a:p>
            <a:pPr marL="171450" indent="-171450">
              <a:spcAft>
                <a:spcPts val="1200"/>
              </a:spcAft>
              <a:buFont typeface="Arial" panose="020B0604020202020204" pitchFamily="34" charset="0"/>
              <a:buChar char="•"/>
            </a:pPr>
            <a:r>
              <a:rPr lang="de-DE" sz="900" noProof="0" dirty="0"/>
              <a:t>Die fünfzig Indikatoren wurden anhand einer fünfstufigen Antwortskala erhoben: 1 = sehr gering, 2 = gering, 3 = mittel, 4 = hoch, 5 = sehr hoch. </a:t>
            </a:r>
            <a:br>
              <a:rPr lang="de-DE" sz="900" noProof="0" dirty="0"/>
            </a:br>
            <a:r>
              <a:rPr lang="de-DE" sz="900" noProof="0" dirty="0"/>
              <a:t>Für die Indexbildung wurde die Skala in Punktewerte von 0 bis 100 übersetzt. Ein hoher Punktewert bedeutet dabei immer eine resilienzfördernde Bewertung des Indikators. </a:t>
            </a:r>
            <a:r>
              <a:rPr lang="de-DE" sz="900" dirty="0"/>
              <a:t>Eine </a:t>
            </a:r>
            <a:r>
              <a:rPr lang="de-DE" sz="900" noProof="0" dirty="0"/>
              <a:t>hohe Punktzahl wird auch dann erreicht, wenn ein resilienzgefährdender Indikator in geringerem Maße zutrifft.</a:t>
            </a:r>
            <a:endParaRPr lang="de-DE" sz="900" b="1" noProof="0" dirty="0"/>
          </a:p>
        </p:txBody>
      </p:sp>
      <p:sp>
        <p:nvSpPr>
          <p:cNvPr id="5" name="Rechteck 4">
            <a:extLst>
              <a:ext uri="{FF2B5EF4-FFF2-40B4-BE49-F238E27FC236}">
                <a16:creationId xmlns:a16="http://schemas.microsoft.com/office/drawing/2014/main" id="{D9AF4B32-5D69-4A4F-F854-CE81D5A96575}"/>
              </a:ext>
            </a:extLst>
          </p:cNvPr>
          <p:cNvSpPr/>
          <p:nvPr/>
        </p:nvSpPr>
        <p:spPr>
          <a:xfrm>
            <a:off x="465975" y="2386054"/>
            <a:ext cx="8282737" cy="367595"/>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b="0" i="0" noProof="0" dirty="0">
              <a:latin typeface="Arial" panose="020B0604020202020204" pitchFamily="34" charset="0"/>
            </a:endParaRPr>
          </a:p>
        </p:txBody>
      </p:sp>
      <p:sp>
        <p:nvSpPr>
          <p:cNvPr id="2" name="Shape-1">
            <a:extLst>
              <a:ext uri="{FF2B5EF4-FFF2-40B4-BE49-F238E27FC236}">
                <a16:creationId xmlns:a16="http://schemas.microsoft.com/office/drawing/2014/main" id="{CDCFF8E8-E280-C673-0154-11D5B5265C3B}"/>
              </a:ext>
            </a:extLst>
          </p:cNvPr>
          <p:cNvSpPr>
            <a:spLocks noGrp="1"/>
          </p:cNvSpPr>
          <p:nvPr>
            <p:ph type="ftr" sz="quarter" idx="3"/>
          </p:nvPr>
        </p:nvSpPr>
        <p:spPr/>
        <p:txBody>
          <a:bodyPr/>
          <a:lstStyle/>
          <a:p>
            <a:r>
              <a:rPr lang="de-DE" noProof="0" dirty="0"/>
              <a:t>Juli 2026</a:t>
            </a:r>
          </a:p>
        </p:txBody>
      </p:sp>
      <p:sp>
        <p:nvSpPr>
          <p:cNvPr id="3" name="Shape-2">
            <a:extLst>
              <a:ext uri="{FF2B5EF4-FFF2-40B4-BE49-F238E27FC236}">
                <a16:creationId xmlns:a16="http://schemas.microsoft.com/office/drawing/2014/main" id="{906E3311-26C9-ED3F-B1D1-C6EFAA07631A}"/>
              </a:ext>
            </a:extLst>
          </p:cNvPr>
          <p:cNvSpPr>
            <a:spLocks noGrp="1"/>
          </p:cNvSpPr>
          <p:nvPr>
            <p:ph type="sldNum" sz="quarter" idx="4"/>
          </p:nvPr>
        </p:nvSpPr>
        <p:spPr/>
        <p:txBody>
          <a:bodyPr/>
          <a:lstStyle/>
          <a:p>
            <a:fld id="{DB2B21CB-63E8-C249-B8AC-5FF3FD754265}" type="slidenum">
              <a:rPr lang="de-DE" noProof="0" smtClean="0"/>
              <a:pPr/>
              <a:t>40</a:t>
            </a:fld>
            <a:endParaRPr lang="de-DE" noProof="0" dirty="0"/>
          </a:p>
        </p:txBody>
      </p:sp>
      <p:sp>
        <p:nvSpPr>
          <p:cNvPr id="4" name="Shape-3">
            <a:extLst>
              <a:ext uri="{FF2B5EF4-FFF2-40B4-BE49-F238E27FC236}">
                <a16:creationId xmlns:a16="http://schemas.microsoft.com/office/drawing/2014/main" id="{97500F23-0FA7-28C6-75E4-70BDEA20D96D}"/>
              </a:ext>
            </a:extLst>
          </p:cNvPr>
          <p:cNvSpPr>
            <a:spLocks noGrp="1"/>
          </p:cNvSpPr>
          <p:nvPr>
            <p:ph type="title"/>
          </p:nvPr>
        </p:nvSpPr>
        <p:spPr/>
        <p:txBody>
          <a:bodyPr/>
          <a:lstStyle/>
          <a:p>
            <a:r>
              <a:rPr lang="de-DE" dirty="0"/>
              <a:t>Methodik – Berechnung </a:t>
            </a:r>
            <a:r>
              <a:rPr lang="de-DE" noProof="0" dirty="0"/>
              <a:t>des Klimaresilienz-Index Wasser</a:t>
            </a:r>
          </a:p>
        </p:txBody>
      </p:sp>
      <p:sp>
        <p:nvSpPr>
          <p:cNvPr id="15" name="Rechteck 14">
            <a:extLst>
              <a:ext uri="{FF2B5EF4-FFF2-40B4-BE49-F238E27FC236}">
                <a16:creationId xmlns:a16="http://schemas.microsoft.com/office/drawing/2014/main" id="{E11DEC01-6379-096C-7FBB-9E94CA625800}"/>
              </a:ext>
            </a:extLst>
          </p:cNvPr>
          <p:cNvSpPr/>
          <p:nvPr/>
        </p:nvSpPr>
        <p:spPr bwMode="auto">
          <a:xfrm>
            <a:off x="396454" y="2415748"/>
            <a:ext cx="8351092" cy="2349317"/>
          </a:xfrm>
          <a:prstGeom prst="rect">
            <a:avLst/>
          </a:prstGeom>
          <a:noFill/>
          <a:ln w="9525" cap="flat" cmpd="sng" algn="ctr">
            <a:noFill/>
            <a:prstDash val="solid"/>
            <a:round/>
            <a:headEnd type="none" w="med" len="med"/>
            <a:tailEnd type="none" w="med" len="med"/>
          </a:ln>
          <a:effectLst/>
        </p:spPr>
        <p:txBody>
          <a:bodyPr vert="horz" wrap="square" lIns="91440" tIns="108000" rIns="91440" bIns="45720" numCol="1" rtlCol="0" anchor="t" anchorCtr="0" compatLnSpc="1">
            <a:prstTxWarp prst="textNoShape">
              <a:avLst/>
            </a:prstTxWarp>
            <a:noAutofit/>
          </a:bodyPr>
          <a:lstStyle/>
          <a:p>
            <a:pPr>
              <a:lnSpc>
                <a:spcPct val="120000"/>
              </a:lnSpc>
              <a:spcAft>
                <a:spcPts val="600"/>
              </a:spcAft>
            </a:pPr>
            <a:endParaRPr lang="de-DE" sz="800" b="1" noProof="0" dirty="0">
              <a:solidFill>
                <a:srgbClr val="8C8C8C"/>
              </a:solidFill>
            </a:endParaRPr>
          </a:p>
        </p:txBody>
      </p:sp>
      <p:sp>
        <p:nvSpPr>
          <p:cNvPr id="17" name="Textfeld 16">
            <a:extLst>
              <a:ext uri="{FF2B5EF4-FFF2-40B4-BE49-F238E27FC236}">
                <a16:creationId xmlns:a16="http://schemas.microsoft.com/office/drawing/2014/main" id="{1AA706B7-12C2-FD3A-6A5A-92F323611889}"/>
              </a:ext>
            </a:extLst>
          </p:cNvPr>
          <p:cNvSpPr txBox="1"/>
          <p:nvPr/>
        </p:nvSpPr>
        <p:spPr>
          <a:xfrm>
            <a:off x="467141" y="2415096"/>
            <a:ext cx="2053767" cy="338554"/>
          </a:xfrm>
          <a:prstGeom prst="rect">
            <a:avLst/>
          </a:prstGeom>
          <a:noFill/>
        </p:spPr>
        <p:txBody>
          <a:bodyPr wrap="none" rtlCol="0">
            <a:spAutoFit/>
          </a:bodyPr>
          <a:lstStyle/>
          <a:p>
            <a:r>
              <a:rPr lang="de-DE" sz="800" b="1" noProof="0" dirty="0">
                <a:solidFill>
                  <a:schemeClr val="bg1"/>
                </a:solidFill>
              </a:rPr>
              <a:t>FRAGESTELLUNGEN </a:t>
            </a:r>
            <a:br>
              <a:rPr lang="de-DE" sz="800" b="1" noProof="0" dirty="0">
                <a:solidFill>
                  <a:schemeClr val="bg1"/>
                </a:solidFill>
              </a:rPr>
            </a:br>
            <a:r>
              <a:rPr lang="de-DE" sz="800" b="1" noProof="0" dirty="0">
                <a:solidFill>
                  <a:schemeClr val="bg1"/>
                </a:solidFill>
              </a:rPr>
              <a:t>zu den fünf Teilindizes/Themenfeldern</a:t>
            </a:r>
          </a:p>
        </p:txBody>
      </p:sp>
      <p:sp>
        <p:nvSpPr>
          <p:cNvPr id="18" name="Textfeld 17">
            <a:extLst>
              <a:ext uri="{FF2B5EF4-FFF2-40B4-BE49-F238E27FC236}">
                <a16:creationId xmlns:a16="http://schemas.microsoft.com/office/drawing/2014/main" id="{D8D796C1-14AB-8B85-7C75-B43DFD4C9090}"/>
              </a:ext>
            </a:extLst>
          </p:cNvPr>
          <p:cNvSpPr txBox="1"/>
          <p:nvPr/>
        </p:nvSpPr>
        <p:spPr>
          <a:xfrm>
            <a:off x="3645438" y="2415096"/>
            <a:ext cx="1584088" cy="338554"/>
          </a:xfrm>
          <a:prstGeom prst="rect">
            <a:avLst/>
          </a:prstGeom>
          <a:noFill/>
        </p:spPr>
        <p:txBody>
          <a:bodyPr wrap="none" rtlCol="0">
            <a:spAutoFit/>
          </a:bodyPr>
          <a:lstStyle/>
          <a:p>
            <a:r>
              <a:rPr lang="de-DE" sz="800" b="1" noProof="0" dirty="0">
                <a:solidFill>
                  <a:schemeClr val="bg1"/>
                </a:solidFill>
              </a:rPr>
              <a:t>ANTWORTSKALEN</a:t>
            </a:r>
            <a:br>
              <a:rPr lang="de-DE" sz="800" b="1" noProof="0" dirty="0">
                <a:solidFill>
                  <a:schemeClr val="bg1"/>
                </a:solidFill>
              </a:rPr>
            </a:br>
            <a:r>
              <a:rPr lang="de-DE" sz="800" b="1" noProof="0" dirty="0">
                <a:solidFill>
                  <a:schemeClr val="bg1"/>
                </a:solidFill>
              </a:rPr>
              <a:t>und zugehörige Indexpunkte</a:t>
            </a:r>
          </a:p>
        </p:txBody>
      </p:sp>
      <p:sp>
        <p:nvSpPr>
          <p:cNvPr id="24" name="Textfeld 23">
            <a:extLst>
              <a:ext uri="{FF2B5EF4-FFF2-40B4-BE49-F238E27FC236}">
                <a16:creationId xmlns:a16="http://schemas.microsoft.com/office/drawing/2014/main" id="{44089EE7-C288-131C-D15F-A81C94C26845}"/>
              </a:ext>
            </a:extLst>
          </p:cNvPr>
          <p:cNvSpPr txBox="1"/>
          <p:nvPr/>
        </p:nvSpPr>
        <p:spPr>
          <a:xfrm>
            <a:off x="7272313" y="2415096"/>
            <a:ext cx="1584088" cy="461665"/>
          </a:xfrm>
          <a:prstGeom prst="rect">
            <a:avLst/>
          </a:prstGeom>
          <a:noFill/>
        </p:spPr>
        <p:txBody>
          <a:bodyPr wrap="square" rtlCol="0">
            <a:spAutoFit/>
          </a:bodyPr>
          <a:lstStyle/>
          <a:p>
            <a:r>
              <a:rPr lang="de-DE" sz="800" b="1" noProof="0" dirty="0">
                <a:solidFill>
                  <a:schemeClr val="bg1"/>
                </a:solidFill>
              </a:rPr>
              <a:t>ADDITIVER GESAMTINDEX</a:t>
            </a:r>
          </a:p>
          <a:p>
            <a:r>
              <a:rPr lang="de-DE" sz="800" b="1" noProof="0" dirty="0">
                <a:solidFill>
                  <a:schemeClr val="bg1"/>
                </a:solidFill>
              </a:rPr>
              <a:t>(Ø der Teilindizes)</a:t>
            </a:r>
            <a:br>
              <a:rPr lang="de-DE" sz="800" b="1" noProof="0" dirty="0">
                <a:solidFill>
                  <a:schemeClr val="bg1"/>
                </a:solidFill>
              </a:rPr>
            </a:br>
            <a:endParaRPr lang="de-DE" sz="800" b="1" noProof="0" dirty="0">
              <a:solidFill>
                <a:schemeClr val="bg1"/>
              </a:solidFill>
            </a:endParaRPr>
          </a:p>
        </p:txBody>
      </p:sp>
      <p:sp>
        <p:nvSpPr>
          <p:cNvPr id="33" name="Textfeld 32">
            <a:extLst>
              <a:ext uri="{FF2B5EF4-FFF2-40B4-BE49-F238E27FC236}">
                <a16:creationId xmlns:a16="http://schemas.microsoft.com/office/drawing/2014/main" id="{DD6C7623-6546-CD56-99D0-E46BC0BBEA1A}"/>
              </a:ext>
            </a:extLst>
          </p:cNvPr>
          <p:cNvSpPr txBox="1"/>
          <p:nvPr/>
        </p:nvSpPr>
        <p:spPr>
          <a:xfrm>
            <a:off x="467141" y="2757446"/>
            <a:ext cx="3166648" cy="40128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lIns="90000" tIns="36000" rIns="36000" bIns="36000" rtlCol="0" anchor="ctr">
            <a:noAutofit/>
          </a:bodyPr>
          <a:lstStyle>
            <a:defPPr>
              <a:defRPr lang="de-DE"/>
            </a:defPPr>
            <a:lvl1pPr algn="ctr">
              <a:defRPr sz="1100" b="1">
                <a:solidFill>
                  <a:schemeClr val="tx2">
                    <a:lumMod val="50000"/>
                  </a:schemeClr>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gn="l"/>
            <a:r>
              <a:rPr lang="de-DE" sz="800" b="0" noProof="0" dirty="0"/>
              <a:t>Wie hoch waren Unternehmen von aus dem Klimawandel resultierenden negativen Einflüssen auf die Wassermenge/-qualität und Infrastruktur betroffen?</a:t>
            </a:r>
          </a:p>
        </p:txBody>
      </p:sp>
      <p:sp>
        <p:nvSpPr>
          <p:cNvPr id="34" name="Textfeld 33">
            <a:extLst>
              <a:ext uri="{FF2B5EF4-FFF2-40B4-BE49-F238E27FC236}">
                <a16:creationId xmlns:a16="http://schemas.microsoft.com/office/drawing/2014/main" id="{7DC62FB2-9D96-14CC-56F9-D46D9A3B764C}"/>
              </a:ext>
            </a:extLst>
          </p:cNvPr>
          <p:cNvSpPr txBox="1"/>
          <p:nvPr/>
        </p:nvSpPr>
        <p:spPr>
          <a:xfrm>
            <a:off x="467141" y="3160563"/>
            <a:ext cx="3166648" cy="40128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wrap="square" lIns="90000" tIns="36000" rIns="36000" bIns="36000" rtlCol="0" anchor="ctr">
            <a:noAutofit/>
          </a:bodyPr>
          <a:lstStyle>
            <a:defPPr>
              <a:defRPr lang="de-DE"/>
            </a:defPPr>
            <a:lvl1pPr algn="ctr">
              <a:defRPr sz="1100" b="1">
                <a:solidFill>
                  <a:schemeClr val="tx2">
                    <a:lumMod val="50000"/>
                  </a:schemeClr>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gn="l"/>
            <a:r>
              <a:rPr lang="de-DE" sz="800" b="0" noProof="0" dirty="0"/>
              <a:t>Wie hoch wird der Handlungsbedarf im Verantwortungsbereich der Unternehmen hinsichtlich unterschiedlicher Anpassungsfelder eingeschätzt?</a:t>
            </a:r>
          </a:p>
        </p:txBody>
      </p:sp>
      <p:sp>
        <p:nvSpPr>
          <p:cNvPr id="35" name="Textfeld 34">
            <a:extLst>
              <a:ext uri="{FF2B5EF4-FFF2-40B4-BE49-F238E27FC236}">
                <a16:creationId xmlns:a16="http://schemas.microsoft.com/office/drawing/2014/main" id="{C481E0AA-2638-6A83-CE72-FDEF7C47E40F}"/>
              </a:ext>
            </a:extLst>
          </p:cNvPr>
          <p:cNvSpPr txBox="1"/>
          <p:nvPr/>
        </p:nvSpPr>
        <p:spPr>
          <a:xfrm>
            <a:off x="467141" y="3563680"/>
            <a:ext cx="3166648" cy="40128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lIns="90000" tIns="36000" rIns="36000" bIns="36000" rtlCol="0" anchor="ctr">
            <a:noAutofit/>
          </a:bodyPr>
          <a:lstStyle>
            <a:defPPr>
              <a:defRPr lang="de-DE"/>
            </a:defPPr>
            <a:lvl1pPr algn="ctr">
              <a:defRPr sz="1100" b="1">
                <a:solidFill>
                  <a:schemeClr val="tx2">
                    <a:lumMod val="50000"/>
                  </a:schemeClr>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gn="l"/>
            <a:r>
              <a:rPr lang="de-DE" sz="800" b="0" noProof="0" dirty="0"/>
              <a:t>Wie hoch wird die Handlungsfähigkeit von den Unternehmen in Bezug auf die Wassermenge/-qualität und Infrastruktur in Ihrem Verantwortungsbereich eingeschätzt?</a:t>
            </a:r>
          </a:p>
        </p:txBody>
      </p:sp>
      <p:sp>
        <p:nvSpPr>
          <p:cNvPr id="36" name="Textfeld 35">
            <a:extLst>
              <a:ext uri="{FF2B5EF4-FFF2-40B4-BE49-F238E27FC236}">
                <a16:creationId xmlns:a16="http://schemas.microsoft.com/office/drawing/2014/main" id="{6B2AD73C-C319-8D91-CB65-E1DCE970E114}"/>
              </a:ext>
            </a:extLst>
          </p:cNvPr>
          <p:cNvSpPr txBox="1"/>
          <p:nvPr/>
        </p:nvSpPr>
        <p:spPr>
          <a:xfrm>
            <a:off x="467141" y="3961376"/>
            <a:ext cx="3166648" cy="40128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wrap="square" lIns="90000" tIns="36000" rIns="36000" bIns="36000" rtlCol="0" anchor="ctr">
            <a:noAutofit/>
          </a:bodyPr>
          <a:lstStyle>
            <a:defPPr>
              <a:defRPr lang="de-DE"/>
            </a:defPPr>
            <a:lvl1pPr algn="ctr">
              <a:defRPr sz="1100" b="1">
                <a:solidFill>
                  <a:schemeClr val="tx2">
                    <a:lumMod val="50000"/>
                  </a:schemeClr>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gn="l"/>
            <a:r>
              <a:rPr lang="de-DE" sz="800" b="0" noProof="0" dirty="0"/>
              <a:t>Wie hoch wird der hemmende Einfluss des regulatorischen Rahmens und der Governance bei der Bewältigung der Folgen des Klimawandels von den Unternehmen eingeschätzt?</a:t>
            </a:r>
          </a:p>
        </p:txBody>
      </p:sp>
      <p:sp>
        <p:nvSpPr>
          <p:cNvPr id="37" name="Textfeld 36">
            <a:extLst>
              <a:ext uri="{FF2B5EF4-FFF2-40B4-BE49-F238E27FC236}">
                <a16:creationId xmlns:a16="http://schemas.microsoft.com/office/drawing/2014/main" id="{84553A50-0931-5B5F-678F-F5F2B3DE0544}"/>
              </a:ext>
            </a:extLst>
          </p:cNvPr>
          <p:cNvSpPr txBox="1"/>
          <p:nvPr/>
        </p:nvSpPr>
        <p:spPr>
          <a:xfrm>
            <a:off x="467141" y="4362660"/>
            <a:ext cx="3166648" cy="40128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lIns="90000" tIns="36000" rIns="36000" bIns="36000" rtlCol="0" anchor="ctr">
            <a:noAutofit/>
          </a:bodyPr>
          <a:lstStyle>
            <a:defPPr>
              <a:defRPr lang="de-DE"/>
            </a:defPPr>
            <a:lvl1pPr algn="ctr">
              <a:defRPr sz="1100" b="1">
                <a:solidFill>
                  <a:schemeClr val="tx2">
                    <a:lumMod val="50000"/>
                  </a:schemeClr>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gn="l"/>
            <a:r>
              <a:rPr lang="de-DE" sz="800" b="0" noProof="0" dirty="0"/>
              <a:t>Wie hoch schätzen die Unternehmen den zukünftigen Einfluss des Klimawandels auf ihre Unternehmen ein?</a:t>
            </a:r>
          </a:p>
        </p:txBody>
      </p:sp>
      <p:grpSp>
        <p:nvGrpSpPr>
          <p:cNvPr id="272" name="Gruppieren 271">
            <a:extLst>
              <a:ext uri="{FF2B5EF4-FFF2-40B4-BE49-F238E27FC236}">
                <a16:creationId xmlns:a16="http://schemas.microsoft.com/office/drawing/2014/main" id="{ED47BECC-9BC7-CACC-C842-3EBE7AD8BF8A}"/>
              </a:ext>
            </a:extLst>
          </p:cNvPr>
          <p:cNvGrpSpPr/>
          <p:nvPr/>
        </p:nvGrpSpPr>
        <p:grpSpPr>
          <a:xfrm>
            <a:off x="3726404" y="2778757"/>
            <a:ext cx="2283862" cy="363470"/>
            <a:chOff x="3769271" y="2778757"/>
            <a:chExt cx="2283862" cy="363470"/>
          </a:xfrm>
        </p:grpSpPr>
        <p:grpSp>
          <p:nvGrpSpPr>
            <p:cNvPr id="19" name="Gruppieren 18">
              <a:extLst>
                <a:ext uri="{FF2B5EF4-FFF2-40B4-BE49-F238E27FC236}">
                  <a16:creationId xmlns:a16="http://schemas.microsoft.com/office/drawing/2014/main" id="{91F2A1D9-D65F-8B44-DACF-55AF147AB805}"/>
                </a:ext>
              </a:extLst>
            </p:cNvPr>
            <p:cNvGrpSpPr/>
            <p:nvPr/>
          </p:nvGrpSpPr>
          <p:grpSpPr>
            <a:xfrm>
              <a:off x="3769271" y="2903796"/>
              <a:ext cx="2283862" cy="238431"/>
              <a:chOff x="4074077" y="2289890"/>
              <a:chExt cx="1635114" cy="430889"/>
            </a:xfrm>
          </p:grpSpPr>
          <p:sp>
            <p:nvSpPr>
              <p:cNvPr id="93" name="Textfeld 92">
                <a:extLst>
                  <a:ext uri="{FF2B5EF4-FFF2-40B4-BE49-F238E27FC236}">
                    <a16:creationId xmlns:a16="http://schemas.microsoft.com/office/drawing/2014/main" id="{05E45261-31E0-1696-C665-B1EC95F2F4F2}"/>
                  </a:ext>
                </a:extLst>
              </p:cNvPr>
              <p:cNvSpPr txBox="1"/>
              <p:nvPr/>
            </p:nvSpPr>
            <p:spPr>
              <a:xfrm>
                <a:off x="4074077" y="2289890"/>
                <a:ext cx="1635114" cy="430889"/>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wrap="square" lIns="36000" tIns="36000" rIns="36000" bIns="36000" rtlCol="0" anchor="t">
                <a:noAutofit/>
              </a:bodyPr>
              <a:lstStyle>
                <a:defPPr>
                  <a:defRPr lang="de-DE"/>
                </a:defPPr>
                <a:lvl1pPr algn="ctr">
                  <a:defRPr sz="1100" b="1">
                    <a:solidFill>
                      <a:schemeClr val="tx2">
                        <a:lumMod val="50000"/>
                      </a:schemeClr>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gn="l"/>
                <a:endParaRPr lang="de-DE" sz="600" b="0" noProof="0" dirty="0"/>
              </a:p>
            </p:txBody>
          </p:sp>
          <p:sp>
            <p:nvSpPr>
              <p:cNvPr id="94" name="Textfeld 93">
                <a:extLst>
                  <a:ext uri="{FF2B5EF4-FFF2-40B4-BE49-F238E27FC236}">
                    <a16:creationId xmlns:a16="http://schemas.microsoft.com/office/drawing/2014/main" id="{900C97CB-7C1E-4DA7-2BCA-BCEF82811CEC}"/>
                  </a:ext>
                </a:extLst>
              </p:cNvPr>
              <p:cNvSpPr txBox="1"/>
              <p:nvPr/>
            </p:nvSpPr>
            <p:spPr>
              <a:xfrm>
                <a:off x="4074077" y="2315713"/>
                <a:ext cx="288000" cy="166863"/>
              </a:xfrm>
              <a:prstGeom prst="rect">
                <a:avLst/>
              </a:prstGeom>
              <a:noFill/>
            </p:spPr>
            <p:txBody>
              <a:bodyPr wrap="square" lIns="0" tIns="0" rIns="0" bIns="0" rtlCol="0">
                <a:spAutoFit/>
              </a:bodyPr>
              <a:lstStyle/>
              <a:p>
                <a:pPr algn="ctr"/>
                <a:r>
                  <a:rPr lang="de-DE" sz="600" noProof="0" dirty="0">
                    <a:solidFill>
                      <a:schemeClr val="accent1"/>
                    </a:solidFill>
                  </a:rPr>
                  <a:t>sehr gering</a:t>
                </a:r>
              </a:p>
            </p:txBody>
          </p:sp>
          <p:sp>
            <p:nvSpPr>
              <p:cNvPr id="95" name="Textfeld 94">
                <a:extLst>
                  <a:ext uri="{FF2B5EF4-FFF2-40B4-BE49-F238E27FC236}">
                    <a16:creationId xmlns:a16="http://schemas.microsoft.com/office/drawing/2014/main" id="{1A7EFB03-4385-591C-51DB-49CAEB63D5A5}"/>
                  </a:ext>
                </a:extLst>
              </p:cNvPr>
              <p:cNvSpPr txBox="1"/>
              <p:nvPr/>
            </p:nvSpPr>
            <p:spPr>
              <a:xfrm>
                <a:off x="4410855" y="2315713"/>
                <a:ext cx="288000" cy="166863"/>
              </a:xfrm>
              <a:prstGeom prst="rect">
                <a:avLst/>
              </a:prstGeom>
              <a:noFill/>
            </p:spPr>
            <p:txBody>
              <a:bodyPr wrap="square" lIns="0" tIns="0" rIns="0" bIns="0" rtlCol="0">
                <a:spAutoFit/>
              </a:bodyPr>
              <a:lstStyle/>
              <a:p>
                <a:pPr algn="ctr"/>
                <a:r>
                  <a:rPr lang="de-DE" sz="600" noProof="0" dirty="0">
                    <a:solidFill>
                      <a:srgbClr val="7F7F7F"/>
                    </a:solidFill>
                  </a:rPr>
                  <a:t>gering</a:t>
                </a:r>
              </a:p>
            </p:txBody>
          </p:sp>
          <p:sp>
            <p:nvSpPr>
              <p:cNvPr id="96" name="Textfeld 95">
                <a:extLst>
                  <a:ext uri="{FF2B5EF4-FFF2-40B4-BE49-F238E27FC236}">
                    <a16:creationId xmlns:a16="http://schemas.microsoft.com/office/drawing/2014/main" id="{51470F0B-B84D-BD2A-9598-E0698B00A4FC}"/>
                  </a:ext>
                </a:extLst>
              </p:cNvPr>
              <p:cNvSpPr txBox="1"/>
              <p:nvPr/>
            </p:nvSpPr>
            <p:spPr>
              <a:xfrm>
                <a:off x="4747633" y="2315713"/>
                <a:ext cx="288000" cy="166863"/>
              </a:xfrm>
              <a:prstGeom prst="rect">
                <a:avLst/>
              </a:prstGeom>
              <a:noFill/>
            </p:spPr>
            <p:txBody>
              <a:bodyPr wrap="square" lIns="0" tIns="0" rIns="0" bIns="0" rtlCol="0">
                <a:spAutoFit/>
              </a:bodyPr>
              <a:lstStyle/>
              <a:p>
                <a:pPr algn="ctr"/>
                <a:r>
                  <a:rPr lang="de-DE" sz="600" noProof="0" dirty="0">
                    <a:solidFill>
                      <a:srgbClr val="7F7F7F"/>
                    </a:solidFill>
                  </a:rPr>
                  <a:t>mittel</a:t>
                </a:r>
              </a:p>
            </p:txBody>
          </p:sp>
          <p:sp>
            <p:nvSpPr>
              <p:cNvPr id="97" name="Textfeld 96">
                <a:extLst>
                  <a:ext uri="{FF2B5EF4-FFF2-40B4-BE49-F238E27FC236}">
                    <a16:creationId xmlns:a16="http://schemas.microsoft.com/office/drawing/2014/main" id="{0F41677C-F82B-3848-2E08-9741179C3221}"/>
                  </a:ext>
                </a:extLst>
              </p:cNvPr>
              <p:cNvSpPr txBox="1"/>
              <p:nvPr/>
            </p:nvSpPr>
            <p:spPr>
              <a:xfrm>
                <a:off x="5084411" y="2315713"/>
                <a:ext cx="288000" cy="166863"/>
              </a:xfrm>
              <a:prstGeom prst="rect">
                <a:avLst/>
              </a:prstGeom>
              <a:noFill/>
            </p:spPr>
            <p:txBody>
              <a:bodyPr wrap="square" lIns="0" tIns="0" rIns="0" bIns="0" rtlCol="0">
                <a:spAutoFit/>
              </a:bodyPr>
              <a:lstStyle/>
              <a:p>
                <a:pPr algn="ctr"/>
                <a:r>
                  <a:rPr lang="de-DE" sz="600" noProof="0" dirty="0">
                    <a:solidFill>
                      <a:srgbClr val="7F7F7F"/>
                    </a:solidFill>
                  </a:rPr>
                  <a:t>hoch</a:t>
                </a:r>
              </a:p>
            </p:txBody>
          </p:sp>
          <p:sp>
            <p:nvSpPr>
              <p:cNvPr id="98" name="Textfeld 97">
                <a:extLst>
                  <a:ext uri="{FF2B5EF4-FFF2-40B4-BE49-F238E27FC236}">
                    <a16:creationId xmlns:a16="http://schemas.microsoft.com/office/drawing/2014/main" id="{154FC510-DFB7-6C3A-B00B-034FE31B288B}"/>
                  </a:ext>
                </a:extLst>
              </p:cNvPr>
              <p:cNvSpPr txBox="1"/>
              <p:nvPr/>
            </p:nvSpPr>
            <p:spPr>
              <a:xfrm>
                <a:off x="5421191" y="2315713"/>
                <a:ext cx="288000" cy="166863"/>
              </a:xfrm>
              <a:prstGeom prst="rect">
                <a:avLst/>
              </a:prstGeom>
              <a:noFill/>
            </p:spPr>
            <p:txBody>
              <a:bodyPr wrap="square" lIns="0" tIns="0" rIns="0" bIns="0" rtlCol="0">
                <a:spAutoFit/>
              </a:bodyPr>
              <a:lstStyle/>
              <a:p>
                <a:pPr algn="ctr"/>
                <a:r>
                  <a:rPr lang="de-DE" sz="600" noProof="0" dirty="0">
                    <a:solidFill>
                      <a:srgbClr val="FF0000"/>
                    </a:solidFill>
                  </a:rPr>
                  <a:t>sehr hoch</a:t>
                </a:r>
              </a:p>
            </p:txBody>
          </p:sp>
          <p:sp>
            <p:nvSpPr>
              <p:cNvPr id="104" name="Textfeld 103">
                <a:extLst>
                  <a:ext uri="{FF2B5EF4-FFF2-40B4-BE49-F238E27FC236}">
                    <a16:creationId xmlns:a16="http://schemas.microsoft.com/office/drawing/2014/main" id="{D1A01343-EC01-B024-8901-86CF702525E3}"/>
                  </a:ext>
                </a:extLst>
              </p:cNvPr>
              <p:cNvSpPr txBox="1"/>
              <p:nvPr/>
            </p:nvSpPr>
            <p:spPr>
              <a:xfrm>
                <a:off x="4074077" y="2513719"/>
                <a:ext cx="288000" cy="166863"/>
              </a:xfrm>
              <a:prstGeom prst="rect">
                <a:avLst/>
              </a:prstGeom>
              <a:noFill/>
            </p:spPr>
            <p:txBody>
              <a:bodyPr wrap="square" lIns="0" tIns="0" rIns="0" bIns="0" rtlCol="0">
                <a:spAutoFit/>
              </a:bodyPr>
              <a:lstStyle/>
              <a:p>
                <a:pPr algn="ctr"/>
                <a:r>
                  <a:rPr lang="de-DE" sz="600" noProof="0" dirty="0">
                    <a:solidFill>
                      <a:schemeClr val="accent1"/>
                    </a:solidFill>
                  </a:rPr>
                  <a:t>100 Punkte</a:t>
                </a:r>
              </a:p>
            </p:txBody>
          </p:sp>
          <p:sp>
            <p:nvSpPr>
              <p:cNvPr id="105" name="Textfeld 104">
                <a:extLst>
                  <a:ext uri="{FF2B5EF4-FFF2-40B4-BE49-F238E27FC236}">
                    <a16:creationId xmlns:a16="http://schemas.microsoft.com/office/drawing/2014/main" id="{7BCC8D30-496A-7B07-5A60-C3017C630A5B}"/>
                  </a:ext>
                </a:extLst>
              </p:cNvPr>
              <p:cNvSpPr txBox="1"/>
              <p:nvPr/>
            </p:nvSpPr>
            <p:spPr>
              <a:xfrm>
                <a:off x="4410855" y="2513719"/>
                <a:ext cx="288000" cy="166863"/>
              </a:xfrm>
              <a:prstGeom prst="rect">
                <a:avLst/>
              </a:prstGeom>
              <a:noFill/>
            </p:spPr>
            <p:txBody>
              <a:bodyPr wrap="square" lIns="0" tIns="0" rIns="0" bIns="0" rtlCol="0">
                <a:spAutoFit/>
              </a:bodyPr>
              <a:lstStyle/>
              <a:p>
                <a:pPr algn="ctr"/>
                <a:r>
                  <a:rPr lang="de-DE" sz="600" noProof="0" dirty="0">
                    <a:solidFill>
                      <a:srgbClr val="7F7F7F"/>
                    </a:solidFill>
                  </a:rPr>
                  <a:t>75 Punkte</a:t>
                </a:r>
              </a:p>
            </p:txBody>
          </p:sp>
          <p:sp>
            <p:nvSpPr>
              <p:cNvPr id="106" name="Textfeld 105">
                <a:extLst>
                  <a:ext uri="{FF2B5EF4-FFF2-40B4-BE49-F238E27FC236}">
                    <a16:creationId xmlns:a16="http://schemas.microsoft.com/office/drawing/2014/main" id="{3E7F82D0-E01E-DB58-D4DC-D7DDE9697AA0}"/>
                  </a:ext>
                </a:extLst>
              </p:cNvPr>
              <p:cNvSpPr txBox="1"/>
              <p:nvPr/>
            </p:nvSpPr>
            <p:spPr>
              <a:xfrm>
                <a:off x="4747633" y="2513719"/>
                <a:ext cx="288000" cy="166863"/>
              </a:xfrm>
              <a:prstGeom prst="rect">
                <a:avLst/>
              </a:prstGeom>
              <a:noFill/>
            </p:spPr>
            <p:txBody>
              <a:bodyPr wrap="square" lIns="0" tIns="0" rIns="0" bIns="0" rtlCol="0">
                <a:spAutoFit/>
              </a:bodyPr>
              <a:lstStyle/>
              <a:p>
                <a:pPr algn="ctr"/>
                <a:r>
                  <a:rPr lang="de-DE" sz="600" noProof="0" dirty="0">
                    <a:solidFill>
                      <a:srgbClr val="7F7F7F"/>
                    </a:solidFill>
                  </a:rPr>
                  <a:t>50 Punkte</a:t>
                </a:r>
              </a:p>
            </p:txBody>
          </p:sp>
          <p:sp>
            <p:nvSpPr>
              <p:cNvPr id="107" name="Textfeld 106">
                <a:extLst>
                  <a:ext uri="{FF2B5EF4-FFF2-40B4-BE49-F238E27FC236}">
                    <a16:creationId xmlns:a16="http://schemas.microsoft.com/office/drawing/2014/main" id="{ADF4B21C-7E18-3E16-8F39-934CC57612CF}"/>
                  </a:ext>
                </a:extLst>
              </p:cNvPr>
              <p:cNvSpPr txBox="1"/>
              <p:nvPr/>
            </p:nvSpPr>
            <p:spPr>
              <a:xfrm>
                <a:off x="5084411" y="2513719"/>
                <a:ext cx="288000" cy="166863"/>
              </a:xfrm>
              <a:prstGeom prst="rect">
                <a:avLst/>
              </a:prstGeom>
              <a:noFill/>
            </p:spPr>
            <p:txBody>
              <a:bodyPr wrap="square" lIns="0" tIns="0" rIns="0" bIns="0" rtlCol="0">
                <a:spAutoFit/>
              </a:bodyPr>
              <a:lstStyle/>
              <a:p>
                <a:pPr algn="ctr"/>
                <a:r>
                  <a:rPr lang="de-DE" sz="600" noProof="0" dirty="0">
                    <a:solidFill>
                      <a:srgbClr val="7F7F7F"/>
                    </a:solidFill>
                  </a:rPr>
                  <a:t>25 Punkte</a:t>
                </a:r>
              </a:p>
            </p:txBody>
          </p:sp>
          <p:sp>
            <p:nvSpPr>
              <p:cNvPr id="108" name="Textfeld 107">
                <a:extLst>
                  <a:ext uri="{FF2B5EF4-FFF2-40B4-BE49-F238E27FC236}">
                    <a16:creationId xmlns:a16="http://schemas.microsoft.com/office/drawing/2014/main" id="{59C6ACDA-A688-19B4-8B9A-FA6928263F52}"/>
                  </a:ext>
                </a:extLst>
              </p:cNvPr>
              <p:cNvSpPr txBox="1"/>
              <p:nvPr/>
            </p:nvSpPr>
            <p:spPr>
              <a:xfrm>
                <a:off x="5421191" y="2513719"/>
                <a:ext cx="288000" cy="166863"/>
              </a:xfrm>
              <a:prstGeom prst="rect">
                <a:avLst/>
              </a:prstGeom>
              <a:noFill/>
            </p:spPr>
            <p:txBody>
              <a:bodyPr wrap="square" lIns="0" tIns="0" rIns="0" bIns="0" rtlCol="0">
                <a:spAutoFit/>
              </a:bodyPr>
              <a:lstStyle/>
              <a:p>
                <a:pPr algn="ctr"/>
                <a:r>
                  <a:rPr lang="de-DE" sz="600" noProof="0" dirty="0">
                    <a:solidFill>
                      <a:srgbClr val="FF0000"/>
                    </a:solidFill>
                  </a:rPr>
                  <a:t>0 Punkte</a:t>
                </a:r>
              </a:p>
            </p:txBody>
          </p:sp>
        </p:grpSp>
        <p:sp>
          <p:nvSpPr>
            <p:cNvPr id="213" name="Textfeld 212">
              <a:extLst>
                <a:ext uri="{FF2B5EF4-FFF2-40B4-BE49-F238E27FC236}">
                  <a16:creationId xmlns:a16="http://schemas.microsoft.com/office/drawing/2014/main" id="{91A6EECB-7993-E469-0DF4-E874F03E1B86}"/>
                </a:ext>
              </a:extLst>
            </p:cNvPr>
            <p:cNvSpPr txBox="1"/>
            <p:nvPr/>
          </p:nvSpPr>
          <p:spPr>
            <a:xfrm>
              <a:off x="3771902" y="2778757"/>
              <a:ext cx="2281231" cy="123111"/>
            </a:xfrm>
            <a:prstGeom prst="rect">
              <a:avLst/>
            </a:prstGeom>
            <a:noFill/>
          </p:spPr>
          <p:txBody>
            <a:bodyPr wrap="square" lIns="0" tIns="0" rIns="0" bIns="0">
              <a:spAutoFit/>
            </a:bodyPr>
            <a:lstStyle/>
            <a:p>
              <a:r>
                <a:rPr lang="de-DE" sz="600" b="1" noProof="0" dirty="0"/>
                <a:t>14 Indikatoren</a:t>
              </a:r>
              <a:r>
                <a:rPr lang="de-DE" sz="800" b="1" noProof="0" dirty="0"/>
                <a:t> </a:t>
              </a:r>
            </a:p>
          </p:txBody>
        </p:sp>
      </p:grpSp>
      <p:grpSp>
        <p:nvGrpSpPr>
          <p:cNvPr id="273" name="Gruppieren 272">
            <a:extLst>
              <a:ext uri="{FF2B5EF4-FFF2-40B4-BE49-F238E27FC236}">
                <a16:creationId xmlns:a16="http://schemas.microsoft.com/office/drawing/2014/main" id="{E555A53D-168E-394F-FC78-E84FCCB958BA}"/>
              </a:ext>
            </a:extLst>
          </p:cNvPr>
          <p:cNvGrpSpPr/>
          <p:nvPr/>
        </p:nvGrpSpPr>
        <p:grpSpPr>
          <a:xfrm>
            <a:off x="3726404" y="3179459"/>
            <a:ext cx="2283862" cy="363470"/>
            <a:chOff x="3769271" y="2778757"/>
            <a:chExt cx="2283862" cy="363470"/>
          </a:xfrm>
        </p:grpSpPr>
        <p:grpSp>
          <p:nvGrpSpPr>
            <p:cNvPr id="274" name="Gruppieren 273">
              <a:extLst>
                <a:ext uri="{FF2B5EF4-FFF2-40B4-BE49-F238E27FC236}">
                  <a16:creationId xmlns:a16="http://schemas.microsoft.com/office/drawing/2014/main" id="{31764F3C-A9D3-54E8-6C48-DCF57F38F606}"/>
                </a:ext>
              </a:extLst>
            </p:cNvPr>
            <p:cNvGrpSpPr/>
            <p:nvPr/>
          </p:nvGrpSpPr>
          <p:grpSpPr>
            <a:xfrm>
              <a:off x="3769271" y="2903796"/>
              <a:ext cx="2283862" cy="238431"/>
              <a:chOff x="4074077" y="2289890"/>
              <a:chExt cx="1635114" cy="430889"/>
            </a:xfrm>
          </p:grpSpPr>
          <p:sp>
            <p:nvSpPr>
              <p:cNvPr id="276" name="Textfeld 275">
                <a:extLst>
                  <a:ext uri="{FF2B5EF4-FFF2-40B4-BE49-F238E27FC236}">
                    <a16:creationId xmlns:a16="http://schemas.microsoft.com/office/drawing/2014/main" id="{41E1DCBE-7ECB-5F01-D0D7-FA8DD407CDA8}"/>
                  </a:ext>
                </a:extLst>
              </p:cNvPr>
              <p:cNvSpPr txBox="1"/>
              <p:nvPr/>
            </p:nvSpPr>
            <p:spPr>
              <a:xfrm>
                <a:off x="4074077" y="2289890"/>
                <a:ext cx="1635114" cy="430889"/>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wrap="square" lIns="36000" tIns="36000" rIns="36000" bIns="36000" rtlCol="0" anchor="t">
                <a:noAutofit/>
              </a:bodyPr>
              <a:lstStyle>
                <a:defPPr>
                  <a:defRPr lang="de-DE"/>
                </a:defPPr>
                <a:lvl1pPr algn="ctr">
                  <a:defRPr sz="1100" b="1">
                    <a:solidFill>
                      <a:schemeClr val="tx2">
                        <a:lumMod val="50000"/>
                      </a:schemeClr>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gn="l"/>
                <a:endParaRPr lang="de-DE" sz="600" b="0" noProof="0" dirty="0"/>
              </a:p>
            </p:txBody>
          </p:sp>
          <p:sp>
            <p:nvSpPr>
              <p:cNvPr id="277" name="Textfeld 276">
                <a:extLst>
                  <a:ext uri="{FF2B5EF4-FFF2-40B4-BE49-F238E27FC236}">
                    <a16:creationId xmlns:a16="http://schemas.microsoft.com/office/drawing/2014/main" id="{F4AC33F4-5BB4-A509-2595-AC9C1BEE4C0A}"/>
                  </a:ext>
                </a:extLst>
              </p:cNvPr>
              <p:cNvSpPr txBox="1"/>
              <p:nvPr/>
            </p:nvSpPr>
            <p:spPr>
              <a:xfrm>
                <a:off x="4074077" y="2315713"/>
                <a:ext cx="288000" cy="166863"/>
              </a:xfrm>
              <a:prstGeom prst="rect">
                <a:avLst/>
              </a:prstGeom>
              <a:noFill/>
            </p:spPr>
            <p:txBody>
              <a:bodyPr wrap="square" lIns="0" tIns="0" rIns="0" bIns="0" rtlCol="0">
                <a:spAutoFit/>
              </a:bodyPr>
              <a:lstStyle/>
              <a:p>
                <a:pPr algn="ctr"/>
                <a:r>
                  <a:rPr lang="de-DE" sz="600" noProof="0" dirty="0">
                    <a:solidFill>
                      <a:schemeClr val="accent1"/>
                    </a:solidFill>
                  </a:rPr>
                  <a:t>sehr gering</a:t>
                </a:r>
              </a:p>
            </p:txBody>
          </p:sp>
          <p:sp>
            <p:nvSpPr>
              <p:cNvPr id="278" name="Textfeld 277">
                <a:extLst>
                  <a:ext uri="{FF2B5EF4-FFF2-40B4-BE49-F238E27FC236}">
                    <a16:creationId xmlns:a16="http://schemas.microsoft.com/office/drawing/2014/main" id="{792DB6D8-0344-0A44-19D8-60D893873424}"/>
                  </a:ext>
                </a:extLst>
              </p:cNvPr>
              <p:cNvSpPr txBox="1"/>
              <p:nvPr/>
            </p:nvSpPr>
            <p:spPr>
              <a:xfrm>
                <a:off x="4410855" y="2315713"/>
                <a:ext cx="288000" cy="166863"/>
              </a:xfrm>
              <a:prstGeom prst="rect">
                <a:avLst/>
              </a:prstGeom>
              <a:noFill/>
            </p:spPr>
            <p:txBody>
              <a:bodyPr wrap="square" lIns="0" tIns="0" rIns="0" bIns="0" rtlCol="0">
                <a:spAutoFit/>
              </a:bodyPr>
              <a:lstStyle/>
              <a:p>
                <a:pPr algn="ctr"/>
                <a:r>
                  <a:rPr lang="de-DE" sz="600" noProof="0" dirty="0">
                    <a:solidFill>
                      <a:srgbClr val="7F7F7F"/>
                    </a:solidFill>
                  </a:rPr>
                  <a:t>gering</a:t>
                </a:r>
              </a:p>
            </p:txBody>
          </p:sp>
          <p:sp>
            <p:nvSpPr>
              <p:cNvPr id="279" name="Textfeld 278">
                <a:extLst>
                  <a:ext uri="{FF2B5EF4-FFF2-40B4-BE49-F238E27FC236}">
                    <a16:creationId xmlns:a16="http://schemas.microsoft.com/office/drawing/2014/main" id="{AFD6ED36-34E9-C995-248F-E749A8E44732}"/>
                  </a:ext>
                </a:extLst>
              </p:cNvPr>
              <p:cNvSpPr txBox="1"/>
              <p:nvPr/>
            </p:nvSpPr>
            <p:spPr>
              <a:xfrm>
                <a:off x="4747633" y="2315713"/>
                <a:ext cx="288000" cy="166863"/>
              </a:xfrm>
              <a:prstGeom prst="rect">
                <a:avLst/>
              </a:prstGeom>
              <a:noFill/>
            </p:spPr>
            <p:txBody>
              <a:bodyPr wrap="square" lIns="0" tIns="0" rIns="0" bIns="0" rtlCol="0">
                <a:spAutoFit/>
              </a:bodyPr>
              <a:lstStyle/>
              <a:p>
                <a:pPr algn="ctr"/>
                <a:r>
                  <a:rPr lang="de-DE" sz="600" noProof="0" dirty="0">
                    <a:solidFill>
                      <a:srgbClr val="7F7F7F"/>
                    </a:solidFill>
                  </a:rPr>
                  <a:t>mittel</a:t>
                </a:r>
              </a:p>
            </p:txBody>
          </p:sp>
          <p:sp>
            <p:nvSpPr>
              <p:cNvPr id="280" name="Textfeld 279">
                <a:extLst>
                  <a:ext uri="{FF2B5EF4-FFF2-40B4-BE49-F238E27FC236}">
                    <a16:creationId xmlns:a16="http://schemas.microsoft.com/office/drawing/2014/main" id="{447ED9AA-09E0-B648-10DE-F5338C7AA355}"/>
                  </a:ext>
                </a:extLst>
              </p:cNvPr>
              <p:cNvSpPr txBox="1"/>
              <p:nvPr/>
            </p:nvSpPr>
            <p:spPr>
              <a:xfrm>
                <a:off x="5084411" y="2315713"/>
                <a:ext cx="288000" cy="166863"/>
              </a:xfrm>
              <a:prstGeom prst="rect">
                <a:avLst/>
              </a:prstGeom>
              <a:noFill/>
            </p:spPr>
            <p:txBody>
              <a:bodyPr wrap="square" lIns="0" tIns="0" rIns="0" bIns="0" rtlCol="0">
                <a:spAutoFit/>
              </a:bodyPr>
              <a:lstStyle/>
              <a:p>
                <a:pPr algn="ctr"/>
                <a:r>
                  <a:rPr lang="de-DE" sz="600" noProof="0" dirty="0">
                    <a:solidFill>
                      <a:srgbClr val="7F7F7F"/>
                    </a:solidFill>
                  </a:rPr>
                  <a:t>hoch</a:t>
                </a:r>
              </a:p>
            </p:txBody>
          </p:sp>
          <p:sp>
            <p:nvSpPr>
              <p:cNvPr id="281" name="Textfeld 280">
                <a:extLst>
                  <a:ext uri="{FF2B5EF4-FFF2-40B4-BE49-F238E27FC236}">
                    <a16:creationId xmlns:a16="http://schemas.microsoft.com/office/drawing/2014/main" id="{948F28BC-4C64-A9ED-0D69-8F33A2224B9E}"/>
                  </a:ext>
                </a:extLst>
              </p:cNvPr>
              <p:cNvSpPr txBox="1"/>
              <p:nvPr/>
            </p:nvSpPr>
            <p:spPr>
              <a:xfrm>
                <a:off x="5421191" y="2315713"/>
                <a:ext cx="288000" cy="166863"/>
              </a:xfrm>
              <a:prstGeom prst="rect">
                <a:avLst/>
              </a:prstGeom>
              <a:noFill/>
            </p:spPr>
            <p:txBody>
              <a:bodyPr wrap="square" lIns="0" tIns="0" rIns="0" bIns="0" rtlCol="0">
                <a:spAutoFit/>
              </a:bodyPr>
              <a:lstStyle/>
              <a:p>
                <a:pPr algn="ctr"/>
                <a:r>
                  <a:rPr lang="de-DE" sz="600" noProof="0" dirty="0">
                    <a:solidFill>
                      <a:srgbClr val="FF0000"/>
                    </a:solidFill>
                  </a:rPr>
                  <a:t>sehr hoch</a:t>
                </a:r>
              </a:p>
            </p:txBody>
          </p:sp>
          <p:sp>
            <p:nvSpPr>
              <p:cNvPr id="282" name="Textfeld 281">
                <a:extLst>
                  <a:ext uri="{FF2B5EF4-FFF2-40B4-BE49-F238E27FC236}">
                    <a16:creationId xmlns:a16="http://schemas.microsoft.com/office/drawing/2014/main" id="{7E40D042-0F58-6FCE-91CC-70803EEB6BCC}"/>
                  </a:ext>
                </a:extLst>
              </p:cNvPr>
              <p:cNvSpPr txBox="1"/>
              <p:nvPr/>
            </p:nvSpPr>
            <p:spPr>
              <a:xfrm>
                <a:off x="4074077" y="2513719"/>
                <a:ext cx="288000" cy="166863"/>
              </a:xfrm>
              <a:prstGeom prst="rect">
                <a:avLst/>
              </a:prstGeom>
              <a:noFill/>
            </p:spPr>
            <p:txBody>
              <a:bodyPr wrap="square" lIns="0" tIns="0" rIns="0" bIns="0" rtlCol="0">
                <a:spAutoFit/>
              </a:bodyPr>
              <a:lstStyle/>
              <a:p>
                <a:pPr algn="ctr"/>
                <a:r>
                  <a:rPr lang="de-DE" sz="600" noProof="0" dirty="0">
                    <a:solidFill>
                      <a:schemeClr val="accent1"/>
                    </a:solidFill>
                  </a:rPr>
                  <a:t>100 Punkte</a:t>
                </a:r>
              </a:p>
            </p:txBody>
          </p:sp>
          <p:sp>
            <p:nvSpPr>
              <p:cNvPr id="283" name="Textfeld 282">
                <a:extLst>
                  <a:ext uri="{FF2B5EF4-FFF2-40B4-BE49-F238E27FC236}">
                    <a16:creationId xmlns:a16="http://schemas.microsoft.com/office/drawing/2014/main" id="{03F9403F-EB76-AAE6-8529-ECA3BED83DF2}"/>
                  </a:ext>
                </a:extLst>
              </p:cNvPr>
              <p:cNvSpPr txBox="1"/>
              <p:nvPr/>
            </p:nvSpPr>
            <p:spPr>
              <a:xfrm>
                <a:off x="4410855" y="2513719"/>
                <a:ext cx="288000" cy="166863"/>
              </a:xfrm>
              <a:prstGeom prst="rect">
                <a:avLst/>
              </a:prstGeom>
              <a:noFill/>
            </p:spPr>
            <p:txBody>
              <a:bodyPr wrap="square" lIns="0" tIns="0" rIns="0" bIns="0" rtlCol="0">
                <a:spAutoFit/>
              </a:bodyPr>
              <a:lstStyle/>
              <a:p>
                <a:pPr algn="ctr"/>
                <a:r>
                  <a:rPr lang="de-DE" sz="600" noProof="0" dirty="0">
                    <a:solidFill>
                      <a:srgbClr val="7F7F7F"/>
                    </a:solidFill>
                  </a:rPr>
                  <a:t>75 Punkte</a:t>
                </a:r>
              </a:p>
            </p:txBody>
          </p:sp>
          <p:sp>
            <p:nvSpPr>
              <p:cNvPr id="284" name="Textfeld 283">
                <a:extLst>
                  <a:ext uri="{FF2B5EF4-FFF2-40B4-BE49-F238E27FC236}">
                    <a16:creationId xmlns:a16="http://schemas.microsoft.com/office/drawing/2014/main" id="{B27FAB54-1018-1341-F935-1EE832FBDAD4}"/>
                  </a:ext>
                </a:extLst>
              </p:cNvPr>
              <p:cNvSpPr txBox="1"/>
              <p:nvPr/>
            </p:nvSpPr>
            <p:spPr>
              <a:xfrm>
                <a:off x="4747633" y="2513719"/>
                <a:ext cx="288000" cy="166863"/>
              </a:xfrm>
              <a:prstGeom prst="rect">
                <a:avLst/>
              </a:prstGeom>
              <a:noFill/>
            </p:spPr>
            <p:txBody>
              <a:bodyPr wrap="square" lIns="0" tIns="0" rIns="0" bIns="0" rtlCol="0">
                <a:spAutoFit/>
              </a:bodyPr>
              <a:lstStyle/>
              <a:p>
                <a:pPr algn="ctr"/>
                <a:r>
                  <a:rPr lang="de-DE" sz="600" noProof="0" dirty="0">
                    <a:solidFill>
                      <a:srgbClr val="7F7F7F"/>
                    </a:solidFill>
                  </a:rPr>
                  <a:t>50 Punkte</a:t>
                </a:r>
              </a:p>
            </p:txBody>
          </p:sp>
          <p:sp>
            <p:nvSpPr>
              <p:cNvPr id="285" name="Textfeld 284">
                <a:extLst>
                  <a:ext uri="{FF2B5EF4-FFF2-40B4-BE49-F238E27FC236}">
                    <a16:creationId xmlns:a16="http://schemas.microsoft.com/office/drawing/2014/main" id="{7F6AD14D-A07F-F08B-10B8-52211C8DC404}"/>
                  </a:ext>
                </a:extLst>
              </p:cNvPr>
              <p:cNvSpPr txBox="1"/>
              <p:nvPr/>
            </p:nvSpPr>
            <p:spPr>
              <a:xfrm>
                <a:off x="5084411" y="2513719"/>
                <a:ext cx="288000" cy="166863"/>
              </a:xfrm>
              <a:prstGeom prst="rect">
                <a:avLst/>
              </a:prstGeom>
              <a:noFill/>
            </p:spPr>
            <p:txBody>
              <a:bodyPr wrap="square" lIns="0" tIns="0" rIns="0" bIns="0" rtlCol="0">
                <a:spAutoFit/>
              </a:bodyPr>
              <a:lstStyle/>
              <a:p>
                <a:pPr algn="ctr"/>
                <a:r>
                  <a:rPr lang="de-DE" sz="600" noProof="0" dirty="0">
                    <a:solidFill>
                      <a:srgbClr val="7F7F7F"/>
                    </a:solidFill>
                  </a:rPr>
                  <a:t>25 Punkte</a:t>
                </a:r>
              </a:p>
            </p:txBody>
          </p:sp>
          <p:sp>
            <p:nvSpPr>
              <p:cNvPr id="286" name="Textfeld 285">
                <a:extLst>
                  <a:ext uri="{FF2B5EF4-FFF2-40B4-BE49-F238E27FC236}">
                    <a16:creationId xmlns:a16="http://schemas.microsoft.com/office/drawing/2014/main" id="{5A00FFEF-3151-EB98-BA40-1F3D84604EE5}"/>
                  </a:ext>
                </a:extLst>
              </p:cNvPr>
              <p:cNvSpPr txBox="1"/>
              <p:nvPr/>
            </p:nvSpPr>
            <p:spPr>
              <a:xfrm>
                <a:off x="5421191" y="2513719"/>
                <a:ext cx="288000" cy="166863"/>
              </a:xfrm>
              <a:prstGeom prst="rect">
                <a:avLst/>
              </a:prstGeom>
              <a:noFill/>
            </p:spPr>
            <p:txBody>
              <a:bodyPr wrap="square" lIns="0" tIns="0" rIns="0" bIns="0" rtlCol="0">
                <a:spAutoFit/>
              </a:bodyPr>
              <a:lstStyle/>
              <a:p>
                <a:pPr algn="ctr"/>
                <a:r>
                  <a:rPr lang="de-DE" sz="600" noProof="0" dirty="0">
                    <a:solidFill>
                      <a:srgbClr val="FF0000"/>
                    </a:solidFill>
                  </a:rPr>
                  <a:t>0 Punkte</a:t>
                </a:r>
              </a:p>
            </p:txBody>
          </p:sp>
        </p:grpSp>
        <p:sp>
          <p:nvSpPr>
            <p:cNvPr id="275" name="Textfeld 274">
              <a:extLst>
                <a:ext uri="{FF2B5EF4-FFF2-40B4-BE49-F238E27FC236}">
                  <a16:creationId xmlns:a16="http://schemas.microsoft.com/office/drawing/2014/main" id="{1DB5DF3A-FA77-BA5D-C984-74E810AA3CDE}"/>
                </a:ext>
              </a:extLst>
            </p:cNvPr>
            <p:cNvSpPr txBox="1"/>
            <p:nvPr/>
          </p:nvSpPr>
          <p:spPr>
            <a:xfrm>
              <a:off x="3771902" y="2778757"/>
              <a:ext cx="2280065" cy="123111"/>
            </a:xfrm>
            <a:prstGeom prst="rect">
              <a:avLst/>
            </a:prstGeom>
            <a:noFill/>
          </p:spPr>
          <p:txBody>
            <a:bodyPr wrap="square" lIns="0" tIns="0" rIns="0" bIns="0">
              <a:spAutoFit/>
            </a:bodyPr>
            <a:lstStyle/>
            <a:p>
              <a:r>
                <a:rPr lang="de-DE" sz="600" b="1" noProof="0" dirty="0"/>
                <a:t>12 Indikatoren </a:t>
              </a:r>
              <a:r>
                <a:rPr lang="de-DE" sz="800" b="1" noProof="0" dirty="0"/>
                <a:t> </a:t>
              </a:r>
            </a:p>
          </p:txBody>
        </p:sp>
      </p:grpSp>
      <p:grpSp>
        <p:nvGrpSpPr>
          <p:cNvPr id="287" name="Gruppieren 286">
            <a:extLst>
              <a:ext uri="{FF2B5EF4-FFF2-40B4-BE49-F238E27FC236}">
                <a16:creationId xmlns:a16="http://schemas.microsoft.com/office/drawing/2014/main" id="{70356860-11CA-1984-70E5-9382663AF532}"/>
              </a:ext>
            </a:extLst>
          </p:cNvPr>
          <p:cNvGrpSpPr/>
          <p:nvPr/>
        </p:nvGrpSpPr>
        <p:grpSpPr>
          <a:xfrm>
            <a:off x="3726404" y="3580161"/>
            <a:ext cx="2283862" cy="363470"/>
            <a:chOff x="3769271" y="2778757"/>
            <a:chExt cx="2283862" cy="363470"/>
          </a:xfrm>
        </p:grpSpPr>
        <p:grpSp>
          <p:nvGrpSpPr>
            <p:cNvPr id="288" name="Gruppieren 287">
              <a:extLst>
                <a:ext uri="{FF2B5EF4-FFF2-40B4-BE49-F238E27FC236}">
                  <a16:creationId xmlns:a16="http://schemas.microsoft.com/office/drawing/2014/main" id="{77C746C3-2342-72F3-9573-3C1FD4C0AC43}"/>
                </a:ext>
              </a:extLst>
            </p:cNvPr>
            <p:cNvGrpSpPr/>
            <p:nvPr/>
          </p:nvGrpSpPr>
          <p:grpSpPr>
            <a:xfrm>
              <a:off x="3769271" y="2903796"/>
              <a:ext cx="2283862" cy="238431"/>
              <a:chOff x="4074077" y="2289890"/>
              <a:chExt cx="1635114" cy="430889"/>
            </a:xfrm>
          </p:grpSpPr>
          <p:sp>
            <p:nvSpPr>
              <p:cNvPr id="290" name="Textfeld 289">
                <a:extLst>
                  <a:ext uri="{FF2B5EF4-FFF2-40B4-BE49-F238E27FC236}">
                    <a16:creationId xmlns:a16="http://schemas.microsoft.com/office/drawing/2014/main" id="{BA2D2870-C8E0-FABC-8EEB-DAF9B2E3E570}"/>
                  </a:ext>
                </a:extLst>
              </p:cNvPr>
              <p:cNvSpPr txBox="1"/>
              <p:nvPr/>
            </p:nvSpPr>
            <p:spPr>
              <a:xfrm>
                <a:off x="4074077" y="2289890"/>
                <a:ext cx="1635114" cy="430889"/>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wrap="square" lIns="36000" tIns="36000" rIns="36000" bIns="36000" rtlCol="0" anchor="t">
                <a:noAutofit/>
              </a:bodyPr>
              <a:lstStyle>
                <a:defPPr>
                  <a:defRPr lang="de-DE"/>
                </a:defPPr>
                <a:lvl1pPr algn="ctr">
                  <a:defRPr sz="1100" b="1">
                    <a:solidFill>
                      <a:schemeClr val="tx2">
                        <a:lumMod val="50000"/>
                      </a:schemeClr>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gn="l"/>
                <a:endParaRPr lang="de-DE" sz="600" b="0" noProof="0" dirty="0"/>
              </a:p>
            </p:txBody>
          </p:sp>
          <p:sp>
            <p:nvSpPr>
              <p:cNvPr id="291" name="Textfeld 290">
                <a:extLst>
                  <a:ext uri="{FF2B5EF4-FFF2-40B4-BE49-F238E27FC236}">
                    <a16:creationId xmlns:a16="http://schemas.microsoft.com/office/drawing/2014/main" id="{71367C89-2B43-C602-B22A-C987856C06C3}"/>
                  </a:ext>
                </a:extLst>
              </p:cNvPr>
              <p:cNvSpPr txBox="1"/>
              <p:nvPr/>
            </p:nvSpPr>
            <p:spPr>
              <a:xfrm>
                <a:off x="4074077" y="2315713"/>
                <a:ext cx="288000" cy="166863"/>
              </a:xfrm>
              <a:prstGeom prst="rect">
                <a:avLst/>
              </a:prstGeom>
              <a:noFill/>
            </p:spPr>
            <p:txBody>
              <a:bodyPr wrap="square" lIns="0" tIns="0" rIns="0" bIns="0" rtlCol="0">
                <a:spAutoFit/>
              </a:bodyPr>
              <a:lstStyle/>
              <a:p>
                <a:pPr algn="ctr"/>
                <a:r>
                  <a:rPr lang="de-DE" sz="600" noProof="0" dirty="0">
                    <a:solidFill>
                      <a:srgbClr val="FF0000"/>
                    </a:solidFill>
                  </a:rPr>
                  <a:t>sehr gering</a:t>
                </a:r>
              </a:p>
            </p:txBody>
          </p:sp>
          <p:sp>
            <p:nvSpPr>
              <p:cNvPr id="292" name="Textfeld 291">
                <a:extLst>
                  <a:ext uri="{FF2B5EF4-FFF2-40B4-BE49-F238E27FC236}">
                    <a16:creationId xmlns:a16="http://schemas.microsoft.com/office/drawing/2014/main" id="{FD9A6500-DECF-A382-5A03-7C1F626E8C49}"/>
                  </a:ext>
                </a:extLst>
              </p:cNvPr>
              <p:cNvSpPr txBox="1"/>
              <p:nvPr/>
            </p:nvSpPr>
            <p:spPr>
              <a:xfrm>
                <a:off x="4410855" y="2315713"/>
                <a:ext cx="288000" cy="166863"/>
              </a:xfrm>
              <a:prstGeom prst="rect">
                <a:avLst/>
              </a:prstGeom>
              <a:noFill/>
            </p:spPr>
            <p:txBody>
              <a:bodyPr wrap="square" lIns="0" tIns="0" rIns="0" bIns="0" rtlCol="0">
                <a:spAutoFit/>
              </a:bodyPr>
              <a:lstStyle/>
              <a:p>
                <a:pPr algn="ctr"/>
                <a:r>
                  <a:rPr lang="de-DE" sz="600" noProof="0" dirty="0">
                    <a:solidFill>
                      <a:srgbClr val="7F7F7F"/>
                    </a:solidFill>
                  </a:rPr>
                  <a:t>gering</a:t>
                </a:r>
              </a:p>
            </p:txBody>
          </p:sp>
          <p:sp>
            <p:nvSpPr>
              <p:cNvPr id="293" name="Textfeld 292">
                <a:extLst>
                  <a:ext uri="{FF2B5EF4-FFF2-40B4-BE49-F238E27FC236}">
                    <a16:creationId xmlns:a16="http://schemas.microsoft.com/office/drawing/2014/main" id="{3BEE5B6D-8D0D-89B1-5CFB-92DF6BD2FD7B}"/>
                  </a:ext>
                </a:extLst>
              </p:cNvPr>
              <p:cNvSpPr txBox="1"/>
              <p:nvPr/>
            </p:nvSpPr>
            <p:spPr>
              <a:xfrm>
                <a:off x="4747633" y="2315713"/>
                <a:ext cx="288000" cy="166863"/>
              </a:xfrm>
              <a:prstGeom prst="rect">
                <a:avLst/>
              </a:prstGeom>
              <a:noFill/>
            </p:spPr>
            <p:txBody>
              <a:bodyPr wrap="square" lIns="0" tIns="0" rIns="0" bIns="0" rtlCol="0">
                <a:spAutoFit/>
              </a:bodyPr>
              <a:lstStyle/>
              <a:p>
                <a:pPr algn="ctr"/>
                <a:r>
                  <a:rPr lang="de-DE" sz="600" noProof="0" dirty="0">
                    <a:solidFill>
                      <a:srgbClr val="7F7F7F"/>
                    </a:solidFill>
                  </a:rPr>
                  <a:t>mittel</a:t>
                </a:r>
              </a:p>
            </p:txBody>
          </p:sp>
          <p:sp>
            <p:nvSpPr>
              <p:cNvPr id="294" name="Textfeld 293">
                <a:extLst>
                  <a:ext uri="{FF2B5EF4-FFF2-40B4-BE49-F238E27FC236}">
                    <a16:creationId xmlns:a16="http://schemas.microsoft.com/office/drawing/2014/main" id="{E01D887B-4AD6-0774-8F9B-A4505D5E6515}"/>
                  </a:ext>
                </a:extLst>
              </p:cNvPr>
              <p:cNvSpPr txBox="1"/>
              <p:nvPr/>
            </p:nvSpPr>
            <p:spPr>
              <a:xfrm>
                <a:off x="5084411" y="2315713"/>
                <a:ext cx="288000" cy="166863"/>
              </a:xfrm>
              <a:prstGeom prst="rect">
                <a:avLst/>
              </a:prstGeom>
              <a:noFill/>
            </p:spPr>
            <p:txBody>
              <a:bodyPr wrap="square" lIns="0" tIns="0" rIns="0" bIns="0" rtlCol="0">
                <a:spAutoFit/>
              </a:bodyPr>
              <a:lstStyle/>
              <a:p>
                <a:pPr algn="ctr"/>
                <a:r>
                  <a:rPr lang="de-DE" sz="600" noProof="0" dirty="0">
                    <a:solidFill>
                      <a:srgbClr val="7F7F7F"/>
                    </a:solidFill>
                  </a:rPr>
                  <a:t>hoch</a:t>
                </a:r>
              </a:p>
            </p:txBody>
          </p:sp>
          <p:sp>
            <p:nvSpPr>
              <p:cNvPr id="295" name="Textfeld 294">
                <a:extLst>
                  <a:ext uri="{FF2B5EF4-FFF2-40B4-BE49-F238E27FC236}">
                    <a16:creationId xmlns:a16="http://schemas.microsoft.com/office/drawing/2014/main" id="{F4F43DE6-2984-84FF-4F4D-6E1792A1F479}"/>
                  </a:ext>
                </a:extLst>
              </p:cNvPr>
              <p:cNvSpPr txBox="1"/>
              <p:nvPr/>
            </p:nvSpPr>
            <p:spPr>
              <a:xfrm>
                <a:off x="5421191" y="2315713"/>
                <a:ext cx="288000" cy="166863"/>
              </a:xfrm>
              <a:prstGeom prst="rect">
                <a:avLst/>
              </a:prstGeom>
              <a:noFill/>
            </p:spPr>
            <p:txBody>
              <a:bodyPr wrap="square" lIns="0" tIns="0" rIns="0" bIns="0" rtlCol="0">
                <a:spAutoFit/>
              </a:bodyPr>
              <a:lstStyle/>
              <a:p>
                <a:pPr algn="ctr"/>
                <a:r>
                  <a:rPr lang="de-DE" sz="600" noProof="0" dirty="0">
                    <a:solidFill>
                      <a:schemeClr val="accent1"/>
                    </a:solidFill>
                  </a:rPr>
                  <a:t>sehr hoch</a:t>
                </a:r>
              </a:p>
            </p:txBody>
          </p:sp>
          <p:sp>
            <p:nvSpPr>
              <p:cNvPr id="296" name="Textfeld 295">
                <a:extLst>
                  <a:ext uri="{FF2B5EF4-FFF2-40B4-BE49-F238E27FC236}">
                    <a16:creationId xmlns:a16="http://schemas.microsoft.com/office/drawing/2014/main" id="{FD25899C-4C17-13D1-3E08-7AE6DE29F67D}"/>
                  </a:ext>
                </a:extLst>
              </p:cNvPr>
              <p:cNvSpPr txBox="1"/>
              <p:nvPr/>
            </p:nvSpPr>
            <p:spPr>
              <a:xfrm>
                <a:off x="4074077" y="2513719"/>
                <a:ext cx="288000" cy="166863"/>
              </a:xfrm>
              <a:prstGeom prst="rect">
                <a:avLst/>
              </a:prstGeom>
              <a:noFill/>
            </p:spPr>
            <p:txBody>
              <a:bodyPr wrap="square" lIns="0" tIns="0" rIns="0" bIns="0" rtlCol="0">
                <a:spAutoFit/>
              </a:bodyPr>
              <a:lstStyle/>
              <a:p>
                <a:pPr algn="ctr"/>
                <a:r>
                  <a:rPr lang="de-DE" sz="600" noProof="0" dirty="0">
                    <a:solidFill>
                      <a:srgbClr val="FF0000"/>
                    </a:solidFill>
                  </a:rPr>
                  <a:t>0 Punkte</a:t>
                </a:r>
              </a:p>
            </p:txBody>
          </p:sp>
          <p:sp>
            <p:nvSpPr>
              <p:cNvPr id="297" name="Textfeld 296">
                <a:extLst>
                  <a:ext uri="{FF2B5EF4-FFF2-40B4-BE49-F238E27FC236}">
                    <a16:creationId xmlns:a16="http://schemas.microsoft.com/office/drawing/2014/main" id="{BE0C1414-CD2A-A4F8-1DD9-9388BC7ECFFF}"/>
                  </a:ext>
                </a:extLst>
              </p:cNvPr>
              <p:cNvSpPr txBox="1"/>
              <p:nvPr/>
            </p:nvSpPr>
            <p:spPr>
              <a:xfrm>
                <a:off x="4410855" y="2513719"/>
                <a:ext cx="288000" cy="166863"/>
              </a:xfrm>
              <a:prstGeom prst="rect">
                <a:avLst/>
              </a:prstGeom>
              <a:noFill/>
            </p:spPr>
            <p:txBody>
              <a:bodyPr wrap="square" lIns="0" tIns="0" rIns="0" bIns="0" rtlCol="0">
                <a:spAutoFit/>
              </a:bodyPr>
              <a:lstStyle/>
              <a:p>
                <a:pPr algn="ctr"/>
                <a:r>
                  <a:rPr lang="de-DE" sz="600" noProof="0" dirty="0">
                    <a:solidFill>
                      <a:srgbClr val="7F7F7F"/>
                    </a:solidFill>
                  </a:rPr>
                  <a:t>25 Punkte</a:t>
                </a:r>
              </a:p>
            </p:txBody>
          </p:sp>
          <p:sp>
            <p:nvSpPr>
              <p:cNvPr id="298" name="Textfeld 297">
                <a:extLst>
                  <a:ext uri="{FF2B5EF4-FFF2-40B4-BE49-F238E27FC236}">
                    <a16:creationId xmlns:a16="http://schemas.microsoft.com/office/drawing/2014/main" id="{FEBA16C6-C1E4-54DC-8942-6CF4E4621DA5}"/>
                  </a:ext>
                </a:extLst>
              </p:cNvPr>
              <p:cNvSpPr txBox="1"/>
              <p:nvPr/>
            </p:nvSpPr>
            <p:spPr>
              <a:xfrm>
                <a:off x="4747633" y="2513719"/>
                <a:ext cx="288000" cy="166863"/>
              </a:xfrm>
              <a:prstGeom prst="rect">
                <a:avLst/>
              </a:prstGeom>
              <a:noFill/>
            </p:spPr>
            <p:txBody>
              <a:bodyPr wrap="square" lIns="0" tIns="0" rIns="0" bIns="0" rtlCol="0">
                <a:spAutoFit/>
              </a:bodyPr>
              <a:lstStyle/>
              <a:p>
                <a:pPr algn="ctr"/>
                <a:r>
                  <a:rPr lang="de-DE" sz="600" noProof="0" dirty="0">
                    <a:solidFill>
                      <a:srgbClr val="7F7F7F"/>
                    </a:solidFill>
                  </a:rPr>
                  <a:t>50 Punkte</a:t>
                </a:r>
              </a:p>
            </p:txBody>
          </p:sp>
          <p:sp>
            <p:nvSpPr>
              <p:cNvPr id="299" name="Textfeld 298">
                <a:extLst>
                  <a:ext uri="{FF2B5EF4-FFF2-40B4-BE49-F238E27FC236}">
                    <a16:creationId xmlns:a16="http://schemas.microsoft.com/office/drawing/2014/main" id="{FC050DAF-F942-B195-C27E-14D2CD0C3A8A}"/>
                  </a:ext>
                </a:extLst>
              </p:cNvPr>
              <p:cNvSpPr txBox="1"/>
              <p:nvPr/>
            </p:nvSpPr>
            <p:spPr>
              <a:xfrm>
                <a:off x="5084411" y="2513719"/>
                <a:ext cx="288000" cy="166863"/>
              </a:xfrm>
              <a:prstGeom prst="rect">
                <a:avLst/>
              </a:prstGeom>
              <a:noFill/>
            </p:spPr>
            <p:txBody>
              <a:bodyPr wrap="square" lIns="0" tIns="0" rIns="0" bIns="0" rtlCol="0">
                <a:spAutoFit/>
              </a:bodyPr>
              <a:lstStyle/>
              <a:p>
                <a:pPr algn="ctr"/>
                <a:r>
                  <a:rPr lang="de-DE" sz="600" noProof="0" dirty="0">
                    <a:solidFill>
                      <a:srgbClr val="7F7F7F"/>
                    </a:solidFill>
                  </a:rPr>
                  <a:t>75 Punkte</a:t>
                </a:r>
              </a:p>
            </p:txBody>
          </p:sp>
          <p:sp>
            <p:nvSpPr>
              <p:cNvPr id="300" name="Textfeld 299">
                <a:extLst>
                  <a:ext uri="{FF2B5EF4-FFF2-40B4-BE49-F238E27FC236}">
                    <a16:creationId xmlns:a16="http://schemas.microsoft.com/office/drawing/2014/main" id="{52CF5E84-7509-0A3F-20A6-BDF0D2E38F93}"/>
                  </a:ext>
                </a:extLst>
              </p:cNvPr>
              <p:cNvSpPr txBox="1"/>
              <p:nvPr/>
            </p:nvSpPr>
            <p:spPr>
              <a:xfrm>
                <a:off x="5421191" y="2513719"/>
                <a:ext cx="288000" cy="166863"/>
              </a:xfrm>
              <a:prstGeom prst="rect">
                <a:avLst/>
              </a:prstGeom>
              <a:noFill/>
            </p:spPr>
            <p:txBody>
              <a:bodyPr wrap="square" lIns="0" tIns="0" rIns="0" bIns="0" rtlCol="0">
                <a:spAutoFit/>
              </a:bodyPr>
              <a:lstStyle/>
              <a:p>
                <a:pPr algn="ctr"/>
                <a:r>
                  <a:rPr lang="de-DE" sz="600" noProof="0" dirty="0">
                    <a:solidFill>
                      <a:schemeClr val="accent1"/>
                    </a:solidFill>
                  </a:rPr>
                  <a:t>100 Punkte</a:t>
                </a:r>
              </a:p>
            </p:txBody>
          </p:sp>
        </p:grpSp>
        <p:sp>
          <p:nvSpPr>
            <p:cNvPr id="289" name="Textfeld 288">
              <a:extLst>
                <a:ext uri="{FF2B5EF4-FFF2-40B4-BE49-F238E27FC236}">
                  <a16:creationId xmlns:a16="http://schemas.microsoft.com/office/drawing/2014/main" id="{07A0B29B-C708-1624-0EDD-0D32EFC8EDCB}"/>
                </a:ext>
              </a:extLst>
            </p:cNvPr>
            <p:cNvSpPr txBox="1"/>
            <p:nvPr/>
          </p:nvSpPr>
          <p:spPr>
            <a:xfrm>
              <a:off x="3771902" y="2778757"/>
              <a:ext cx="2278600" cy="123111"/>
            </a:xfrm>
            <a:prstGeom prst="rect">
              <a:avLst/>
            </a:prstGeom>
            <a:noFill/>
          </p:spPr>
          <p:txBody>
            <a:bodyPr wrap="square" lIns="0" tIns="0" rIns="0" bIns="0">
              <a:spAutoFit/>
            </a:bodyPr>
            <a:lstStyle/>
            <a:p>
              <a:r>
                <a:rPr lang="de-DE" sz="600" b="1" noProof="0" dirty="0"/>
                <a:t>12 Indikatoren </a:t>
              </a:r>
              <a:r>
                <a:rPr lang="de-DE" sz="800" b="1" noProof="0" dirty="0"/>
                <a:t> </a:t>
              </a:r>
            </a:p>
          </p:txBody>
        </p:sp>
      </p:grpSp>
      <p:grpSp>
        <p:nvGrpSpPr>
          <p:cNvPr id="301" name="Gruppieren 300">
            <a:extLst>
              <a:ext uri="{FF2B5EF4-FFF2-40B4-BE49-F238E27FC236}">
                <a16:creationId xmlns:a16="http://schemas.microsoft.com/office/drawing/2014/main" id="{E8A4E00E-5EE9-43BE-E6FC-E35FBF47A74D}"/>
              </a:ext>
            </a:extLst>
          </p:cNvPr>
          <p:cNvGrpSpPr/>
          <p:nvPr/>
        </p:nvGrpSpPr>
        <p:grpSpPr>
          <a:xfrm>
            <a:off x="3726404" y="3980863"/>
            <a:ext cx="2283862" cy="363470"/>
            <a:chOff x="3769271" y="2778757"/>
            <a:chExt cx="2283862" cy="363470"/>
          </a:xfrm>
        </p:grpSpPr>
        <p:grpSp>
          <p:nvGrpSpPr>
            <p:cNvPr id="302" name="Gruppieren 301">
              <a:extLst>
                <a:ext uri="{FF2B5EF4-FFF2-40B4-BE49-F238E27FC236}">
                  <a16:creationId xmlns:a16="http://schemas.microsoft.com/office/drawing/2014/main" id="{C1D8FAE0-BD4C-7A7A-1C5A-D5B4ADEA5085}"/>
                </a:ext>
              </a:extLst>
            </p:cNvPr>
            <p:cNvGrpSpPr/>
            <p:nvPr/>
          </p:nvGrpSpPr>
          <p:grpSpPr>
            <a:xfrm>
              <a:off x="3769271" y="2903796"/>
              <a:ext cx="2283862" cy="238431"/>
              <a:chOff x="4074077" y="2289890"/>
              <a:chExt cx="1635114" cy="430889"/>
            </a:xfrm>
          </p:grpSpPr>
          <p:sp>
            <p:nvSpPr>
              <p:cNvPr id="304" name="Textfeld 303">
                <a:extLst>
                  <a:ext uri="{FF2B5EF4-FFF2-40B4-BE49-F238E27FC236}">
                    <a16:creationId xmlns:a16="http://schemas.microsoft.com/office/drawing/2014/main" id="{535B80B1-3949-8D67-9499-547D3341BF19}"/>
                  </a:ext>
                </a:extLst>
              </p:cNvPr>
              <p:cNvSpPr txBox="1"/>
              <p:nvPr/>
            </p:nvSpPr>
            <p:spPr>
              <a:xfrm>
                <a:off x="4074077" y="2289890"/>
                <a:ext cx="1635114" cy="430889"/>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wrap="square" lIns="36000" tIns="36000" rIns="36000" bIns="36000" rtlCol="0" anchor="t">
                <a:noAutofit/>
              </a:bodyPr>
              <a:lstStyle>
                <a:defPPr>
                  <a:defRPr lang="de-DE"/>
                </a:defPPr>
                <a:lvl1pPr algn="ctr">
                  <a:defRPr sz="1100" b="1">
                    <a:solidFill>
                      <a:schemeClr val="tx2">
                        <a:lumMod val="50000"/>
                      </a:schemeClr>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gn="l"/>
                <a:endParaRPr lang="de-DE" sz="600" b="0" noProof="0" dirty="0"/>
              </a:p>
            </p:txBody>
          </p:sp>
          <p:sp>
            <p:nvSpPr>
              <p:cNvPr id="305" name="Textfeld 304">
                <a:extLst>
                  <a:ext uri="{FF2B5EF4-FFF2-40B4-BE49-F238E27FC236}">
                    <a16:creationId xmlns:a16="http://schemas.microsoft.com/office/drawing/2014/main" id="{018CDA91-70C4-B5F5-6762-F62282C2F1FF}"/>
                  </a:ext>
                </a:extLst>
              </p:cNvPr>
              <p:cNvSpPr txBox="1"/>
              <p:nvPr/>
            </p:nvSpPr>
            <p:spPr>
              <a:xfrm>
                <a:off x="4074077" y="2315713"/>
                <a:ext cx="288000" cy="166863"/>
              </a:xfrm>
              <a:prstGeom prst="rect">
                <a:avLst/>
              </a:prstGeom>
              <a:noFill/>
            </p:spPr>
            <p:txBody>
              <a:bodyPr wrap="square" lIns="0" tIns="0" rIns="0" bIns="0" rtlCol="0">
                <a:spAutoFit/>
              </a:bodyPr>
              <a:lstStyle/>
              <a:p>
                <a:pPr algn="ctr"/>
                <a:r>
                  <a:rPr lang="de-DE" sz="600" noProof="0" dirty="0">
                    <a:solidFill>
                      <a:schemeClr val="accent1"/>
                    </a:solidFill>
                  </a:rPr>
                  <a:t>sehr gering</a:t>
                </a:r>
              </a:p>
            </p:txBody>
          </p:sp>
          <p:sp>
            <p:nvSpPr>
              <p:cNvPr id="306" name="Textfeld 305">
                <a:extLst>
                  <a:ext uri="{FF2B5EF4-FFF2-40B4-BE49-F238E27FC236}">
                    <a16:creationId xmlns:a16="http://schemas.microsoft.com/office/drawing/2014/main" id="{C7CFE84F-2C92-D32C-5CD0-106E2D77195B}"/>
                  </a:ext>
                </a:extLst>
              </p:cNvPr>
              <p:cNvSpPr txBox="1"/>
              <p:nvPr/>
            </p:nvSpPr>
            <p:spPr>
              <a:xfrm>
                <a:off x="4410855" y="2315713"/>
                <a:ext cx="288000" cy="166863"/>
              </a:xfrm>
              <a:prstGeom prst="rect">
                <a:avLst/>
              </a:prstGeom>
              <a:noFill/>
            </p:spPr>
            <p:txBody>
              <a:bodyPr wrap="square" lIns="0" tIns="0" rIns="0" bIns="0" rtlCol="0">
                <a:spAutoFit/>
              </a:bodyPr>
              <a:lstStyle/>
              <a:p>
                <a:pPr algn="ctr"/>
                <a:r>
                  <a:rPr lang="de-DE" sz="600" noProof="0" dirty="0">
                    <a:solidFill>
                      <a:srgbClr val="7F7F7F"/>
                    </a:solidFill>
                  </a:rPr>
                  <a:t>gering</a:t>
                </a:r>
              </a:p>
            </p:txBody>
          </p:sp>
          <p:sp>
            <p:nvSpPr>
              <p:cNvPr id="307" name="Textfeld 306">
                <a:extLst>
                  <a:ext uri="{FF2B5EF4-FFF2-40B4-BE49-F238E27FC236}">
                    <a16:creationId xmlns:a16="http://schemas.microsoft.com/office/drawing/2014/main" id="{6110C22F-B839-6564-4F2A-DB420F21D84D}"/>
                  </a:ext>
                </a:extLst>
              </p:cNvPr>
              <p:cNvSpPr txBox="1"/>
              <p:nvPr/>
            </p:nvSpPr>
            <p:spPr>
              <a:xfrm>
                <a:off x="4747633" y="2315713"/>
                <a:ext cx="288000" cy="166863"/>
              </a:xfrm>
              <a:prstGeom prst="rect">
                <a:avLst/>
              </a:prstGeom>
              <a:noFill/>
            </p:spPr>
            <p:txBody>
              <a:bodyPr wrap="square" lIns="0" tIns="0" rIns="0" bIns="0" rtlCol="0">
                <a:spAutoFit/>
              </a:bodyPr>
              <a:lstStyle/>
              <a:p>
                <a:pPr algn="ctr"/>
                <a:r>
                  <a:rPr lang="de-DE" sz="600" noProof="0" dirty="0">
                    <a:solidFill>
                      <a:srgbClr val="7F7F7F"/>
                    </a:solidFill>
                  </a:rPr>
                  <a:t>mittel</a:t>
                </a:r>
              </a:p>
            </p:txBody>
          </p:sp>
          <p:sp>
            <p:nvSpPr>
              <p:cNvPr id="308" name="Textfeld 307">
                <a:extLst>
                  <a:ext uri="{FF2B5EF4-FFF2-40B4-BE49-F238E27FC236}">
                    <a16:creationId xmlns:a16="http://schemas.microsoft.com/office/drawing/2014/main" id="{A34B29A7-8D1B-DB64-3B17-2EE382312650}"/>
                  </a:ext>
                </a:extLst>
              </p:cNvPr>
              <p:cNvSpPr txBox="1"/>
              <p:nvPr/>
            </p:nvSpPr>
            <p:spPr>
              <a:xfrm>
                <a:off x="5084411" y="2315713"/>
                <a:ext cx="288000" cy="166863"/>
              </a:xfrm>
              <a:prstGeom prst="rect">
                <a:avLst/>
              </a:prstGeom>
              <a:noFill/>
            </p:spPr>
            <p:txBody>
              <a:bodyPr wrap="square" lIns="0" tIns="0" rIns="0" bIns="0" rtlCol="0">
                <a:spAutoFit/>
              </a:bodyPr>
              <a:lstStyle/>
              <a:p>
                <a:pPr algn="ctr"/>
                <a:r>
                  <a:rPr lang="de-DE" sz="600" noProof="0" dirty="0">
                    <a:solidFill>
                      <a:srgbClr val="7F7F7F"/>
                    </a:solidFill>
                  </a:rPr>
                  <a:t>hoch</a:t>
                </a:r>
              </a:p>
            </p:txBody>
          </p:sp>
          <p:sp>
            <p:nvSpPr>
              <p:cNvPr id="309" name="Textfeld 308">
                <a:extLst>
                  <a:ext uri="{FF2B5EF4-FFF2-40B4-BE49-F238E27FC236}">
                    <a16:creationId xmlns:a16="http://schemas.microsoft.com/office/drawing/2014/main" id="{F4B91C2C-3390-BF0C-3AC6-67C91916DA53}"/>
                  </a:ext>
                </a:extLst>
              </p:cNvPr>
              <p:cNvSpPr txBox="1"/>
              <p:nvPr/>
            </p:nvSpPr>
            <p:spPr>
              <a:xfrm>
                <a:off x="5421191" y="2315713"/>
                <a:ext cx="288000" cy="166863"/>
              </a:xfrm>
              <a:prstGeom prst="rect">
                <a:avLst/>
              </a:prstGeom>
              <a:noFill/>
            </p:spPr>
            <p:txBody>
              <a:bodyPr wrap="square" lIns="0" tIns="0" rIns="0" bIns="0" rtlCol="0">
                <a:spAutoFit/>
              </a:bodyPr>
              <a:lstStyle/>
              <a:p>
                <a:pPr algn="ctr"/>
                <a:r>
                  <a:rPr lang="de-DE" sz="600" noProof="0" dirty="0">
                    <a:solidFill>
                      <a:srgbClr val="FF0000"/>
                    </a:solidFill>
                  </a:rPr>
                  <a:t>sehr hoch</a:t>
                </a:r>
              </a:p>
            </p:txBody>
          </p:sp>
          <p:sp>
            <p:nvSpPr>
              <p:cNvPr id="310" name="Textfeld 309">
                <a:extLst>
                  <a:ext uri="{FF2B5EF4-FFF2-40B4-BE49-F238E27FC236}">
                    <a16:creationId xmlns:a16="http://schemas.microsoft.com/office/drawing/2014/main" id="{95FDB779-10E2-2F86-8787-E68E8EB345F4}"/>
                  </a:ext>
                </a:extLst>
              </p:cNvPr>
              <p:cNvSpPr txBox="1"/>
              <p:nvPr/>
            </p:nvSpPr>
            <p:spPr>
              <a:xfrm>
                <a:off x="4074077" y="2513719"/>
                <a:ext cx="288000" cy="166863"/>
              </a:xfrm>
              <a:prstGeom prst="rect">
                <a:avLst/>
              </a:prstGeom>
              <a:noFill/>
            </p:spPr>
            <p:txBody>
              <a:bodyPr wrap="square" lIns="0" tIns="0" rIns="0" bIns="0" rtlCol="0">
                <a:spAutoFit/>
              </a:bodyPr>
              <a:lstStyle/>
              <a:p>
                <a:pPr algn="ctr"/>
                <a:r>
                  <a:rPr lang="de-DE" sz="600" noProof="0" dirty="0">
                    <a:solidFill>
                      <a:schemeClr val="accent1"/>
                    </a:solidFill>
                  </a:rPr>
                  <a:t>100 Punkte</a:t>
                </a:r>
              </a:p>
            </p:txBody>
          </p:sp>
          <p:sp>
            <p:nvSpPr>
              <p:cNvPr id="311" name="Textfeld 310">
                <a:extLst>
                  <a:ext uri="{FF2B5EF4-FFF2-40B4-BE49-F238E27FC236}">
                    <a16:creationId xmlns:a16="http://schemas.microsoft.com/office/drawing/2014/main" id="{CD1213EC-346A-55FA-B2AC-197CFFF65F07}"/>
                  </a:ext>
                </a:extLst>
              </p:cNvPr>
              <p:cNvSpPr txBox="1"/>
              <p:nvPr/>
            </p:nvSpPr>
            <p:spPr>
              <a:xfrm>
                <a:off x="4410855" y="2513719"/>
                <a:ext cx="288000" cy="166863"/>
              </a:xfrm>
              <a:prstGeom prst="rect">
                <a:avLst/>
              </a:prstGeom>
              <a:noFill/>
            </p:spPr>
            <p:txBody>
              <a:bodyPr wrap="square" lIns="0" tIns="0" rIns="0" bIns="0" rtlCol="0">
                <a:spAutoFit/>
              </a:bodyPr>
              <a:lstStyle/>
              <a:p>
                <a:pPr algn="ctr"/>
                <a:r>
                  <a:rPr lang="de-DE" sz="600" noProof="0" dirty="0">
                    <a:solidFill>
                      <a:srgbClr val="7F7F7F"/>
                    </a:solidFill>
                  </a:rPr>
                  <a:t>75 Punkte</a:t>
                </a:r>
              </a:p>
            </p:txBody>
          </p:sp>
          <p:sp>
            <p:nvSpPr>
              <p:cNvPr id="312" name="Textfeld 311">
                <a:extLst>
                  <a:ext uri="{FF2B5EF4-FFF2-40B4-BE49-F238E27FC236}">
                    <a16:creationId xmlns:a16="http://schemas.microsoft.com/office/drawing/2014/main" id="{C0F31395-C259-1062-F0AC-6F0171B9B83B}"/>
                  </a:ext>
                </a:extLst>
              </p:cNvPr>
              <p:cNvSpPr txBox="1"/>
              <p:nvPr/>
            </p:nvSpPr>
            <p:spPr>
              <a:xfrm>
                <a:off x="4747633" y="2513719"/>
                <a:ext cx="288000" cy="166863"/>
              </a:xfrm>
              <a:prstGeom prst="rect">
                <a:avLst/>
              </a:prstGeom>
              <a:noFill/>
            </p:spPr>
            <p:txBody>
              <a:bodyPr wrap="square" lIns="0" tIns="0" rIns="0" bIns="0" rtlCol="0">
                <a:spAutoFit/>
              </a:bodyPr>
              <a:lstStyle/>
              <a:p>
                <a:pPr algn="ctr"/>
                <a:r>
                  <a:rPr lang="de-DE" sz="600" noProof="0" dirty="0">
                    <a:solidFill>
                      <a:srgbClr val="7F7F7F"/>
                    </a:solidFill>
                  </a:rPr>
                  <a:t>50 Punkte</a:t>
                </a:r>
              </a:p>
            </p:txBody>
          </p:sp>
          <p:sp>
            <p:nvSpPr>
              <p:cNvPr id="313" name="Textfeld 312">
                <a:extLst>
                  <a:ext uri="{FF2B5EF4-FFF2-40B4-BE49-F238E27FC236}">
                    <a16:creationId xmlns:a16="http://schemas.microsoft.com/office/drawing/2014/main" id="{F99ACC86-241C-4253-6F01-8E0E4137EEE0}"/>
                  </a:ext>
                </a:extLst>
              </p:cNvPr>
              <p:cNvSpPr txBox="1"/>
              <p:nvPr/>
            </p:nvSpPr>
            <p:spPr>
              <a:xfrm>
                <a:off x="5084411" y="2513719"/>
                <a:ext cx="288000" cy="166863"/>
              </a:xfrm>
              <a:prstGeom prst="rect">
                <a:avLst/>
              </a:prstGeom>
              <a:noFill/>
            </p:spPr>
            <p:txBody>
              <a:bodyPr wrap="square" lIns="0" tIns="0" rIns="0" bIns="0" rtlCol="0">
                <a:spAutoFit/>
              </a:bodyPr>
              <a:lstStyle/>
              <a:p>
                <a:pPr algn="ctr"/>
                <a:r>
                  <a:rPr lang="de-DE" sz="600" noProof="0" dirty="0">
                    <a:solidFill>
                      <a:srgbClr val="7F7F7F"/>
                    </a:solidFill>
                  </a:rPr>
                  <a:t>25 Punkte</a:t>
                </a:r>
              </a:p>
            </p:txBody>
          </p:sp>
          <p:sp>
            <p:nvSpPr>
              <p:cNvPr id="314" name="Textfeld 313">
                <a:extLst>
                  <a:ext uri="{FF2B5EF4-FFF2-40B4-BE49-F238E27FC236}">
                    <a16:creationId xmlns:a16="http://schemas.microsoft.com/office/drawing/2014/main" id="{DDBA5CE2-693A-C7EB-90AC-909F457DB40E}"/>
                  </a:ext>
                </a:extLst>
              </p:cNvPr>
              <p:cNvSpPr txBox="1"/>
              <p:nvPr/>
            </p:nvSpPr>
            <p:spPr>
              <a:xfrm>
                <a:off x="5421191" y="2513719"/>
                <a:ext cx="288000" cy="166863"/>
              </a:xfrm>
              <a:prstGeom prst="rect">
                <a:avLst/>
              </a:prstGeom>
              <a:noFill/>
            </p:spPr>
            <p:txBody>
              <a:bodyPr wrap="square" lIns="0" tIns="0" rIns="0" bIns="0" rtlCol="0">
                <a:spAutoFit/>
              </a:bodyPr>
              <a:lstStyle/>
              <a:p>
                <a:pPr algn="ctr"/>
                <a:r>
                  <a:rPr lang="de-DE" sz="600" noProof="0" dirty="0">
                    <a:solidFill>
                      <a:srgbClr val="FF0000"/>
                    </a:solidFill>
                  </a:rPr>
                  <a:t>0 Punkte</a:t>
                </a:r>
              </a:p>
            </p:txBody>
          </p:sp>
        </p:grpSp>
        <p:sp>
          <p:nvSpPr>
            <p:cNvPr id="303" name="Textfeld 302">
              <a:extLst>
                <a:ext uri="{FF2B5EF4-FFF2-40B4-BE49-F238E27FC236}">
                  <a16:creationId xmlns:a16="http://schemas.microsoft.com/office/drawing/2014/main" id="{2F367B51-57BC-5EE2-8A1D-86293134B6C8}"/>
                </a:ext>
              </a:extLst>
            </p:cNvPr>
            <p:cNvSpPr txBox="1"/>
            <p:nvPr/>
          </p:nvSpPr>
          <p:spPr>
            <a:xfrm>
              <a:off x="3771902" y="2778757"/>
              <a:ext cx="2278600" cy="123111"/>
            </a:xfrm>
            <a:prstGeom prst="rect">
              <a:avLst/>
            </a:prstGeom>
            <a:noFill/>
          </p:spPr>
          <p:txBody>
            <a:bodyPr wrap="square" lIns="0" tIns="0" rIns="0" bIns="0">
              <a:spAutoFit/>
            </a:bodyPr>
            <a:lstStyle/>
            <a:p>
              <a:r>
                <a:rPr lang="de-DE" sz="600" b="1" noProof="0" dirty="0"/>
                <a:t>6 Indikatoren </a:t>
              </a:r>
              <a:r>
                <a:rPr lang="de-DE" sz="800" b="1" noProof="0" dirty="0"/>
                <a:t>  </a:t>
              </a:r>
            </a:p>
          </p:txBody>
        </p:sp>
      </p:grpSp>
      <p:grpSp>
        <p:nvGrpSpPr>
          <p:cNvPr id="315" name="Gruppieren 314">
            <a:extLst>
              <a:ext uri="{FF2B5EF4-FFF2-40B4-BE49-F238E27FC236}">
                <a16:creationId xmlns:a16="http://schemas.microsoft.com/office/drawing/2014/main" id="{24B75A51-E4E0-7B96-585A-9FAD5DD13406}"/>
              </a:ext>
            </a:extLst>
          </p:cNvPr>
          <p:cNvGrpSpPr/>
          <p:nvPr/>
        </p:nvGrpSpPr>
        <p:grpSpPr>
          <a:xfrm>
            <a:off x="3726404" y="4381567"/>
            <a:ext cx="2283862" cy="363470"/>
            <a:chOff x="3769271" y="2778757"/>
            <a:chExt cx="2283862" cy="363470"/>
          </a:xfrm>
        </p:grpSpPr>
        <p:grpSp>
          <p:nvGrpSpPr>
            <p:cNvPr id="316" name="Gruppieren 315">
              <a:extLst>
                <a:ext uri="{FF2B5EF4-FFF2-40B4-BE49-F238E27FC236}">
                  <a16:creationId xmlns:a16="http://schemas.microsoft.com/office/drawing/2014/main" id="{6C7E7263-A905-FB54-A736-4C76235C628D}"/>
                </a:ext>
              </a:extLst>
            </p:cNvPr>
            <p:cNvGrpSpPr/>
            <p:nvPr/>
          </p:nvGrpSpPr>
          <p:grpSpPr>
            <a:xfrm>
              <a:off x="3769271" y="2903796"/>
              <a:ext cx="2283862" cy="238431"/>
              <a:chOff x="4074077" y="2289890"/>
              <a:chExt cx="1635114" cy="430889"/>
            </a:xfrm>
          </p:grpSpPr>
          <p:sp>
            <p:nvSpPr>
              <p:cNvPr id="318" name="Textfeld 317">
                <a:extLst>
                  <a:ext uri="{FF2B5EF4-FFF2-40B4-BE49-F238E27FC236}">
                    <a16:creationId xmlns:a16="http://schemas.microsoft.com/office/drawing/2014/main" id="{A36BEFB1-8688-8AF6-E30C-F55DD543B2B3}"/>
                  </a:ext>
                </a:extLst>
              </p:cNvPr>
              <p:cNvSpPr txBox="1"/>
              <p:nvPr/>
            </p:nvSpPr>
            <p:spPr>
              <a:xfrm>
                <a:off x="4074077" y="2289890"/>
                <a:ext cx="1635114" cy="430889"/>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wrap="square" lIns="36000" tIns="36000" rIns="36000" bIns="36000" rtlCol="0" anchor="t">
                <a:noAutofit/>
              </a:bodyPr>
              <a:lstStyle>
                <a:defPPr>
                  <a:defRPr lang="de-DE"/>
                </a:defPPr>
                <a:lvl1pPr algn="ctr">
                  <a:defRPr sz="1100" b="1">
                    <a:solidFill>
                      <a:schemeClr val="tx2">
                        <a:lumMod val="50000"/>
                      </a:schemeClr>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gn="l"/>
                <a:endParaRPr lang="de-DE" sz="600" b="0" noProof="0" dirty="0"/>
              </a:p>
            </p:txBody>
          </p:sp>
          <p:sp>
            <p:nvSpPr>
              <p:cNvPr id="319" name="Textfeld 318">
                <a:extLst>
                  <a:ext uri="{FF2B5EF4-FFF2-40B4-BE49-F238E27FC236}">
                    <a16:creationId xmlns:a16="http://schemas.microsoft.com/office/drawing/2014/main" id="{076004B2-ADD7-80AA-B19E-62DC2392ED61}"/>
                  </a:ext>
                </a:extLst>
              </p:cNvPr>
              <p:cNvSpPr txBox="1"/>
              <p:nvPr/>
            </p:nvSpPr>
            <p:spPr>
              <a:xfrm>
                <a:off x="4074077" y="2315713"/>
                <a:ext cx="288000" cy="166863"/>
              </a:xfrm>
              <a:prstGeom prst="rect">
                <a:avLst/>
              </a:prstGeom>
              <a:noFill/>
            </p:spPr>
            <p:txBody>
              <a:bodyPr wrap="square" lIns="0" tIns="0" rIns="0" bIns="0" rtlCol="0">
                <a:spAutoFit/>
              </a:bodyPr>
              <a:lstStyle/>
              <a:p>
                <a:pPr algn="ctr"/>
                <a:r>
                  <a:rPr lang="de-DE" sz="600" noProof="0" dirty="0">
                    <a:solidFill>
                      <a:schemeClr val="accent1"/>
                    </a:solidFill>
                  </a:rPr>
                  <a:t>sehr gering</a:t>
                </a:r>
              </a:p>
            </p:txBody>
          </p:sp>
          <p:sp>
            <p:nvSpPr>
              <p:cNvPr id="320" name="Textfeld 319">
                <a:extLst>
                  <a:ext uri="{FF2B5EF4-FFF2-40B4-BE49-F238E27FC236}">
                    <a16:creationId xmlns:a16="http://schemas.microsoft.com/office/drawing/2014/main" id="{35054E7D-7B82-662F-D012-B04A429CF06C}"/>
                  </a:ext>
                </a:extLst>
              </p:cNvPr>
              <p:cNvSpPr txBox="1"/>
              <p:nvPr/>
            </p:nvSpPr>
            <p:spPr>
              <a:xfrm>
                <a:off x="4410855" y="2315713"/>
                <a:ext cx="288000" cy="166863"/>
              </a:xfrm>
              <a:prstGeom prst="rect">
                <a:avLst/>
              </a:prstGeom>
              <a:noFill/>
            </p:spPr>
            <p:txBody>
              <a:bodyPr wrap="square" lIns="0" tIns="0" rIns="0" bIns="0" rtlCol="0">
                <a:spAutoFit/>
              </a:bodyPr>
              <a:lstStyle/>
              <a:p>
                <a:pPr algn="ctr"/>
                <a:r>
                  <a:rPr lang="de-DE" sz="600" noProof="0" dirty="0">
                    <a:solidFill>
                      <a:srgbClr val="7F7F7F"/>
                    </a:solidFill>
                  </a:rPr>
                  <a:t>gering</a:t>
                </a:r>
              </a:p>
            </p:txBody>
          </p:sp>
          <p:sp>
            <p:nvSpPr>
              <p:cNvPr id="321" name="Textfeld 320">
                <a:extLst>
                  <a:ext uri="{FF2B5EF4-FFF2-40B4-BE49-F238E27FC236}">
                    <a16:creationId xmlns:a16="http://schemas.microsoft.com/office/drawing/2014/main" id="{69FBD7DF-35BD-973B-D299-5F9A33FB4D4F}"/>
                  </a:ext>
                </a:extLst>
              </p:cNvPr>
              <p:cNvSpPr txBox="1"/>
              <p:nvPr/>
            </p:nvSpPr>
            <p:spPr>
              <a:xfrm>
                <a:off x="4747633" y="2315713"/>
                <a:ext cx="288000" cy="166863"/>
              </a:xfrm>
              <a:prstGeom prst="rect">
                <a:avLst/>
              </a:prstGeom>
              <a:noFill/>
            </p:spPr>
            <p:txBody>
              <a:bodyPr wrap="square" lIns="0" tIns="0" rIns="0" bIns="0" rtlCol="0">
                <a:spAutoFit/>
              </a:bodyPr>
              <a:lstStyle/>
              <a:p>
                <a:pPr algn="ctr"/>
                <a:r>
                  <a:rPr lang="de-DE" sz="600" noProof="0" dirty="0">
                    <a:solidFill>
                      <a:srgbClr val="7F7F7F"/>
                    </a:solidFill>
                  </a:rPr>
                  <a:t>mittel</a:t>
                </a:r>
              </a:p>
            </p:txBody>
          </p:sp>
          <p:sp>
            <p:nvSpPr>
              <p:cNvPr id="322" name="Textfeld 321">
                <a:extLst>
                  <a:ext uri="{FF2B5EF4-FFF2-40B4-BE49-F238E27FC236}">
                    <a16:creationId xmlns:a16="http://schemas.microsoft.com/office/drawing/2014/main" id="{D5938DFE-CC25-B16C-535A-ED829A7A1CC8}"/>
                  </a:ext>
                </a:extLst>
              </p:cNvPr>
              <p:cNvSpPr txBox="1"/>
              <p:nvPr/>
            </p:nvSpPr>
            <p:spPr>
              <a:xfrm>
                <a:off x="5084411" y="2315713"/>
                <a:ext cx="288000" cy="166863"/>
              </a:xfrm>
              <a:prstGeom prst="rect">
                <a:avLst/>
              </a:prstGeom>
              <a:noFill/>
            </p:spPr>
            <p:txBody>
              <a:bodyPr wrap="square" lIns="0" tIns="0" rIns="0" bIns="0" rtlCol="0">
                <a:spAutoFit/>
              </a:bodyPr>
              <a:lstStyle/>
              <a:p>
                <a:pPr algn="ctr"/>
                <a:r>
                  <a:rPr lang="de-DE" sz="600" noProof="0" dirty="0">
                    <a:solidFill>
                      <a:srgbClr val="7F7F7F"/>
                    </a:solidFill>
                  </a:rPr>
                  <a:t>hoch</a:t>
                </a:r>
              </a:p>
            </p:txBody>
          </p:sp>
          <p:sp>
            <p:nvSpPr>
              <p:cNvPr id="323" name="Textfeld 322">
                <a:extLst>
                  <a:ext uri="{FF2B5EF4-FFF2-40B4-BE49-F238E27FC236}">
                    <a16:creationId xmlns:a16="http://schemas.microsoft.com/office/drawing/2014/main" id="{4ED9165C-FE22-8B98-1754-AAE736829BD2}"/>
                  </a:ext>
                </a:extLst>
              </p:cNvPr>
              <p:cNvSpPr txBox="1"/>
              <p:nvPr/>
            </p:nvSpPr>
            <p:spPr>
              <a:xfrm>
                <a:off x="5421191" y="2315713"/>
                <a:ext cx="288000" cy="166863"/>
              </a:xfrm>
              <a:prstGeom prst="rect">
                <a:avLst/>
              </a:prstGeom>
              <a:noFill/>
            </p:spPr>
            <p:txBody>
              <a:bodyPr wrap="square" lIns="0" tIns="0" rIns="0" bIns="0" rtlCol="0">
                <a:spAutoFit/>
              </a:bodyPr>
              <a:lstStyle/>
              <a:p>
                <a:pPr algn="ctr"/>
                <a:r>
                  <a:rPr lang="de-DE" sz="600" noProof="0" dirty="0">
                    <a:solidFill>
                      <a:srgbClr val="FF0000"/>
                    </a:solidFill>
                  </a:rPr>
                  <a:t>sehr hoch</a:t>
                </a:r>
              </a:p>
            </p:txBody>
          </p:sp>
          <p:sp>
            <p:nvSpPr>
              <p:cNvPr id="324" name="Textfeld 323">
                <a:extLst>
                  <a:ext uri="{FF2B5EF4-FFF2-40B4-BE49-F238E27FC236}">
                    <a16:creationId xmlns:a16="http://schemas.microsoft.com/office/drawing/2014/main" id="{F749DDF1-09B4-5774-7AC9-65F2DE266415}"/>
                  </a:ext>
                </a:extLst>
              </p:cNvPr>
              <p:cNvSpPr txBox="1"/>
              <p:nvPr/>
            </p:nvSpPr>
            <p:spPr>
              <a:xfrm>
                <a:off x="4074077" y="2513719"/>
                <a:ext cx="288000" cy="166863"/>
              </a:xfrm>
              <a:prstGeom prst="rect">
                <a:avLst/>
              </a:prstGeom>
              <a:noFill/>
            </p:spPr>
            <p:txBody>
              <a:bodyPr wrap="square" lIns="0" tIns="0" rIns="0" bIns="0" rtlCol="0">
                <a:spAutoFit/>
              </a:bodyPr>
              <a:lstStyle/>
              <a:p>
                <a:pPr algn="ctr"/>
                <a:r>
                  <a:rPr lang="de-DE" sz="600" noProof="0" dirty="0">
                    <a:solidFill>
                      <a:schemeClr val="accent1"/>
                    </a:solidFill>
                  </a:rPr>
                  <a:t>100 Punkte</a:t>
                </a:r>
              </a:p>
            </p:txBody>
          </p:sp>
          <p:sp>
            <p:nvSpPr>
              <p:cNvPr id="325" name="Textfeld 324">
                <a:extLst>
                  <a:ext uri="{FF2B5EF4-FFF2-40B4-BE49-F238E27FC236}">
                    <a16:creationId xmlns:a16="http://schemas.microsoft.com/office/drawing/2014/main" id="{064AEAE5-D772-E384-B662-91ED0569F1AA}"/>
                  </a:ext>
                </a:extLst>
              </p:cNvPr>
              <p:cNvSpPr txBox="1"/>
              <p:nvPr/>
            </p:nvSpPr>
            <p:spPr>
              <a:xfrm>
                <a:off x="4410855" y="2513719"/>
                <a:ext cx="288000" cy="166863"/>
              </a:xfrm>
              <a:prstGeom prst="rect">
                <a:avLst/>
              </a:prstGeom>
              <a:noFill/>
            </p:spPr>
            <p:txBody>
              <a:bodyPr wrap="square" lIns="0" tIns="0" rIns="0" bIns="0" rtlCol="0">
                <a:spAutoFit/>
              </a:bodyPr>
              <a:lstStyle/>
              <a:p>
                <a:pPr algn="ctr"/>
                <a:r>
                  <a:rPr lang="de-DE" sz="600" noProof="0" dirty="0">
                    <a:solidFill>
                      <a:srgbClr val="7F7F7F"/>
                    </a:solidFill>
                  </a:rPr>
                  <a:t>75 Punkte</a:t>
                </a:r>
              </a:p>
            </p:txBody>
          </p:sp>
          <p:sp>
            <p:nvSpPr>
              <p:cNvPr id="326" name="Textfeld 325">
                <a:extLst>
                  <a:ext uri="{FF2B5EF4-FFF2-40B4-BE49-F238E27FC236}">
                    <a16:creationId xmlns:a16="http://schemas.microsoft.com/office/drawing/2014/main" id="{13F7168D-6EF0-423E-2E22-F93710CB9DC5}"/>
                  </a:ext>
                </a:extLst>
              </p:cNvPr>
              <p:cNvSpPr txBox="1"/>
              <p:nvPr/>
            </p:nvSpPr>
            <p:spPr>
              <a:xfrm>
                <a:off x="4747633" y="2513719"/>
                <a:ext cx="288000" cy="166863"/>
              </a:xfrm>
              <a:prstGeom prst="rect">
                <a:avLst/>
              </a:prstGeom>
              <a:noFill/>
            </p:spPr>
            <p:txBody>
              <a:bodyPr wrap="square" lIns="0" tIns="0" rIns="0" bIns="0" rtlCol="0">
                <a:spAutoFit/>
              </a:bodyPr>
              <a:lstStyle/>
              <a:p>
                <a:pPr algn="ctr"/>
                <a:r>
                  <a:rPr lang="de-DE" sz="600" noProof="0" dirty="0">
                    <a:solidFill>
                      <a:srgbClr val="7F7F7F"/>
                    </a:solidFill>
                  </a:rPr>
                  <a:t>50 Punkte</a:t>
                </a:r>
              </a:p>
            </p:txBody>
          </p:sp>
          <p:sp>
            <p:nvSpPr>
              <p:cNvPr id="327" name="Textfeld 326">
                <a:extLst>
                  <a:ext uri="{FF2B5EF4-FFF2-40B4-BE49-F238E27FC236}">
                    <a16:creationId xmlns:a16="http://schemas.microsoft.com/office/drawing/2014/main" id="{955E0888-11CB-1BAA-0AE6-C4A5649A6D60}"/>
                  </a:ext>
                </a:extLst>
              </p:cNvPr>
              <p:cNvSpPr txBox="1"/>
              <p:nvPr/>
            </p:nvSpPr>
            <p:spPr>
              <a:xfrm>
                <a:off x="5084411" y="2513719"/>
                <a:ext cx="288000" cy="166863"/>
              </a:xfrm>
              <a:prstGeom prst="rect">
                <a:avLst/>
              </a:prstGeom>
              <a:noFill/>
            </p:spPr>
            <p:txBody>
              <a:bodyPr wrap="square" lIns="0" tIns="0" rIns="0" bIns="0" rtlCol="0">
                <a:spAutoFit/>
              </a:bodyPr>
              <a:lstStyle/>
              <a:p>
                <a:pPr algn="ctr"/>
                <a:r>
                  <a:rPr lang="de-DE" sz="600" noProof="0" dirty="0">
                    <a:solidFill>
                      <a:srgbClr val="7F7F7F"/>
                    </a:solidFill>
                  </a:rPr>
                  <a:t>25 Punkte</a:t>
                </a:r>
              </a:p>
            </p:txBody>
          </p:sp>
          <p:sp>
            <p:nvSpPr>
              <p:cNvPr id="328" name="Textfeld 327">
                <a:extLst>
                  <a:ext uri="{FF2B5EF4-FFF2-40B4-BE49-F238E27FC236}">
                    <a16:creationId xmlns:a16="http://schemas.microsoft.com/office/drawing/2014/main" id="{9377E0EA-CE64-6737-DEF2-07C45FD98461}"/>
                  </a:ext>
                </a:extLst>
              </p:cNvPr>
              <p:cNvSpPr txBox="1"/>
              <p:nvPr/>
            </p:nvSpPr>
            <p:spPr>
              <a:xfrm>
                <a:off x="5421191" y="2513719"/>
                <a:ext cx="288000" cy="166863"/>
              </a:xfrm>
              <a:prstGeom prst="rect">
                <a:avLst/>
              </a:prstGeom>
              <a:noFill/>
            </p:spPr>
            <p:txBody>
              <a:bodyPr wrap="square" lIns="0" tIns="0" rIns="0" bIns="0" rtlCol="0">
                <a:spAutoFit/>
              </a:bodyPr>
              <a:lstStyle/>
              <a:p>
                <a:pPr algn="ctr"/>
                <a:r>
                  <a:rPr lang="de-DE" sz="600" noProof="0" dirty="0">
                    <a:solidFill>
                      <a:srgbClr val="FF0000"/>
                    </a:solidFill>
                  </a:rPr>
                  <a:t>0 Punkte</a:t>
                </a:r>
              </a:p>
            </p:txBody>
          </p:sp>
        </p:grpSp>
        <p:sp>
          <p:nvSpPr>
            <p:cNvPr id="317" name="Textfeld 316">
              <a:extLst>
                <a:ext uri="{FF2B5EF4-FFF2-40B4-BE49-F238E27FC236}">
                  <a16:creationId xmlns:a16="http://schemas.microsoft.com/office/drawing/2014/main" id="{CB832E39-61C2-3C52-2B98-3C95CE2A0A5A}"/>
                </a:ext>
              </a:extLst>
            </p:cNvPr>
            <p:cNvSpPr txBox="1"/>
            <p:nvPr/>
          </p:nvSpPr>
          <p:spPr>
            <a:xfrm>
              <a:off x="3771902" y="2778757"/>
              <a:ext cx="2278600" cy="123111"/>
            </a:xfrm>
            <a:prstGeom prst="rect">
              <a:avLst/>
            </a:prstGeom>
            <a:noFill/>
          </p:spPr>
          <p:txBody>
            <a:bodyPr wrap="square" lIns="0" tIns="0" rIns="0" bIns="0">
              <a:spAutoFit/>
            </a:bodyPr>
            <a:lstStyle/>
            <a:p>
              <a:r>
                <a:rPr lang="de-DE" sz="600" b="1" noProof="0" dirty="0"/>
                <a:t>6 Indikatoren </a:t>
              </a:r>
              <a:r>
                <a:rPr lang="de-DE" sz="800" b="1" noProof="0" dirty="0"/>
                <a:t> </a:t>
              </a:r>
            </a:p>
          </p:txBody>
        </p:sp>
      </p:grpSp>
      <p:sp>
        <p:nvSpPr>
          <p:cNvPr id="12" name="Rechteck 11">
            <a:extLst>
              <a:ext uri="{FF2B5EF4-FFF2-40B4-BE49-F238E27FC236}">
                <a16:creationId xmlns:a16="http://schemas.microsoft.com/office/drawing/2014/main" id="{F88ED3F8-4B9D-B3B1-2262-C3645DB95F28}"/>
              </a:ext>
            </a:extLst>
          </p:cNvPr>
          <p:cNvSpPr/>
          <p:nvPr/>
        </p:nvSpPr>
        <p:spPr>
          <a:xfrm>
            <a:off x="465975" y="2386054"/>
            <a:ext cx="8282738" cy="2381209"/>
          </a:xfrm>
          <a:prstGeom prst="rect">
            <a:avLst/>
          </a:prstGeom>
          <a:noFill/>
          <a:ln w="6350">
            <a:solidFill>
              <a:schemeClr val="tx1"/>
            </a:solid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b="0" i="0" noProof="0" dirty="0">
              <a:latin typeface="Arial" panose="020B0604020202020204" pitchFamily="34" charset="0"/>
            </a:endParaRPr>
          </a:p>
        </p:txBody>
      </p:sp>
      <p:sp>
        <p:nvSpPr>
          <p:cNvPr id="6" name="Textfeld 5">
            <a:extLst>
              <a:ext uri="{FF2B5EF4-FFF2-40B4-BE49-F238E27FC236}">
                <a16:creationId xmlns:a16="http://schemas.microsoft.com/office/drawing/2014/main" id="{2DC2749D-98ED-8110-EDED-BCA83462DAF2}"/>
              </a:ext>
            </a:extLst>
          </p:cNvPr>
          <p:cNvSpPr txBox="1"/>
          <p:nvPr/>
        </p:nvSpPr>
        <p:spPr>
          <a:xfrm>
            <a:off x="6034247" y="2400702"/>
            <a:ext cx="1584088" cy="338554"/>
          </a:xfrm>
          <a:prstGeom prst="rect">
            <a:avLst/>
          </a:prstGeom>
          <a:noFill/>
        </p:spPr>
        <p:txBody>
          <a:bodyPr wrap="square" rtlCol="0">
            <a:spAutoFit/>
          </a:bodyPr>
          <a:lstStyle/>
          <a:p>
            <a:r>
              <a:rPr lang="de-DE" sz="800" b="1" noProof="0" dirty="0">
                <a:solidFill>
                  <a:schemeClr val="bg1"/>
                </a:solidFill>
              </a:rPr>
              <a:t>TEILINDIZES</a:t>
            </a:r>
            <a:br>
              <a:rPr lang="de-DE" sz="800" b="1" noProof="0" dirty="0">
                <a:solidFill>
                  <a:schemeClr val="bg1"/>
                </a:solidFill>
              </a:rPr>
            </a:br>
            <a:r>
              <a:rPr lang="de-DE" sz="800" b="1" noProof="0" dirty="0">
                <a:solidFill>
                  <a:schemeClr val="bg1"/>
                </a:solidFill>
              </a:rPr>
              <a:t>(Ø der Indikatoren)</a:t>
            </a:r>
          </a:p>
        </p:txBody>
      </p:sp>
      <p:sp>
        <p:nvSpPr>
          <p:cNvPr id="7" name="Geschweifte Klammer rechts 6">
            <a:extLst>
              <a:ext uri="{FF2B5EF4-FFF2-40B4-BE49-F238E27FC236}">
                <a16:creationId xmlns:a16="http://schemas.microsoft.com/office/drawing/2014/main" id="{BCA87131-2775-B5BF-B1A0-9A001E9393BB}"/>
              </a:ext>
            </a:extLst>
          </p:cNvPr>
          <p:cNvSpPr/>
          <p:nvPr/>
        </p:nvSpPr>
        <p:spPr>
          <a:xfrm>
            <a:off x="6117466" y="2788025"/>
            <a:ext cx="102359" cy="346729"/>
          </a:xfrm>
          <a:prstGeom prst="rightBrace">
            <a:avLst>
              <a:gd name="adj1" fmla="val 0"/>
              <a:gd name="adj2" fmla="val 50000"/>
            </a:avLst>
          </a:prstGeom>
          <a:ln w="12700"/>
        </p:spPr>
        <p:style>
          <a:lnRef idx="2">
            <a:schemeClr val="dk1"/>
          </a:lnRef>
          <a:fillRef idx="0">
            <a:schemeClr val="dk1"/>
          </a:fillRef>
          <a:effectRef idx="1">
            <a:schemeClr val="dk1"/>
          </a:effectRef>
          <a:fontRef idx="minor">
            <a:schemeClr val="tx1"/>
          </a:fontRef>
        </p:style>
        <p:txBody>
          <a:bodyPr rtlCol="0" anchor="ctr"/>
          <a:lstStyle/>
          <a:p>
            <a:pPr algn="ctr"/>
            <a:endParaRPr lang="de-DE" noProof="0" dirty="0"/>
          </a:p>
        </p:txBody>
      </p:sp>
      <p:sp>
        <p:nvSpPr>
          <p:cNvPr id="103" name="Textfeld 102">
            <a:extLst>
              <a:ext uri="{FF2B5EF4-FFF2-40B4-BE49-F238E27FC236}">
                <a16:creationId xmlns:a16="http://schemas.microsoft.com/office/drawing/2014/main" id="{C54DC47B-6D00-A43A-225E-0AA7F229047F}"/>
              </a:ext>
            </a:extLst>
          </p:cNvPr>
          <p:cNvSpPr txBox="1"/>
          <p:nvPr/>
        </p:nvSpPr>
        <p:spPr>
          <a:xfrm>
            <a:off x="6260870" y="2898827"/>
            <a:ext cx="623800" cy="215444"/>
          </a:xfrm>
          <a:prstGeom prst="rect">
            <a:avLst/>
          </a:prstGeom>
          <a:noFill/>
        </p:spPr>
        <p:txBody>
          <a:bodyPr wrap="square" lIns="0" tIns="0" rIns="0" bIns="0">
            <a:spAutoFit/>
          </a:bodyPr>
          <a:lstStyle/>
          <a:p>
            <a:r>
              <a:rPr lang="de-DE" sz="800" b="1" noProof="0" dirty="0"/>
              <a:t>Robustheit</a:t>
            </a:r>
          </a:p>
          <a:p>
            <a:r>
              <a:rPr lang="de-DE" sz="600" noProof="0" dirty="0"/>
              <a:t>(0-100 Punkte)</a:t>
            </a:r>
          </a:p>
        </p:txBody>
      </p:sp>
      <p:sp>
        <p:nvSpPr>
          <p:cNvPr id="109" name="Geschweifte Klammer rechts 108">
            <a:extLst>
              <a:ext uri="{FF2B5EF4-FFF2-40B4-BE49-F238E27FC236}">
                <a16:creationId xmlns:a16="http://schemas.microsoft.com/office/drawing/2014/main" id="{BCC80A9F-D0A2-C1BA-9887-40181388CF0F}"/>
              </a:ext>
            </a:extLst>
          </p:cNvPr>
          <p:cNvSpPr/>
          <p:nvPr/>
        </p:nvSpPr>
        <p:spPr>
          <a:xfrm>
            <a:off x="6117466" y="3189692"/>
            <a:ext cx="102359" cy="346729"/>
          </a:xfrm>
          <a:prstGeom prst="rightBrace">
            <a:avLst>
              <a:gd name="adj1" fmla="val 0"/>
              <a:gd name="adj2" fmla="val 50000"/>
            </a:avLst>
          </a:prstGeom>
          <a:ln w="12700"/>
        </p:spPr>
        <p:style>
          <a:lnRef idx="2">
            <a:schemeClr val="dk1"/>
          </a:lnRef>
          <a:fillRef idx="0">
            <a:schemeClr val="dk1"/>
          </a:fillRef>
          <a:effectRef idx="1">
            <a:schemeClr val="dk1"/>
          </a:effectRef>
          <a:fontRef idx="minor">
            <a:schemeClr val="tx1"/>
          </a:fontRef>
        </p:style>
        <p:txBody>
          <a:bodyPr rtlCol="0" anchor="ctr"/>
          <a:lstStyle/>
          <a:p>
            <a:pPr algn="ctr"/>
            <a:endParaRPr lang="de-DE" noProof="0" dirty="0"/>
          </a:p>
        </p:txBody>
      </p:sp>
      <p:sp>
        <p:nvSpPr>
          <p:cNvPr id="110" name="Textfeld 109">
            <a:extLst>
              <a:ext uri="{FF2B5EF4-FFF2-40B4-BE49-F238E27FC236}">
                <a16:creationId xmlns:a16="http://schemas.microsoft.com/office/drawing/2014/main" id="{E8E1B078-C0FC-4CBE-2812-A1AFB66DC5E6}"/>
              </a:ext>
            </a:extLst>
          </p:cNvPr>
          <p:cNvSpPr txBox="1"/>
          <p:nvPr/>
        </p:nvSpPr>
        <p:spPr>
          <a:xfrm>
            <a:off x="6260869" y="3300494"/>
            <a:ext cx="923701" cy="215444"/>
          </a:xfrm>
          <a:prstGeom prst="rect">
            <a:avLst/>
          </a:prstGeom>
          <a:noFill/>
        </p:spPr>
        <p:txBody>
          <a:bodyPr wrap="square" lIns="0" tIns="0" rIns="0" bIns="0">
            <a:spAutoFit/>
          </a:bodyPr>
          <a:lstStyle/>
          <a:p>
            <a:r>
              <a:rPr lang="de-DE" sz="800" b="1" noProof="0" dirty="0"/>
              <a:t>Anpassungsgrad</a:t>
            </a:r>
          </a:p>
          <a:p>
            <a:r>
              <a:rPr lang="de-DE" sz="600" noProof="0" dirty="0"/>
              <a:t>(0-100 Punkte)</a:t>
            </a:r>
          </a:p>
        </p:txBody>
      </p:sp>
      <p:sp>
        <p:nvSpPr>
          <p:cNvPr id="111" name="Geschweifte Klammer rechts 110">
            <a:extLst>
              <a:ext uri="{FF2B5EF4-FFF2-40B4-BE49-F238E27FC236}">
                <a16:creationId xmlns:a16="http://schemas.microsoft.com/office/drawing/2014/main" id="{D9F83F73-DDC3-E11A-11FB-59659B57C12F}"/>
              </a:ext>
            </a:extLst>
          </p:cNvPr>
          <p:cNvSpPr/>
          <p:nvPr/>
        </p:nvSpPr>
        <p:spPr>
          <a:xfrm>
            <a:off x="6117466" y="3583739"/>
            <a:ext cx="102359" cy="346729"/>
          </a:xfrm>
          <a:prstGeom prst="rightBrace">
            <a:avLst>
              <a:gd name="adj1" fmla="val 0"/>
              <a:gd name="adj2" fmla="val 50000"/>
            </a:avLst>
          </a:prstGeom>
          <a:ln w="12700"/>
        </p:spPr>
        <p:style>
          <a:lnRef idx="2">
            <a:schemeClr val="dk1"/>
          </a:lnRef>
          <a:fillRef idx="0">
            <a:schemeClr val="dk1"/>
          </a:fillRef>
          <a:effectRef idx="1">
            <a:schemeClr val="dk1"/>
          </a:effectRef>
          <a:fontRef idx="minor">
            <a:schemeClr val="tx1"/>
          </a:fontRef>
        </p:style>
        <p:txBody>
          <a:bodyPr rtlCol="0" anchor="ctr"/>
          <a:lstStyle/>
          <a:p>
            <a:pPr algn="ctr"/>
            <a:endParaRPr lang="de-DE" noProof="0" dirty="0"/>
          </a:p>
        </p:txBody>
      </p:sp>
      <p:sp>
        <p:nvSpPr>
          <p:cNvPr id="112" name="Textfeld 111">
            <a:extLst>
              <a:ext uri="{FF2B5EF4-FFF2-40B4-BE49-F238E27FC236}">
                <a16:creationId xmlns:a16="http://schemas.microsoft.com/office/drawing/2014/main" id="{94548C78-0840-1B88-E5D2-3B9E99A2ACA8}"/>
              </a:ext>
            </a:extLst>
          </p:cNvPr>
          <p:cNvSpPr txBox="1"/>
          <p:nvPr/>
        </p:nvSpPr>
        <p:spPr>
          <a:xfrm>
            <a:off x="6260869" y="3694541"/>
            <a:ext cx="1011443" cy="215444"/>
          </a:xfrm>
          <a:prstGeom prst="rect">
            <a:avLst/>
          </a:prstGeom>
          <a:noFill/>
        </p:spPr>
        <p:txBody>
          <a:bodyPr wrap="square" lIns="0" tIns="0" rIns="0" bIns="0">
            <a:spAutoFit/>
          </a:bodyPr>
          <a:lstStyle/>
          <a:p>
            <a:r>
              <a:rPr lang="de-DE" sz="800" b="1" noProof="0" dirty="0"/>
              <a:t>Handlungsfähigkeit</a:t>
            </a:r>
          </a:p>
          <a:p>
            <a:r>
              <a:rPr lang="de-DE" sz="600" noProof="0" dirty="0"/>
              <a:t>(0-100 Punkte)</a:t>
            </a:r>
          </a:p>
        </p:txBody>
      </p:sp>
      <p:sp>
        <p:nvSpPr>
          <p:cNvPr id="113" name="Geschweifte Klammer rechts 112">
            <a:extLst>
              <a:ext uri="{FF2B5EF4-FFF2-40B4-BE49-F238E27FC236}">
                <a16:creationId xmlns:a16="http://schemas.microsoft.com/office/drawing/2014/main" id="{DDE329EA-B7CE-377F-7397-ACA114778065}"/>
              </a:ext>
            </a:extLst>
          </p:cNvPr>
          <p:cNvSpPr/>
          <p:nvPr/>
        </p:nvSpPr>
        <p:spPr>
          <a:xfrm>
            <a:off x="6117466" y="3981596"/>
            <a:ext cx="102359" cy="346729"/>
          </a:xfrm>
          <a:prstGeom prst="rightBrace">
            <a:avLst>
              <a:gd name="adj1" fmla="val 0"/>
              <a:gd name="adj2" fmla="val 50000"/>
            </a:avLst>
          </a:prstGeom>
          <a:ln w="12700"/>
        </p:spPr>
        <p:style>
          <a:lnRef idx="2">
            <a:schemeClr val="dk1"/>
          </a:lnRef>
          <a:fillRef idx="0">
            <a:schemeClr val="dk1"/>
          </a:fillRef>
          <a:effectRef idx="1">
            <a:schemeClr val="dk1"/>
          </a:effectRef>
          <a:fontRef idx="minor">
            <a:schemeClr val="tx1"/>
          </a:fontRef>
        </p:style>
        <p:txBody>
          <a:bodyPr rtlCol="0" anchor="ctr"/>
          <a:lstStyle/>
          <a:p>
            <a:pPr algn="ctr"/>
            <a:endParaRPr lang="de-DE" noProof="0" dirty="0"/>
          </a:p>
        </p:txBody>
      </p:sp>
      <p:sp>
        <p:nvSpPr>
          <p:cNvPr id="114" name="Textfeld 113">
            <a:extLst>
              <a:ext uri="{FF2B5EF4-FFF2-40B4-BE49-F238E27FC236}">
                <a16:creationId xmlns:a16="http://schemas.microsoft.com/office/drawing/2014/main" id="{241CE9C3-06D5-ECE3-6E19-6E2C902088BF}"/>
              </a:ext>
            </a:extLst>
          </p:cNvPr>
          <p:cNvSpPr txBox="1"/>
          <p:nvPr/>
        </p:nvSpPr>
        <p:spPr>
          <a:xfrm>
            <a:off x="6260870" y="4092398"/>
            <a:ext cx="1011442" cy="215444"/>
          </a:xfrm>
          <a:prstGeom prst="rect">
            <a:avLst/>
          </a:prstGeom>
          <a:noFill/>
        </p:spPr>
        <p:txBody>
          <a:bodyPr wrap="square" lIns="0" tIns="0" rIns="0" bIns="0">
            <a:spAutoFit/>
          </a:bodyPr>
          <a:lstStyle/>
          <a:p>
            <a:r>
              <a:rPr lang="de-DE" sz="800" b="1" noProof="0" dirty="0"/>
              <a:t>Rechtlicher Rahmen</a:t>
            </a:r>
          </a:p>
          <a:p>
            <a:r>
              <a:rPr lang="de-DE" sz="600" noProof="0" dirty="0"/>
              <a:t>(0-100 Punkte)</a:t>
            </a:r>
          </a:p>
        </p:txBody>
      </p:sp>
      <p:sp>
        <p:nvSpPr>
          <p:cNvPr id="115" name="Geschweifte Klammer rechts 114">
            <a:extLst>
              <a:ext uri="{FF2B5EF4-FFF2-40B4-BE49-F238E27FC236}">
                <a16:creationId xmlns:a16="http://schemas.microsoft.com/office/drawing/2014/main" id="{29DCEDE9-F7BF-7206-69D8-A06A2F293F54}"/>
              </a:ext>
            </a:extLst>
          </p:cNvPr>
          <p:cNvSpPr/>
          <p:nvPr/>
        </p:nvSpPr>
        <p:spPr>
          <a:xfrm>
            <a:off x="6117466" y="4390883"/>
            <a:ext cx="102359" cy="346729"/>
          </a:xfrm>
          <a:prstGeom prst="rightBrace">
            <a:avLst>
              <a:gd name="adj1" fmla="val 0"/>
              <a:gd name="adj2" fmla="val 50000"/>
            </a:avLst>
          </a:prstGeom>
          <a:ln w="12700"/>
        </p:spPr>
        <p:style>
          <a:lnRef idx="2">
            <a:schemeClr val="dk1"/>
          </a:lnRef>
          <a:fillRef idx="0">
            <a:schemeClr val="dk1"/>
          </a:fillRef>
          <a:effectRef idx="1">
            <a:schemeClr val="dk1"/>
          </a:effectRef>
          <a:fontRef idx="minor">
            <a:schemeClr val="tx1"/>
          </a:fontRef>
        </p:style>
        <p:txBody>
          <a:bodyPr rtlCol="0" anchor="ctr"/>
          <a:lstStyle/>
          <a:p>
            <a:pPr algn="ctr"/>
            <a:endParaRPr lang="de-DE" noProof="0" dirty="0"/>
          </a:p>
        </p:txBody>
      </p:sp>
      <p:sp>
        <p:nvSpPr>
          <p:cNvPr id="116" name="Textfeld 115">
            <a:extLst>
              <a:ext uri="{FF2B5EF4-FFF2-40B4-BE49-F238E27FC236}">
                <a16:creationId xmlns:a16="http://schemas.microsoft.com/office/drawing/2014/main" id="{D46D319F-D714-5E64-BA73-591DECA63F46}"/>
              </a:ext>
            </a:extLst>
          </p:cNvPr>
          <p:cNvSpPr txBox="1"/>
          <p:nvPr/>
        </p:nvSpPr>
        <p:spPr>
          <a:xfrm>
            <a:off x="6260870" y="4501685"/>
            <a:ext cx="1064342" cy="215444"/>
          </a:xfrm>
          <a:prstGeom prst="rect">
            <a:avLst/>
          </a:prstGeom>
          <a:noFill/>
        </p:spPr>
        <p:txBody>
          <a:bodyPr wrap="square" lIns="0" tIns="0" rIns="0" bIns="0">
            <a:spAutoFit/>
          </a:bodyPr>
          <a:lstStyle/>
          <a:p>
            <a:r>
              <a:rPr lang="de-DE" sz="800" b="1" noProof="0" dirty="0"/>
              <a:t>Zukunftsperspektive</a:t>
            </a:r>
          </a:p>
          <a:p>
            <a:r>
              <a:rPr lang="de-DE" sz="600" noProof="0" dirty="0"/>
              <a:t>(0-100 Punkte)</a:t>
            </a:r>
          </a:p>
        </p:txBody>
      </p:sp>
      <p:sp>
        <p:nvSpPr>
          <p:cNvPr id="118" name="Geschweifte Klammer rechts 117">
            <a:extLst>
              <a:ext uri="{FF2B5EF4-FFF2-40B4-BE49-F238E27FC236}">
                <a16:creationId xmlns:a16="http://schemas.microsoft.com/office/drawing/2014/main" id="{FD51DB13-68B9-F3E4-DC68-345DE0592144}"/>
              </a:ext>
            </a:extLst>
          </p:cNvPr>
          <p:cNvSpPr/>
          <p:nvPr/>
        </p:nvSpPr>
        <p:spPr>
          <a:xfrm>
            <a:off x="7271068" y="2778757"/>
            <a:ext cx="209021" cy="1966236"/>
          </a:xfrm>
          <a:prstGeom prst="rightBrace">
            <a:avLst>
              <a:gd name="adj1" fmla="val 91661"/>
              <a:gd name="adj2" fmla="val 50000"/>
            </a:avLst>
          </a:prstGeom>
          <a:ln w="12700"/>
        </p:spPr>
        <p:style>
          <a:lnRef idx="2">
            <a:schemeClr val="dk1"/>
          </a:lnRef>
          <a:fillRef idx="0">
            <a:schemeClr val="dk1"/>
          </a:fillRef>
          <a:effectRef idx="1">
            <a:schemeClr val="dk1"/>
          </a:effectRef>
          <a:fontRef idx="minor">
            <a:schemeClr val="tx1"/>
          </a:fontRef>
        </p:style>
        <p:txBody>
          <a:bodyPr rtlCol="0" anchor="ctr"/>
          <a:lstStyle/>
          <a:p>
            <a:pPr algn="ctr"/>
            <a:endParaRPr lang="de-DE" noProof="0" dirty="0"/>
          </a:p>
        </p:txBody>
      </p:sp>
      <p:sp>
        <p:nvSpPr>
          <p:cNvPr id="199" name="Textfeld 198">
            <a:extLst>
              <a:ext uri="{FF2B5EF4-FFF2-40B4-BE49-F238E27FC236}">
                <a16:creationId xmlns:a16="http://schemas.microsoft.com/office/drawing/2014/main" id="{7916E817-695E-5E6E-7D9D-791FF8087EE3}"/>
              </a:ext>
            </a:extLst>
          </p:cNvPr>
          <p:cNvSpPr txBox="1"/>
          <p:nvPr/>
        </p:nvSpPr>
        <p:spPr>
          <a:xfrm>
            <a:off x="7551545" y="3534836"/>
            <a:ext cx="1061456" cy="461665"/>
          </a:xfrm>
          <a:prstGeom prst="roundRect">
            <a:avLst>
              <a:gd name="adj" fmla="val 26967"/>
            </a:avLst>
          </a:prstGeom>
          <a:solidFill>
            <a:schemeClr val="tx1"/>
          </a:solidFill>
          <a:ln>
            <a:solidFill>
              <a:schemeClr val="tx1"/>
            </a:solidFill>
          </a:ln>
        </p:spPr>
        <p:txBody>
          <a:bodyPr wrap="square" lIns="0" tIns="0" rIns="0" bIns="0" anchor="ctr" anchorCtr="0">
            <a:noAutofit/>
          </a:bodyPr>
          <a:lstStyle/>
          <a:p>
            <a:pPr algn="ctr"/>
            <a:r>
              <a:rPr lang="de-DE" sz="900" b="1" noProof="0" dirty="0">
                <a:solidFill>
                  <a:schemeClr val="bg1"/>
                </a:solidFill>
              </a:rPr>
              <a:t>Klimaresilienz-Index Wasser </a:t>
            </a:r>
          </a:p>
        </p:txBody>
      </p:sp>
      <p:sp>
        <p:nvSpPr>
          <p:cNvPr id="200" name="Textfeld 199">
            <a:extLst>
              <a:ext uri="{FF2B5EF4-FFF2-40B4-BE49-F238E27FC236}">
                <a16:creationId xmlns:a16="http://schemas.microsoft.com/office/drawing/2014/main" id="{FA73E428-31A4-2396-A2F7-D740CD3A7956}"/>
              </a:ext>
            </a:extLst>
          </p:cNvPr>
          <p:cNvSpPr txBox="1"/>
          <p:nvPr/>
        </p:nvSpPr>
        <p:spPr>
          <a:xfrm>
            <a:off x="7396668" y="4111113"/>
            <a:ext cx="1422177" cy="415498"/>
          </a:xfrm>
          <a:prstGeom prst="rect">
            <a:avLst/>
          </a:prstGeom>
          <a:noFill/>
        </p:spPr>
        <p:txBody>
          <a:bodyPr wrap="square" rtlCol="0">
            <a:spAutoFit/>
          </a:bodyPr>
          <a:lstStyle/>
          <a:p>
            <a:r>
              <a:rPr lang="de-DE" sz="700" i="1" noProof="0" dirty="0"/>
              <a:t>0 Punkte weist eine minimale und 100 Punkte eine maximale Klimaresilienz aus.</a:t>
            </a:r>
          </a:p>
        </p:txBody>
      </p:sp>
      <p:grpSp>
        <p:nvGrpSpPr>
          <p:cNvPr id="201" name="Gruppieren 200">
            <a:extLst>
              <a:ext uri="{FF2B5EF4-FFF2-40B4-BE49-F238E27FC236}">
                <a16:creationId xmlns:a16="http://schemas.microsoft.com/office/drawing/2014/main" id="{A772F256-6B99-741B-BAD7-B2C1FC677E5A}"/>
              </a:ext>
            </a:extLst>
          </p:cNvPr>
          <p:cNvGrpSpPr/>
          <p:nvPr/>
        </p:nvGrpSpPr>
        <p:grpSpPr>
          <a:xfrm>
            <a:off x="7086124" y="3807653"/>
            <a:ext cx="159611" cy="150936"/>
            <a:chOff x="483768" y="3227384"/>
            <a:chExt cx="238408" cy="225450"/>
          </a:xfrm>
        </p:grpSpPr>
        <p:sp>
          <p:nvSpPr>
            <p:cNvPr id="202" name="Shape-13">
              <a:extLst>
                <a:ext uri="{FF2B5EF4-FFF2-40B4-BE49-F238E27FC236}">
                  <a16:creationId xmlns:a16="http://schemas.microsoft.com/office/drawing/2014/main" id="{88D9B99D-7E56-3915-08DA-7B2B4953714E}"/>
                </a:ext>
              </a:extLst>
            </p:cNvPr>
            <p:cNvSpPr/>
            <p:nvPr/>
          </p:nvSpPr>
          <p:spPr>
            <a:xfrm rot="5400000">
              <a:off x="490247" y="3220905"/>
              <a:ext cx="225450" cy="238408"/>
            </a:xfrm>
            <a:prstGeom prst="ellipse">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sz="1000" b="0" i="0" noProof="0" dirty="0">
                <a:solidFill>
                  <a:srgbClr val="000000"/>
                </a:solidFill>
                <a:latin typeface="Arial" panose="020B0604020202020204" pitchFamily="34" charset="0"/>
              </a:endParaRPr>
            </a:p>
            <a:p>
              <a:pPr algn="ctr"/>
              <a:endParaRPr lang="de-DE" sz="1000" b="0" i="0" noProof="0" dirty="0">
                <a:solidFill>
                  <a:srgbClr val="000000"/>
                </a:solidFill>
                <a:latin typeface="Arial" panose="020B0604020202020204" pitchFamily="34" charset="0"/>
              </a:endParaRPr>
            </a:p>
          </p:txBody>
        </p:sp>
        <p:pic>
          <p:nvPicPr>
            <p:cNvPr id="203" name="Grafik 202">
              <a:extLst>
                <a:ext uri="{FF2B5EF4-FFF2-40B4-BE49-F238E27FC236}">
                  <a16:creationId xmlns:a16="http://schemas.microsoft.com/office/drawing/2014/main" id="{F1B67F42-080A-B3EC-C3CC-0A74C4CBAE04}"/>
                </a:ext>
              </a:extLst>
            </p:cNvPr>
            <p:cNvPicPr>
              <a:picLocks noChangeAspect="1"/>
            </p:cNvPicPr>
            <p:nvPr/>
          </p:nvPicPr>
          <p:blipFill>
            <a:blip>
              <a:extLst>
                <a:ext uri="{96DAC541-7B7A-43D3-8B79-37D633B846F1}">
                  <asvg:svgBlip xmlns:asvg="http://schemas.microsoft.com/office/drawing/2016/SVG/main" r:embed="rId2"/>
                </a:ext>
              </a:extLst>
            </a:blip>
            <a:srcRect/>
            <a:stretch/>
          </p:blipFill>
          <p:spPr>
            <a:xfrm>
              <a:off x="510985" y="3248122"/>
              <a:ext cx="183975" cy="183975"/>
            </a:xfrm>
            <a:prstGeom prst="rect">
              <a:avLst/>
            </a:prstGeom>
          </p:spPr>
        </p:pic>
      </p:grpSp>
      <p:grpSp>
        <p:nvGrpSpPr>
          <p:cNvPr id="204" name="Gruppieren 203">
            <a:extLst>
              <a:ext uri="{FF2B5EF4-FFF2-40B4-BE49-F238E27FC236}">
                <a16:creationId xmlns:a16="http://schemas.microsoft.com/office/drawing/2014/main" id="{2C00A622-E78B-652D-47AE-B7DB370EA50A}"/>
              </a:ext>
            </a:extLst>
          </p:cNvPr>
          <p:cNvGrpSpPr/>
          <p:nvPr/>
        </p:nvGrpSpPr>
        <p:grpSpPr>
          <a:xfrm>
            <a:off x="7086124" y="3014401"/>
            <a:ext cx="159610" cy="150935"/>
            <a:chOff x="2337239" y="3950025"/>
            <a:chExt cx="262250" cy="247996"/>
          </a:xfrm>
        </p:grpSpPr>
        <p:sp>
          <p:nvSpPr>
            <p:cNvPr id="205" name="Shape-13">
              <a:extLst>
                <a:ext uri="{FF2B5EF4-FFF2-40B4-BE49-F238E27FC236}">
                  <a16:creationId xmlns:a16="http://schemas.microsoft.com/office/drawing/2014/main" id="{DCF197B7-7E36-AA07-597A-2B7BEE7125CF}"/>
                </a:ext>
              </a:extLst>
            </p:cNvPr>
            <p:cNvSpPr/>
            <p:nvPr/>
          </p:nvSpPr>
          <p:spPr>
            <a:xfrm rot="5400000">
              <a:off x="2344366" y="3942898"/>
              <a:ext cx="247996" cy="262250"/>
            </a:xfrm>
            <a:prstGeom prst="ellipse">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sz="1000" b="0" i="0" noProof="0" dirty="0">
                <a:solidFill>
                  <a:srgbClr val="000000"/>
                </a:solidFill>
                <a:latin typeface="Arial" panose="020B0604020202020204" pitchFamily="34" charset="0"/>
              </a:endParaRPr>
            </a:p>
            <a:p>
              <a:pPr algn="ctr"/>
              <a:endParaRPr lang="de-DE" sz="1000" b="0" i="0" noProof="0" dirty="0">
                <a:solidFill>
                  <a:srgbClr val="000000"/>
                </a:solidFill>
                <a:latin typeface="Arial" panose="020B0604020202020204" pitchFamily="34" charset="0"/>
              </a:endParaRPr>
            </a:p>
          </p:txBody>
        </p:sp>
        <p:pic>
          <p:nvPicPr>
            <p:cNvPr id="206" name="Grafik 205">
              <a:extLst>
                <a:ext uri="{FF2B5EF4-FFF2-40B4-BE49-F238E27FC236}">
                  <a16:creationId xmlns:a16="http://schemas.microsoft.com/office/drawing/2014/main" id="{2148D1E1-6110-3289-01FB-94A5AC745ECB}"/>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2366993" y="3972652"/>
              <a:ext cx="202742" cy="202742"/>
            </a:xfrm>
            <a:prstGeom prst="rect">
              <a:avLst/>
            </a:prstGeom>
          </p:spPr>
        </p:pic>
      </p:grpSp>
      <p:grpSp>
        <p:nvGrpSpPr>
          <p:cNvPr id="207" name="Gruppieren 206">
            <a:extLst>
              <a:ext uri="{FF2B5EF4-FFF2-40B4-BE49-F238E27FC236}">
                <a16:creationId xmlns:a16="http://schemas.microsoft.com/office/drawing/2014/main" id="{483962B8-318A-8D1E-604B-71D5B566E645}"/>
              </a:ext>
            </a:extLst>
          </p:cNvPr>
          <p:cNvGrpSpPr/>
          <p:nvPr/>
        </p:nvGrpSpPr>
        <p:grpSpPr>
          <a:xfrm>
            <a:off x="7086124" y="4205998"/>
            <a:ext cx="159610" cy="150935"/>
            <a:chOff x="483768" y="4012342"/>
            <a:chExt cx="238408" cy="225450"/>
          </a:xfrm>
        </p:grpSpPr>
        <p:sp>
          <p:nvSpPr>
            <p:cNvPr id="208" name="Shape-13">
              <a:extLst>
                <a:ext uri="{FF2B5EF4-FFF2-40B4-BE49-F238E27FC236}">
                  <a16:creationId xmlns:a16="http://schemas.microsoft.com/office/drawing/2014/main" id="{65069121-910B-4E33-B96A-BE5F6800401B}"/>
                </a:ext>
              </a:extLst>
            </p:cNvPr>
            <p:cNvSpPr/>
            <p:nvPr/>
          </p:nvSpPr>
          <p:spPr>
            <a:xfrm rot="5400000">
              <a:off x="490247" y="4005863"/>
              <a:ext cx="225450" cy="238408"/>
            </a:xfrm>
            <a:prstGeom prst="ellipse">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sz="1000" b="0" i="0" noProof="0" dirty="0">
                <a:solidFill>
                  <a:srgbClr val="000000"/>
                </a:solidFill>
                <a:latin typeface="Arial" panose="020B0604020202020204" pitchFamily="34" charset="0"/>
              </a:endParaRPr>
            </a:p>
            <a:p>
              <a:pPr algn="ctr"/>
              <a:endParaRPr lang="de-DE" sz="1000" b="0" i="0" noProof="0" dirty="0">
                <a:solidFill>
                  <a:srgbClr val="000000"/>
                </a:solidFill>
                <a:latin typeface="Arial" panose="020B0604020202020204" pitchFamily="34" charset="0"/>
              </a:endParaRPr>
            </a:p>
          </p:txBody>
        </p:sp>
        <p:pic>
          <p:nvPicPr>
            <p:cNvPr id="209" name="Grafik 208" descr="Auktionshammer mit einfarbiger Füllung">
              <a:extLst>
                <a:ext uri="{FF2B5EF4-FFF2-40B4-BE49-F238E27FC236}">
                  <a16:creationId xmlns:a16="http://schemas.microsoft.com/office/drawing/2014/main" id="{104F3F15-ABC3-1733-6380-BFD989B9EDC4}"/>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17297" y="4039392"/>
              <a:ext cx="171350" cy="171350"/>
            </a:xfrm>
            <a:prstGeom prst="rect">
              <a:avLst/>
            </a:prstGeom>
          </p:spPr>
        </p:pic>
      </p:grpSp>
      <p:grpSp>
        <p:nvGrpSpPr>
          <p:cNvPr id="210" name="Gruppieren 209">
            <a:extLst>
              <a:ext uri="{FF2B5EF4-FFF2-40B4-BE49-F238E27FC236}">
                <a16:creationId xmlns:a16="http://schemas.microsoft.com/office/drawing/2014/main" id="{AE64E382-AABE-1627-56D9-F39443EA5E9B}"/>
              </a:ext>
            </a:extLst>
          </p:cNvPr>
          <p:cNvGrpSpPr/>
          <p:nvPr/>
        </p:nvGrpSpPr>
        <p:grpSpPr>
          <a:xfrm>
            <a:off x="7086124" y="3412038"/>
            <a:ext cx="159815" cy="151129"/>
            <a:chOff x="483768" y="3710903"/>
            <a:chExt cx="238408" cy="225450"/>
          </a:xfrm>
        </p:grpSpPr>
        <p:sp>
          <p:nvSpPr>
            <p:cNvPr id="211" name="Shape-13">
              <a:extLst>
                <a:ext uri="{FF2B5EF4-FFF2-40B4-BE49-F238E27FC236}">
                  <a16:creationId xmlns:a16="http://schemas.microsoft.com/office/drawing/2014/main" id="{9600A905-84DC-0FE6-C77F-0506DC8774B8}"/>
                </a:ext>
              </a:extLst>
            </p:cNvPr>
            <p:cNvSpPr/>
            <p:nvPr/>
          </p:nvSpPr>
          <p:spPr>
            <a:xfrm rot="5400000">
              <a:off x="490247" y="3704424"/>
              <a:ext cx="225450" cy="238408"/>
            </a:xfrm>
            <a:prstGeom prst="ellipse">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sz="1000" b="0" i="0" noProof="0" dirty="0">
                <a:solidFill>
                  <a:srgbClr val="000000"/>
                </a:solidFill>
                <a:latin typeface="Arial" panose="020B0604020202020204" pitchFamily="34" charset="0"/>
              </a:endParaRPr>
            </a:p>
            <a:p>
              <a:pPr algn="ctr"/>
              <a:endParaRPr lang="de-DE" sz="1000" b="0" i="0" noProof="0" dirty="0">
                <a:solidFill>
                  <a:srgbClr val="000000"/>
                </a:solidFill>
                <a:latin typeface="Arial" panose="020B0604020202020204" pitchFamily="34" charset="0"/>
              </a:endParaRPr>
            </a:p>
          </p:txBody>
        </p:sp>
        <p:pic>
          <p:nvPicPr>
            <p:cNvPr id="212" name="Grafik 211" descr="Schraubenschlüssel mit einfarbiger Füllung">
              <a:extLst>
                <a:ext uri="{FF2B5EF4-FFF2-40B4-BE49-F238E27FC236}">
                  <a16:creationId xmlns:a16="http://schemas.microsoft.com/office/drawing/2014/main" id="{D1342F5D-303E-9E60-116F-BD6318F57EA0}"/>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517297" y="3737953"/>
              <a:ext cx="171350" cy="171350"/>
            </a:xfrm>
            <a:prstGeom prst="rect">
              <a:avLst/>
            </a:prstGeom>
          </p:spPr>
        </p:pic>
      </p:grpSp>
      <p:grpSp>
        <p:nvGrpSpPr>
          <p:cNvPr id="214" name="Gruppieren 213">
            <a:extLst>
              <a:ext uri="{FF2B5EF4-FFF2-40B4-BE49-F238E27FC236}">
                <a16:creationId xmlns:a16="http://schemas.microsoft.com/office/drawing/2014/main" id="{835CD129-73AF-BE6A-18BA-2D55994362B5}"/>
              </a:ext>
            </a:extLst>
          </p:cNvPr>
          <p:cNvGrpSpPr/>
          <p:nvPr/>
        </p:nvGrpSpPr>
        <p:grpSpPr>
          <a:xfrm>
            <a:off x="7086124" y="4612167"/>
            <a:ext cx="159610" cy="150935"/>
            <a:chOff x="450239" y="4737823"/>
            <a:chExt cx="238408" cy="225450"/>
          </a:xfrm>
        </p:grpSpPr>
        <p:sp>
          <p:nvSpPr>
            <p:cNvPr id="215" name="Shape-13">
              <a:extLst>
                <a:ext uri="{FF2B5EF4-FFF2-40B4-BE49-F238E27FC236}">
                  <a16:creationId xmlns:a16="http://schemas.microsoft.com/office/drawing/2014/main" id="{F26F8084-5838-9C7F-7518-3070D0C325E2}"/>
                </a:ext>
              </a:extLst>
            </p:cNvPr>
            <p:cNvSpPr/>
            <p:nvPr/>
          </p:nvSpPr>
          <p:spPr>
            <a:xfrm rot="5400000">
              <a:off x="456718" y="4731344"/>
              <a:ext cx="225450" cy="238408"/>
            </a:xfrm>
            <a:prstGeom prst="ellipse">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sz="1000" b="0" i="0" noProof="0" dirty="0">
                <a:solidFill>
                  <a:srgbClr val="000000"/>
                </a:solidFill>
                <a:latin typeface="Arial" panose="020B0604020202020204" pitchFamily="34" charset="0"/>
              </a:endParaRPr>
            </a:p>
            <a:p>
              <a:pPr algn="ctr"/>
              <a:endParaRPr lang="de-DE" sz="1000" b="0" i="0" noProof="0" dirty="0">
                <a:solidFill>
                  <a:srgbClr val="000000"/>
                </a:solidFill>
                <a:latin typeface="Arial" panose="020B0604020202020204" pitchFamily="34" charset="0"/>
              </a:endParaRPr>
            </a:p>
          </p:txBody>
        </p:sp>
        <p:pic>
          <p:nvPicPr>
            <p:cNvPr id="216" name="Grafik 215">
              <a:extLst>
                <a:ext uri="{FF2B5EF4-FFF2-40B4-BE49-F238E27FC236}">
                  <a16:creationId xmlns:a16="http://schemas.microsoft.com/office/drawing/2014/main" id="{2581E375-A78F-3EDE-8238-0006E28FE68B}"/>
                </a:ext>
              </a:extLst>
            </p:cNvPr>
            <p:cNvPicPr>
              <a:picLocks noChangeAspect="1"/>
            </p:cNvPicPr>
            <p:nvPr/>
          </p:nvPicPr>
          <p:blipFill>
            <a:blip>
              <a:extLst>
                <a:ext uri="{96DAC541-7B7A-43D3-8B79-37D633B846F1}">
                  <asvg:svgBlip xmlns:asvg="http://schemas.microsoft.com/office/drawing/2016/SVG/main" r:embed="rId6"/>
                </a:ext>
              </a:extLst>
            </a:blip>
            <a:srcRect/>
            <a:stretch/>
          </p:blipFill>
          <p:spPr>
            <a:xfrm>
              <a:off x="483768" y="4764873"/>
              <a:ext cx="171350" cy="171350"/>
            </a:xfrm>
            <a:prstGeom prst="rect">
              <a:avLst/>
            </a:prstGeom>
          </p:spPr>
        </p:pic>
      </p:grpSp>
      <p:grpSp>
        <p:nvGrpSpPr>
          <p:cNvPr id="220" name="Gruppieren 219">
            <a:extLst>
              <a:ext uri="{FF2B5EF4-FFF2-40B4-BE49-F238E27FC236}">
                <a16:creationId xmlns:a16="http://schemas.microsoft.com/office/drawing/2014/main" id="{F810C78D-A263-4CAA-9CF9-209EB43FE23C}"/>
              </a:ext>
            </a:extLst>
          </p:cNvPr>
          <p:cNvGrpSpPr/>
          <p:nvPr/>
        </p:nvGrpSpPr>
        <p:grpSpPr>
          <a:xfrm>
            <a:off x="7810785" y="2932285"/>
            <a:ext cx="507145" cy="479583"/>
            <a:chOff x="7850965" y="2776104"/>
            <a:chExt cx="613646" cy="580295"/>
          </a:xfrm>
        </p:grpSpPr>
        <p:sp>
          <p:nvSpPr>
            <p:cNvPr id="218" name="Shape-13">
              <a:extLst>
                <a:ext uri="{FF2B5EF4-FFF2-40B4-BE49-F238E27FC236}">
                  <a16:creationId xmlns:a16="http://schemas.microsoft.com/office/drawing/2014/main" id="{30642466-322D-3B58-C2A0-D6377AD74991}"/>
                </a:ext>
              </a:extLst>
            </p:cNvPr>
            <p:cNvSpPr/>
            <p:nvPr/>
          </p:nvSpPr>
          <p:spPr>
            <a:xfrm rot="5400000">
              <a:off x="7867640" y="2759429"/>
              <a:ext cx="580295" cy="613646"/>
            </a:xfrm>
            <a:prstGeom prst="ellipse">
              <a:avLst/>
            </a:prstGeom>
            <a:solidFill>
              <a:schemeClr val="tx2">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sz="1000" b="0" i="0" noProof="0" dirty="0">
                <a:solidFill>
                  <a:srgbClr val="000000"/>
                </a:solidFill>
                <a:latin typeface="Arial" panose="020B0604020202020204" pitchFamily="34" charset="0"/>
              </a:endParaRPr>
            </a:p>
            <a:p>
              <a:pPr algn="ctr"/>
              <a:endParaRPr lang="de-DE" sz="1000" b="0" i="0" noProof="0" dirty="0">
                <a:solidFill>
                  <a:srgbClr val="000000"/>
                </a:solidFill>
                <a:latin typeface="Arial" panose="020B0604020202020204" pitchFamily="34" charset="0"/>
              </a:endParaRPr>
            </a:p>
          </p:txBody>
        </p:sp>
        <p:pic>
          <p:nvPicPr>
            <p:cNvPr id="219" name="Grafik 218" descr="Wasser mit einfarbiger Füllung">
              <a:extLst>
                <a:ext uri="{FF2B5EF4-FFF2-40B4-BE49-F238E27FC236}">
                  <a16:creationId xmlns:a16="http://schemas.microsoft.com/office/drawing/2014/main" id="{429D1164-66A1-2980-FECF-6FCB308AACBC}"/>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7959492" y="2867957"/>
              <a:ext cx="396590" cy="396590"/>
            </a:xfrm>
            <a:prstGeom prst="rect">
              <a:avLst/>
            </a:prstGeom>
          </p:spPr>
        </p:pic>
      </p:grpSp>
    </p:spTree>
    <p:extLst>
      <p:ext uri="{BB962C8B-B14F-4D97-AF65-F5344CB8AC3E}">
        <p14:creationId xmlns:p14="http://schemas.microsoft.com/office/powerpoint/2010/main" val="241973611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80A583-62CB-4A87-2F63-C7F18820415B}"/>
            </a:ext>
          </a:extLst>
        </p:cNvPr>
        <p:cNvGrpSpPr/>
        <p:nvPr/>
      </p:nvGrpSpPr>
      <p:grpSpPr>
        <a:xfrm>
          <a:off x="0" y="0"/>
          <a:ext cx="0" cy="0"/>
          <a:chOff x="0" y="0"/>
          <a:chExt cx="0" cy="0"/>
        </a:xfrm>
      </p:grpSpPr>
      <p:sp>
        <p:nvSpPr>
          <p:cNvPr id="4" name="Shape-3">
            <a:extLst>
              <a:ext uri="{FF2B5EF4-FFF2-40B4-BE49-F238E27FC236}">
                <a16:creationId xmlns:a16="http://schemas.microsoft.com/office/drawing/2014/main" id="{B923BBF4-08BF-260F-54ED-8C4A0F5E0740}"/>
              </a:ext>
            </a:extLst>
          </p:cNvPr>
          <p:cNvSpPr>
            <a:spLocks noGrp="1"/>
          </p:cNvSpPr>
          <p:nvPr>
            <p:ph type="title"/>
          </p:nvPr>
        </p:nvSpPr>
        <p:spPr/>
        <p:txBody>
          <a:bodyPr/>
          <a:lstStyle/>
          <a:p>
            <a:r>
              <a:rPr lang="de-DE" noProof="0" dirty="0"/>
              <a:t>Methodik – Ableitung von Schlüsselindikatoren (1/2)</a:t>
            </a:r>
          </a:p>
        </p:txBody>
      </p:sp>
      <p:sp>
        <p:nvSpPr>
          <p:cNvPr id="16" name="Textfeld 15">
            <a:extLst>
              <a:ext uri="{FF2B5EF4-FFF2-40B4-BE49-F238E27FC236}">
                <a16:creationId xmlns:a16="http://schemas.microsoft.com/office/drawing/2014/main" id="{5076ED9E-E528-68A3-0F28-5631855F11C9}"/>
              </a:ext>
            </a:extLst>
          </p:cNvPr>
          <p:cNvSpPr txBox="1"/>
          <p:nvPr/>
        </p:nvSpPr>
        <p:spPr>
          <a:xfrm>
            <a:off x="358775" y="973138"/>
            <a:ext cx="8389937" cy="1708160"/>
          </a:xfrm>
          <a:prstGeom prst="rect">
            <a:avLst/>
          </a:prstGeom>
          <a:noFill/>
        </p:spPr>
        <p:txBody>
          <a:bodyPr wrap="square" rtlCol="0">
            <a:spAutoFit/>
          </a:bodyPr>
          <a:lstStyle/>
          <a:p>
            <a:pPr marL="171450" indent="-171450">
              <a:spcAft>
                <a:spcPts val="600"/>
              </a:spcAft>
              <a:buFont typeface="Arial" panose="020B0604020202020204" pitchFamily="34" charset="0"/>
              <a:buChar char="•"/>
            </a:pPr>
            <a:r>
              <a:rPr lang="de-DE" sz="1000" noProof="0" dirty="0"/>
              <a:t>Zur Identifikation bzw. Ableitung von Schlüsselindikatoren (Treibern) für die Klimaresilienz/Vulnerabilität wurde eine Treiberanalyse mit Hilfe eines PLS-SEM (“partial least </a:t>
            </a:r>
            <a:r>
              <a:rPr lang="en-US" sz="1000" noProof="0" dirty="0"/>
              <a:t>squares structural equation model</a:t>
            </a:r>
            <a:r>
              <a:rPr lang="de-DE" sz="1000" noProof="0" dirty="0"/>
              <a:t>“) durchgeführt. Ziele der Treiberanalyse waren…</a:t>
            </a:r>
          </a:p>
          <a:p>
            <a:pPr marL="628650" lvl="1" indent="-171450">
              <a:buFont typeface="Arial" panose="020B0604020202020204" pitchFamily="34" charset="0"/>
              <a:buChar char="•"/>
            </a:pPr>
            <a:r>
              <a:rPr lang="de-DE" sz="1000" noProof="0" dirty="0"/>
              <a:t>… zu prüfen, dass die Indikatoren und die Themenfelder die Zielgröße Klimaresilienz insgesamt adäquat messen, und darüber hinaus</a:t>
            </a:r>
          </a:p>
          <a:p>
            <a:pPr marL="628650" lvl="1" indent="-171450">
              <a:spcAft>
                <a:spcPts val="600"/>
              </a:spcAft>
              <a:buFont typeface="Arial" panose="020B0604020202020204" pitchFamily="34" charset="0"/>
              <a:buChar char="•"/>
            </a:pPr>
            <a:r>
              <a:rPr lang="de-DE" sz="1000" noProof="0" dirty="0"/>
              <a:t>… zu identifizieren, welche Indikatoren in einem statistisch besonders starken Zusammenhang mit der Klimaresilienz stehen, d.h. welche Indikatoren die relevanten Schlüsselindikatoren in der Wahrnehmung der Unternehmen sind. </a:t>
            </a:r>
          </a:p>
          <a:p>
            <a:pPr marL="171450" lvl="1" indent="-171450">
              <a:spcAft>
                <a:spcPts val="600"/>
              </a:spcAft>
              <a:buFont typeface="Arial" panose="020B0604020202020204" pitchFamily="34" charset="0"/>
              <a:buChar char="•"/>
            </a:pPr>
            <a:r>
              <a:rPr lang="de-DE" sz="1000" noProof="0" dirty="0"/>
              <a:t>Das Zielkriterium „Klimaresilienz/ Vulnerabilität“ im untenstehenden Strukturgleichungsmodell resultiert aus der Einschätzung der Gesamtauswirkungen des Klimawandels auf die Unternehmen und den themenfeldspezifischen Gesamtbewertungen der Auswirkungen des Klimawandels.</a:t>
            </a:r>
          </a:p>
          <a:p>
            <a:pPr marL="171450" indent="-171450">
              <a:spcAft>
                <a:spcPts val="600"/>
              </a:spcAft>
              <a:buFont typeface="Arial" panose="020B0604020202020204" pitchFamily="34" charset="0"/>
              <a:buChar char="•"/>
            </a:pPr>
            <a:endParaRPr lang="de-DE" sz="1000" noProof="0" dirty="0"/>
          </a:p>
        </p:txBody>
      </p:sp>
      <p:grpSp>
        <p:nvGrpSpPr>
          <p:cNvPr id="52" name="Gruppieren 51">
            <a:extLst>
              <a:ext uri="{FF2B5EF4-FFF2-40B4-BE49-F238E27FC236}">
                <a16:creationId xmlns:a16="http://schemas.microsoft.com/office/drawing/2014/main" id="{DBFB8219-C712-FC6E-E493-44B94248FAE6}"/>
              </a:ext>
            </a:extLst>
          </p:cNvPr>
          <p:cNvGrpSpPr/>
          <p:nvPr/>
        </p:nvGrpSpPr>
        <p:grpSpPr>
          <a:xfrm>
            <a:off x="368301" y="2671192"/>
            <a:ext cx="8380411" cy="2098071"/>
            <a:chOff x="368301" y="2671192"/>
            <a:chExt cx="8380411" cy="2098071"/>
          </a:xfrm>
        </p:grpSpPr>
        <p:sp>
          <p:nvSpPr>
            <p:cNvPr id="6" name="Rechteck 5">
              <a:extLst>
                <a:ext uri="{FF2B5EF4-FFF2-40B4-BE49-F238E27FC236}">
                  <a16:creationId xmlns:a16="http://schemas.microsoft.com/office/drawing/2014/main" id="{11F68BF8-A023-1A44-026B-29941C59210C}"/>
                </a:ext>
              </a:extLst>
            </p:cNvPr>
            <p:cNvSpPr/>
            <p:nvPr/>
          </p:nvSpPr>
          <p:spPr>
            <a:xfrm>
              <a:off x="3714341" y="3784378"/>
              <a:ext cx="5034371" cy="984885"/>
            </a:xfrm>
            <a:prstGeom prst="rect">
              <a:avLst/>
            </a:prstGeom>
            <a:solidFill>
              <a:schemeClr val="tx2">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t">
              <a:spAutoFit/>
            </a:bodyPr>
            <a:lstStyle/>
            <a:p>
              <a:pPr>
                <a:spcAft>
                  <a:spcPts val="300"/>
                </a:spcAft>
              </a:pPr>
              <a:r>
                <a:rPr lang="de-DE" sz="600" b="1" i="0" noProof="0" dirty="0">
                  <a:solidFill>
                    <a:schemeClr val="tx1"/>
                  </a:solidFill>
                  <a:latin typeface="Arial" panose="020B0604020202020204" pitchFamily="34" charset="0"/>
                </a:rPr>
                <a:t>Statistisch bestätigte Zusammenhänge</a:t>
              </a:r>
            </a:p>
            <a:p>
              <a:pPr marL="90488" indent="-90488">
                <a:spcAft>
                  <a:spcPts val="300"/>
                </a:spcAft>
                <a:buFontTx/>
                <a:buChar char="-"/>
              </a:pPr>
              <a:r>
                <a:rPr lang="de-DE" sz="600" b="0" i="0" noProof="0" dirty="0">
                  <a:solidFill>
                    <a:schemeClr val="tx1"/>
                  </a:solidFill>
                  <a:latin typeface="Arial" panose="020B0604020202020204" pitchFamily="34" charset="0"/>
                </a:rPr>
                <a:t>Alle fünf Themenfelder besitzen einen direkten statistisch signifikanten Zusammenhang mit der Selbsteinschätzung der Klimaresilienz in den Unternehme</a:t>
              </a:r>
              <a:r>
                <a:rPr lang="de-DE" sz="600" noProof="0" dirty="0">
                  <a:solidFill>
                    <a:schemeClr val="tx1"/>
                  </a:solidFill>
                  <a:latin typeface="Arial" panose="020B0604020202020204" pitchFamily="34" charset="0"/>
                </a:rPr>
                <a:t>n.</a:t>
              </a:r>
              <a:endParaRPr lang="de-DE" sz="600" b="0" i="0" noProof="0" dirty="0">
                <a:solidFill>
                  <a:schemeClr val="tx1"/>
                </a:solidFill>
                <a:latin typeface="Arial" panose="020B0604020202020204" pitchFamily="34" charset="0"/>
              </a:endParaRPr>
            </a:p>
            <a:p>
              <a:pPr marL="90488" indent="-90488">
                <a:spcAft>
                  <a:spcPts val="300"/>
                </a:spcAft>
                <a:buFontTx/>
                <a:buChar char="-"/>
              </a:pPr>
              <a:r>
                <a:rPr lang="de-DE" sz="600" b="0" i="0" noProof="0" dirty="0">
                  <a:solidFill>
                    <a:schemeClr val="tx1"/>
                  </a:solidFill>
                  <a:latin typeface="Arial" panose="020B0604020202020204" pitchFamily="34" charset="0"/>
                </a:rPr>
                <a:t>Unternehmen, die aufgrund ihrer Betroffenheit aktuell weniger robust sind, nehmen einen höheren Handlungsbedarf zum Erhalt ihres Anpassungsgrades wahr und schätzen zukünftige Entwicklungen kritischer ein.</a:t>
              </a:r>
            </a:p>
            <a:p>
              <a:pPr marL="90488" indent="-90488">
                <a:spcAft>
                  <a:spcPts val="300"/>
                </a:spcAft>
                <a:buFontTx/>
                <a:buChar char="-"/>
              </a:pPr>
              <a:r>
                <a:rPr lang="de-DE" sz="600" noProof="0" dirty="0">
                  <a:solidFill>
                    <a:schemeClr val="tx1"/>
                  </a:solidFill>
                  <a:latin typeface="Arial" panose="020B0604020202020204" pitchFamily="34" charset="0"/>
                </a:rPr>
                <a:t>Unternehmen, die einen hohen Handlungsbedarf zum Erhalt ihres Anpassungsgrades spüren, schätzen zukünftige Entwicklungen kritischer ein, nehmen hemmende Einflüsse des rechtlichen Rahmens stärker wahr und bewerten zugleich ihre Handlungsfähigkeit aber als höher.</a:t>
              </a:r>
            </a:p>
            <a:p>
              <a:pPr marL="90488" indent="-90488">
                <a:spcAft>
                  <a:spcPts val="300"/>
                </a:spcAft>
                <a:buFontTx/>
                <a:buChar char="-"/>
              </a:pPr>
              <a:r>
                <a:rPr lang="de-DE" sz="600" b="0" i="0" noProof="0" dirty="0">
                  <a:solidFill>
                    <a:schemeClr val="tx1"/>
                  </a:solidFill>
                  <a:latin typeface="Arial" panose="020B0604020202020204" pitchFamily="34" charset="0"/>
                </a:rPr>
                <a:t>Unternehmen, die </a:t>
              </a:r>
              <a:r>
                <a:rPr lang="de-DE" sz="600" noProof="0" dirty="0">
                  <a:solidFill>
                    <a:schemeClr val="tx1"/>
                  </a:solidFill>
                  <a:latin typeface="Arial" panose="020B0604020202020204" pitchFamily="34" charset="0"/>
                </a:rPr>
                <a:t>ihre Handlungsfähigkeit eher eingeschränkt sehen, schätzen zukünftige Risiken höher ein.</a:t>
              </a:r>
              <a:endParaRPr lang="de-DE" sz="600" b="0" i="0" noProof="0" dirty="0">
                <a:solidFill>
                  <a:schemeClr val="tx1"/>
                </a:solidFill>
                <a:latin typeface="Arial" panose="020B0604020202020204" pitchFamily="34" charset="0"/>
              </a:endParaRPr>
            </a:p>
          </p:txBody>
        </p:sp>
        <p:grpSp>
          <p:nvGrpSpPr>
            <p:cNvPr id="7" name="Gruppieren 6">
              <a:extLst>
                <a:ext uri="{FF2B5EF4-FFF2-40B4-BE49-F238E27FC236}">
                  <a16:creationId xmlns:a16="http://schemas.microsoft.com/office/drawing/2014/main" id="{DE436D3E-9324-737D-7C6F-E2B6417DF560}"/>
                </a:ext>
              </a:extLst>
            </p:cNvPr>
            <p:cNvGrpSpPr/>
            <p:nvPr/>
          </p:nvGrpSpPr>
          <p:grpSpPr>
            <a:xfrm>
              <a:off x="368301" y="2671192"/>
              <a:ext cx="4782974" cy="2098071"/>
              <a:chOff x="360001" y="894135"/>
              <a:chExt cx="8423997" cy="3868367"/>
            </a:xfrm>
          </p:grpSpPr>
          <p:sp>
            <p:nvSpPr>
              <p:cNvPr id="8" name="Ellipse 7">
                <a:extLst>
                  <a:ext uri="{FF2B5EF4-FFF2-40B4-BE49-F238E27FC236}">
                    <a16:creationId xmlns:a16="http://schemas.microsoft.com/office/drawing/2014/main" id="{70D6E698-C0D5-59DE-E0F6-2BCEA968CF6B}"/>
                  </a:ext>
                </a:extLst>
              </p:cNvPr>
              <p:cNvSpPr/>
              <p:nvPr/>
            </p:nvSpPr>
            <p:spPr>
              <a:xfrm>
                <a:off x="360001" y="894135"/>
                <a:ext cx="1338263" cy="528637"/>
              </a:xfrm>
              <a:prstGeom prst="ellipse">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wrap="square" lIns="0" rIns="0" rtlCol="0" anchor="ctr">
                <a:noAutofit/>
              </a:bodyPr>
              <a:lstStyle/>
              <a:p>
                <a:pPr algn="ctr"/>
                <a:r>
                  <a:rPr lang="de-DE" sz="600" b="1" i="0" noProof="0" dirty="0">
                    <a:solidFill>
                      <a:schemeClr val="tx1"/>
                    </a:solidFill>
                    <a:latin typeface="Arial" panose="020B0604020202020204" pitchFamily="34" charset="0"/>
                  </a:rPr>
                  <a:t>Handlungs-fähigkeit</a:t>
                </a:r>
              </a:p>
            </p:txBody>
          </p:sp>
          <p:sp>
            <p:nvSpPr>
              <p:cNvPr id="9" name="Ellipse 8">
                <a:extLst>
                  <a:ext uri="{FF2B5EF4-FFF2-40B4-BE49-F238E27FC236}">
                    <a16:creationId xmlns:a16="http://schemas.microsoft.com/office/drawing/2014/main" id="{169F5765-3F32-F3BE-FFAF-F8F5A04B48AA}"/>
                  </a:ext>
                </a:extLst>
              </p:cNvPr>
              <p:cNvSpPr/>
              <p:nvPr/>
            </p:nvSpPr>
            <p:spPr>
              <a:xfrm>
                <a:off x="2122125" y="4233865"/>
                <a:ext cx="1338263" cy="528637"/>
              </a:xfrm>
              <a:prstGeom prst="ellipse">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wrap="square" lIns="0" rIns="0" rtlCol="0" anchor="ctr">
                <a:noAutofit/>
              </a:bodyPr>
              <a:lstStyle/>
              <a:p>
                <a:pPr algn="ctr"/>
                <a:r>
                  <a:rPr lang="de-DE" sz="600" b="1" i="0" noProof="0" dirty="0">
                    <a:solidFill>
                      <a:schemeClr val="tx1"/>
                    </a:solidFill>
                    <a:latin typeface="Arial" panose="020B0604020202020204" pitchFamily="34" charset="0"/>
                  </a:rPr>
                  <a:t>Anpassungs-grad</a:t>
                </a:r>
              </a:p>
            </p:txBody>
          </p:sp>
          <p:sp>
            <p:nvSpPr>
              <p:cNvPr id="10" name="Ellipse 9">
                <a:extLst>
                  <a:ext uri="{FF2B5EF4-FFF2-40B4-BE49-F238E27FC236}">
                    <a16:creationId xmlns:a16="http://schemas.microsoft.com/office/drawing/2014/main" id="{6DC52176-0666-CFEF-1E7B-D8F0803BF2C0}"/>
                  </a:ext>
                </a:extLst>
              </p:cNvPr>
              <p:cNvSpPr/>
              <p:nvPr/>
            </p:nvSpPr>
            <p:spPr>
              <a:xfrm>
                <a:off x="2128546" y="1288854"/>
                <a:ext cx="1338263" cy="528637"/>
              </a:xfrm>
              <a:prstGeom prst="ellipse">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wrap="square" lIns="0" rIns="0" rtlCol="0" anchor="ctr">
                <a:noAutofit/>
              </a:bodyPr>
              <a:lstStyle/>
              <a:p>
                <a:pPr algn="ctr"/>
                <a:r>
                  <a:rPr lang="de-DE" sz="600" b="1" i="0" noProof="0" dirty="0">
                    <a:solidFill>
                      <a:schemeClr val="tx1"/>
                    </a:solidFill>
                    <a:latin typeface="Arial" panose="020B0604020202020204" pitchFamily="34" charset="0"/>
                  </a:rPr>
                  <a:t>Zukunfts-perspektive</a:t>
                </a:r>
              </a:p>
            </p:txBody>
          </p:sp>
          <p:sp>
            <p:nvSpPr>
              <p:cNvPr id="11" name="Ellipse 10">
                <a:extLst>
                  <a:ext uri="{FF2B5EF4-FFF2-40B4-BE49-F238E27FC236}">
                    <a16:creationId xmlns:a16="http://schemas.microsoft.com/office/drawing/2014/main" id="{205870F6-B663-7411-7705-F9E3E11C9162}"/>
                  </a:ext>
                </a:extLst>
              </p:cNvPr>
              <p:cNvSpPr/>
              <p:nvPr/>
            </p:nvSpPr>
            <p:spPr>
              <a:xfrm>
                <a:off x="3722406" y="1681196"/>
                <a:ext cx="1338263" cy="528637"/>
              </a:xfrm>
              <a:prstGeom prst="ellipse">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wrap="square" lIns="0" rIns="0" rtlCol="0" anchor="ctr">
                <a:noAutofit/>
              </a:bodyPr>
              <a:lstStyle/>
              <a:p>
                <a:pPr algn="ctr"/>
                <a:r>
                  <a:rPr lang="de-DE" sz="600" b="1" i="0" noProof="0" dirty="0">
                    <a:solidFill>
                      <a:schemeClr val="tx1"/>
                    </a:solidFill>
                    <a:latin typeface="Arial" panose="020B0604020202020204" pitchFamily="34" charset="0"/>
                  </a:rPr>
                  <a:t>Robustheit</a:t>
                </a:r>
              </a:p>
            </p:txBody>
          </p:sp>
          <p:sp>
            <p:nvSpPr>
              <p:cNvPr id="12" name="Ellipse 11">
                <a:extLst>
                  <a:ext uri="{FF2B5EF4-FFF2-40B4-BE49-F238E27FC236}">
                    <a16:creationId xmlns:a16="http://schemas.microsoft.com/office/drawing/2014/main" id="{6C5747F0-CE07-E828-0CAD-45A36EB82589}"/>
                  </a:ext>
                </a:extLst>
              </p:cNvPr>
              <p:cNvSpPr/>
              <p:nvPr/>
            </p:nvSpPr>
            <p:spPr>
              <a:xfrm>
                <a:off x="4723225" y="2197317"/>
                <a:ext cx="1338263" cy="528637"/>
              </a:xfrm>
              <a:prstGeom prst="ellipse">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wrap="square" lIns="0" rIns="0" rtlCol="0" anchor="ctr">
                <a:noAutofit/>
              </a:bodyPr>
              <a:lstStyle/>
              <a:p>
                <a:pPr algn="ctr"/>
                <a:r>
                  <a:rPr lang="de-DE" sz="600" b="1" i="0" noProof="0" dirty="0">
                    <a:solidFill>
                      <a:schemeClr val="tx1"/>
                    </a:solidFill>
                    <a:latin typeface="Arial" panose="020B0604020202020204" pitchFamily="34" charset="0"/>
                  </a:rPr>
                  <a:t>Rechtlicher Rahmen</a:t>
                </a:r>
              </a:p>
            </p:txBody>
          </p:sp>
          <p:sp>
            <p:nvSpPr>
              <p:cNvPr id="13" name="Ellipse 12">
                <a:extLst>
                  <a:ext uri="{FF2B5EF4-FFF2-40B4-BE49-F238E27FC236}">
                    <a16:creationId xmlns:a16="http://schemas.microsoft.com/office/drawing/2014/main" id="{0E069396-CF8A-5C39-185E-12D6767CAE28}"/>
                  </a:ext>
                </a:extLst>
              </p:cNvPr>
              <p:cNvSpPr/>
              <p:nvPr/>
            </p:nvSpPr>
            <p:spPr>
              <a:xfrm>
                <a:off x="7445735" y="894135"/>
                <a:ext cx="1338263" cy="528637"/>
              </a:xfrm>
              <a:prstGeom prst="ellipse">
                <a:avLst/>
              </a:prstGeom>
              <a:solidFill>
                <a:schemeClr val="tx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wrap="square" lIns="0" rIns="0" rtlCol="0" anchor="ctr">
                <a:noAutofit/>
              </a:bodyPr>
              <a:lstStyle/>
              <a:p>
                <a:pPr algn="ctr"/>
                <a:r>
                  <a:rPr lang="de-DE" sz="600" b="1" i="0" noProof="0" dirty="0">
                    <a:solidFill>
                      <a:schemeClr val="bg1"/>
                    </a:solidFill>
                    <a:latin typeface="Arial" panose="020B0604020202020204" pitchFamily="34" charset="0"/>
                  </a:rPr>
                  <a:t>Klimaresilienz/</a:t>
                </a:r>
                <a:br>
                  <a:rPr lang="de-DE" sz="600" b="1" i="0" noProof="0" dirty="0">
                    <a:solidFill>
                      <a:schemeClr val="bg1"/>
                    </a:solidFill>
                    <a:latin typeface="Arial" panose="020B0604020202020204" pitchFamily="34" charset="0"/>
                  </a:rPr>
                </a:br>
                <a:r>
                  <a:rPr lang="de-DE" sz="600" b="1" i="0" noProof="0" dirty="0">
                    <a:solidFill>
                      <a:schemeClr val="bg1"/>
                    </a:solidFill>
                    <a:latin typeface="Arial" panose="020B0604020202020204" pitchFamily="34" charset="0"/>
                  </a:rPr>
                  <a:t>Vulnerabilität</a:t>
                </a:r>
              </a:p>
            </p:txBody>
          </p:sp>
          <p:cxnSp>
            <p:nvCxnSpPr>
              <p:cNvPr id="14" name="Gerade Verbindung mit Pfeil 13">
                <a:extLst>
                  <a:ext uri="{FF2B5EF4-FFF2-40B4-BE49-F238E27FC236}">
                    <a16:creationId xmlns:a16="http://schemas.microsoft.com/office/drawing/2014/main" id="{7EF13230-E2C3-C704-D9CA-7FE9A97D2E36}"/>
                  </a:ext>
                </a:extLst>
              </p:cNvPr>
              <p:cNvCxnSpPr>
                <a:cxnSpLocks/>
                <a:stCxn id="8" idx="5"/>
                <a:endCxn id="10" idx="2"/>
              </p:cNvCxnSpPr>
              <p:nvPr/>
            </p:nvCxnSpPr>
            <p:spPr>
              <a:xfrm>
                <a:off x="1502280" y="1345355"/>
                <a:ext cx="626266" cy="207818"/>
              </a:xfrm>
              <a:prstGeom prst="straightConnector1">
                <a:avLst/>
              </a:prstGeom>
              <a:ln>
                <a:solidFill>
                  <a:schemeClr val="tx1"/>
                </a:solidFill>
                <a:tailEnd type="triangle"/>
              </a:ln>
            </p:spPr>
            <p:style>
              <a:lnRef idx="2">
                <a:schemeClr val="accent1"/>
              </a:lnRef>
              <a:fillRef idx="0">
                <a:schemeClr val="accent1"/>
              </a:fillRef>
              <a:effectRef idx="1">
                <a:schemeClr val="accent1"/>
              </a:effectRef>
              <a:fontRef idx="minor">
                <a:schemeClr val="tx1"/>
              </a:fontRef>
            </p:style>
          </p:cxnSp>
          <p:cxnSp>
            <p:nvCxnSpPr>
              <p:cNvPr id="20" name="Gerade Verbindung mit Pfeil 19">
                <a:extLst>
                  <a:ext uri="{FF2B5EF4-FFF2-40B4-BE49-F238E27FC236}">
                    <a16:creationId xmlns:a16="http://schemas.microsoft.com/office/drawing/2014/main" id="{A00EE2D4-E0AB-E004-5447-575B138CF828}"/>
                  </a:ext>
                </a:extLst>
              </p:cNvPr>
              <p:cNvCxnSpPr>
                <a:cxnSpLocks/>
                <a:stCxn id="8" idx="7"/>
                <a:endCxn id="13" idx="1"/>
              </p:cNvCxnSpPr>
              <p:nvPr/>
            </p:nvCxnSpPr>
            <p:spPr>
              <a:xfrm>
                <a:off x="1502280" y="971552"/>
                <a:ext cx="6139439" cy="0"/>
              </a:xfrm>
              <a:prstGeom prst="straightConnector1">
                <a:avLst/>
              </a:prstGeom>
              <a:ln>
                <a:solidFill>
                  <a:schemeClr val="tx1"/>
                </a:solidFill>
                <a:tailEnd type="triangle"/>
              </a:ln>
            </p:spPr>
            <p:style>
              <a:lnRef idx="2">
                <a:schemeClr val="accent1"/>
              </a:lnRef>
              <a:fillRef idx="0">
                <a:schemeClr val="accent1"/>
              </a:fillRef>
              <a:effectRef idx="1">
                <a:schemeClr val="accent1"/>
              </a:effectRef>
              <a:fontRef idx="minor">
                <a:schemeClr val="tx1"/>
              </a:fontRef>
            </p:style>
          </p:cxnSp>
          <p:cxnSp>
            <p:nvCxnSpPr>
              <p:cNvPr id="21" name="Gerade Verbindung mit Pfeil 20">
                <a:extLst>
                  <a:ext uri="{FF2B5EF4-FFF2-40B4-BE49-F238E27FC236}">
                    <a16:creationId xmlns:a16="http://schemas.microsoft.com/office/drawing/2014/main" id="{6D507E76-B4C1-A2ED-BB82-3667046D6CBB}"/>
                  </a:ext>
                </a:extLst>
              </p:cNvPr>
              <p:cNvCxnSpPr>
                <a:cxnSpLocks/>
                <a:stCxn id="9" idx="1"/>
                <a:endCxn id="8" idx="4"/>
              </p:cNvCxnSpPr>
              <p:nvPr/>
            </p:nvCxnSpPr>
            <p:spPr>
              <a:xfrm flipH="1" flipV="1">
                <a:off x="1029133" y="1422772"/>
                <a:ext cx="1288976" cy="2888510"/>
              </a:xfrm>
              <a:prstGeom prst="straightConnector1">
                <a:avLst/>
              </a:prstGeom>
              <a:ln>
                <a:solidFill>
                  <a:schemeClr val="tx1"/>
                </a:solidFill>
                <a:tailEnd type="triangle"/>
              </a:ln>
            </p:spPr>
            <p:style>
              <a:lnRef idx="2">
                <a:schemeClr val="accent1"/>
              </a:lnRef>
              <a:fillRef idx="0">
                <a:schemeClr val="accent1"/>
              </a:fillRef>
              <a:effectRef idx="1">
                <a:schemeClr val="accent1"/>
              </a:effectRef>
              <a:fontRef idx="minor">
                <a:schemeClr val="tx1"/>
              </a:fontRef>
            </p:style>
          </p:cxnSp>
          <p:cxnSp>
            <p:nvCxnSpPr>
              <p:cNvPr id="22" name="Gerade Verbindung mit Pfeil 21">
                <a:extLst>
                  <a:ext uri="{FF2B5EF4-FFF2-40B4-BE49-F238E27FC236}">
                    <a16:creationId xmlns:a16="http://schemas.microsoft.com/office/drawing/2014/main" id="{C843F4AD-72AB-2692-EEFE-E97CF3799359}"/>
                  </a:ext>
                </a:extLst>
              </p:cNvPr>
              <p:cNvCxnSpPr>
                <a:cxnSpLocks/>
                <a:stCxn id="9" idx="0"/>
                <a:endCxn id="10" idx="4"/>
              </p:cNvCxnSpPr>
              <p:nvPr/>
            </p:nvCxnSpPr>
            <p:spPr>
              <a:xfrm flipV="1">
                <a:off x="2791257" y="1817491"/>
                <a:ext cx="6421" cy="2416374"/>
              </a:xfrm>
              <a:prstGeom prst="straightConnector1">
                <a:avLst/>
              </a:prstGeom>
              <a:ln>
                <a:solidFill>
                  <a:schemeClr val="tx1"/>
                </a:solidFill>
                <a:tailEnd type="triangle"/>
              </a:ln>
            </p:spPr>
            <p:style>
              <a:lnRef idx="2">
                <a:schemeClr val="accent1"/>
              </a:lnRef>
              <a:fillRef idx="0">
                <a:schemeClr val="accent1"/>
              </a:fillRef>
              <a:effectRef idx="1">
                <a:schemeClr val="accent1"/>
              </a:effectRef>
              <a:fontRef idx="minor">
                <a:schemeClr val="tx1"/>
              </a:fontRef>
            </p:style>
          </p:cxnSp>
          <p:cxnSp>
            <p:nvCxnSpPr>
              <p:cNvPr id="23" name="Gerade Verbindung mit Pfeil 22">
                <a:extLst>
                  <a:ext uri="{FF2B5EF4-FFF2-40B4-BE49-F238E27FC236}">
                    <a16:creationId xmlns:a16="http://schemas.microsoft.com/office/drawing/2014/main" id="{C52ECA97-1A37-4B37-3817-B6F4D028D5F1}"/>
                  </a:ext>
                </a:extLst>
              </p:cNvPr>
              <p:cNvCxnSpPr>
                <a:cxnSpLocks/>
                <a:stCxn id="11" idx="2"/>
                <a:endCxn id="10" idx="5"/>
              </p:cNvCxnSpPr>
              <p:nvPr/>
            </p:nvCxnSpPr>
            <p:spPr>
              <a:xfrm flipH="1" flipV="1">
                <a:off x="3270825" y="1740074"/>
                <a:ext cx="451581" cy="205441"/>
              </a:xfrm>
              <a:prstGeom prst="straightConnector1">
                <a:avLst/>
              </a:prstGeom>
              <a:ln>
                <a:solidFill>
                  <a:schemeClr val="tx1"/>
                </a:solidFill>
                <a:tailEnd type="triangle"/>
              </a:ln>
            </p:spPr>
            <p:style>
              <a:lnRef idx="2">
                <a:schemeClr val="accent1"/>
              </a:lnRef>
              <a:fillRef idx="0">
                <a:schemeClr val="accent1"/>
              </a:fillRef>
              <a:effectRef idx="1">
                <a:schemeClr val="accent1"/>
              </a:effectRef>
              <a:fontRef idx="minor">
                <a:schemeClr val="tx1"/>
              </a:fontRef>
            </p:style>
          </p:cxnSp>
          <p:cxnSp>
            <p:nvCxnSpPr>
              <p:cNvPr id="26" name="Gerade Verbindung mit Pfeil 25">
                <a:extLst>
                  <a:ext uri="{FF2B5EF4-FFF2-40B4-BE49-F238E27FC236}">
                    <a16:creationId xmlns:a16="http://schemas.microsoft.com/office/drawing/2014/main" id="{5F53A2CF-1041-D11E-70B8-48F0DE5680E0}"/>
                  </a:ext>
                </a:extLst>
              </p:cNvPr>
              <p:cNvCxnSpPr>
                <a:cxnSpLocks/>
                <a:stCxn id="10" idx="6"/>
                <a:endCxn id="13" idx="2"/>
              </p:cNvCxnSpPr>
              <p:nvPr/>
            </p:nvCxnSpPr>
            <p:spPr>
              <a:xfrm flipV="1">
                <a:off x="3466809" y="1158454"/>
                <a:ext cx="3978926" cy="394719"/>
              </a:xfrm>
              <a:prstGeom prst="straightConnector1">
                <a:avLst/>
              </a:prstGeom>
              <a:ln>
                <a:solidFill>
                  <a:schemeClr val="tx1"/>
                </a:solidFill>
                <a:tailEnd type="triangle"/>
              </a:ln>
            </p:spPr>
            <p:style>
              <a:lnRef idx="2">
                <a:schemeClr val="accent1"/>
              </a:lnRef>
              <a:fillRef idx="0">
                <a:schemeClr val="accent1"/>
              </a:fillRef>
              <a:effectRef idx="1">
                <a:schemeClr val="accent1"/>
              </a:effectRef>
              <a:fontRef idx="minor">
                <a:schemeClr val="tx1"/>
              </a:fontRef>
            </p:style>
          </p:cxnSp>
          <p:cxnSp>
            <p:nvCxnSpPr>
              <p:cNvPr id="29" name="Gerade Verbindung mit Pfeil 28">
                <a:extLst>
                  <a:ext uri="{FF2B5EF4-FFF2-40B4-BE49-F238E27FC236}">
                    <a16:creationId xmlns:a16="http://schemas.microsoft.com/office/drawing/2014/main" id="{28C4EE71-98E5-A97C-15D2-211AE91DFF98}"/>
                  </a:ext>
                </a:extLst>
              </p:cNvPr>
              <p:cNvCxnSpPr>
                <a:cxnSpLocks/>
                <a:stCxn id="11" idx="3"/>
                <a:endCxn id="9" idx="7"/>
              </p:cNvCxnSpPr>
              <p:nvPr/>
            </p:nvCxnSpPr>
            <p:spPr>
              <a:xfrm flipH="1">
                <a:off x="3264404" y="2132416"/>
                <a:ext cx="653986" cy="2178866"/>
              </a:xfrm>
              <a:prstGeom prst="straightConnector1">
                <a:avLst/>
              </a:prstGeom>
              <a:ln>
                <a:solidFill>
                  <a:schemeClr val="tx1"/>
                </a:solidFill>
                <a:tailEnd type="triangle"/>
              </a:ln>
            </p:spPr>
            <p:style>
              <a:lnRef idx="2">
                <a:schemeClr val="accent1"/>
              </a:lnRef>
              <a:fillRef idx="0">
                <a:schemeClr val="accent1"/>
              </a:fillRef>
              <a:effectRef idx="1">
                <a:schemeClr val="accent1"/>
              </a:effectRef>
              <a:fontRef idx="minor">
                <a:schemeClr val="tx1"/>
              </a:fontRef>
            </p:style>
          </p:cxnSp>
          <p:cxnSp>
            <p:nvCxnSpPr>
              <p:cNvPr id="30" name="Gerade Verbindung mit Pfeil 29">
                <a:extLst>
                  <a:ext uri="{FF2B5EF4-FFF2-40B4-BE49-F238E27FC236}">
                    <a16:creationId xmlns:a16="http://schemas.microsoft.com/office/drawing/2014/main" id="{729BC591-9F98-D30C-30CC-059F94626B87}"/>
                  </a:ext>
                </a:extLst>
              </p:cNvPr>
              <p:cNvCxnSpPr>
                <a:cxnSpLocks/>
                <a:stCxn id="11" idx="6"/>
                <a:endCxn id="13" idx="2"/>
              </p:cNvCxnSpPr>
              <p:nvPr/>
            </p:nvCxnSpPr>
            <p:spPr>
              <a:xfrm flipV="1">
                <a:off x="5060669" y="1158454"/>
                <a:ext cx="2385066" cy="787061"/>
              </a:xfrm>
              <a:prstGeom prst="straightConnector1">
                <a:avLst/>
              </a:prstGeom>
              <a:ln>
                <a:solidFill>
                  <a:schemeClr val="tx1"/>
                </a:solidFill>
                <a:tailEnd type="triangle"/>
              </a:ln>
            </p:spPr>
            <p:style>
              <a:lnRef idx="2">
                <a:schemeClr val="accent1"/>
              </a:lnRef>
              <a:fillRef idx="0">
                <a:schemeClr val="accent1"/>
              </a:fillRef>
              <a:effectRef idx="1">
                <a:schemeClr val="accent1"/>
              </a:effectRef>
              <a:fontRef idx="minor">
                <a:schemeClr val="tx1"/>
              </a:fontRef>
            </p:style>
          </p:cxnSp>
          <p:cxnSp>
            <p:nvCxnSpPr>
              <p:cNvPr id="32" name="Gerade Verbindung mit Pfeil 31">
                <a:extLst>
                  <a:ext uri="{FF2B5EF4-FFF2-40B4-BE49-F238E27FC236}">
                    <a16:creationId xmlns:a16="http://schemas.microsoft.com/office/drawing/2014/main" id="{ECBA1E7F-4C4D-513C-3F54-AD98C9FC8280}"/>
                  </a:ext>
                </a:extLst>
              </p:cNvPr>
              <p:cNvCxnSpPr>
                <a:cxnSpLocks/>
                <a:stCxn id="12" idx="7"/>
                <a:endCxn id="13" idx="3"/>
              </p:cNvCxnSpPr>
              <p:nvPr/>
            </p:nvCxnSpPr>
            <p:spPr>
              <a:xfrm flipV="1">
                <a:off x="5865504" y="1345355"/>
                <a:ext cx="1776215" cy="929379"/>
              </a:xfrm>
              <a:prstGeom prst="straightConnector1">
                <a:avLst/>
              </a:prstGeom>
              <a:ln>
                <a:solidFill>
                  <a:schemeClr val="tx1"/>
                </a:solidFill>
                <a:tailEnd type="triangle"/>
              </a:ln>
            </p:spPr>
            <p:style>
              <a:lnRef idx="2">
                <a:schemeClr val="accent1"/>
              </a:lnRef>
              <a:fillRef idx="0">
                <a:schemeClr val="accent1"/>
              </a:fillRef>
              <a:effectRef idx="1">
                <a:schemeClr val="accent1"/>
              </a:effectRef>
              <a:fontRef idx="minor">
                <a:schemeClr val="tx1"/>
              </a:fontRef>
            </p:style>
          </p:cxnSp>
          <p:cxnSp>
            <p:nvCxnSpPr>
              <p:cNvPr id="38" name="Gerade Verbindung mit Pfeil 37">
                <a:extLst>
                  <a:ext uri="{FF2B5EF4-FFF2-40B4-BE49-F238E27FC236}">
                    <a16:creationId xmlns:a16="http://schemas.microsoft.com/office/drawing/2014/main" id="{1625722E-F0BB-8229-752A-0B1DE4C41B4E}"/>
                  </a:ext>
                </a:extLst>
              </p:cNvPr>
              <p:cNvCxnSpPr>
                <a:cxnSpLocks/>
                <a:stCxn id="9" idx="6"/>
                <a:endCxn id="12" idx="3"/>
              </p:cNvCxnSpPr>
              <p:nvPr/>
            </p:nvCxnSpPr>
            <p:spPr>
              <a:xfrm flipV="1">
                <a:off x="3460388" y="2648537"/>
                <a:ext cx="1458821" cy="1849647"/>
              </a:xfrm>
              <a:prstGeom prst="straightConnector1">
                <a:avLst/>
              </a:prstGeom>
              <a:ln>
                <a:solidFill>
                  <a:schemeClr val="tx1"/>
                </a:solidFill>
                <a:tailEnd type="triangle"/>
              </a:ln>
            </p:spPr>
            <p:style>
              <a:lnRef idx="2">
                <a:schemeClr val="accent1"/>
              </a:lnRef>
              <a:fillRef idx="0">
                <a:schemeClr val="accent1"/>
              </a:fillRef>
              <a:effectRef idx="1">
                <a:schemeClr val="accent1"/>
              </a:effectRef>
              <a:fontRef idx="minor">
                <a:schemeClr val="tx1"/>
              </a:fontRef>
            </p:style>
          </p:cxnSp>
          <p:cxnSp>
            <p:nvCxnSpPr>
              <p:cNvPr id="39" name="Gerade Verbindung mit Pfeil 38">
                <a:extLst>
                  <a:ext uri="{FF2B5EF4-FFF2-40B4-BE49-F238E27FC236}">
                    <a16:creationId xmlns:a16="http://schemas.microsoft.com/office/drawing/2014/main" id="{277E67B8-DE9F-C7F1-DF5C-03403CC9DBDA}"/>
                  </a:ext>
                </a:extLst>
              </p:cNvPr>
              <p:cNvCxnSpPr>
                <a:cxnSpLocks/>
                <a:stCxn id="9" idx="6"/>
                <a:endCxn id="13" idx="4"/>
              </p:cNvCxnSpPr>
              <p:nvPr/>
            </p:nvCxnSpPr>
            <p:spPr>
              <a:xfrm flipV="1">
                <a:off x="3460388" y="1422772"/>
                <a:ext cx="4654479" cy="3075412"/>
              </a:xfrm>
              <a:prstGeom prst="straightConnector1">
                <a:avLst/>
              </a:prstGeom>
              <a:ln>
                <a:solidFill>
                  <a:schemeClr val="tx1"/>
                </a:solidFill>
                <a:tailEnd type="triangle"/>
              </a:ln>
            </p:spPr>
            <p:style>
              <a:lnRef idx="2">
                <a:schemeClr val="accent1"/>
              </a:lnRef>
              <a:fillRef idx="0">
                <a:schemeClr val="accent1"/>
              </a:fillRef>
              <a:effectRef idx="1">
                <a:schemeClr val="accent1"/>
              </a:effectRef>
              <a:fontRef idx="minor">
                <a:schemeClr val="tx1"/>
              </a:fontRef>
            </p:style>
          </p:cxnSp>
        </p:grpSp>
      </p:grpSp>
    </p:spTree>
    <p:extLst>
      <p:ext uri="{BB962C8B-B14F-4D97-AF65-F5344CB8AC3E}">
        <p14:creationId xmlns:p14="http://schemas.microsoft.com/office/powerpoint/2010/main" val="185623572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27D1B2-8099-F006-2A17-B3ED86123DD5}"/>
            </a:ext>
          </a:extLst>
        </p:cNvPr>
        <p:cNvGrpSpPr/>
        <p:nvPr/>
      </p:nvGrpSpPr>
      <p:grpSpPr>
        <a:xfrm>
          <a:off x="0" y="0"/>
          <a:ext cx="0" cy="0"/>
          <a:chOff x="0" y="0"/>
          <a:chExt cx="0" cy="0"/>
        </a:xfrm>
      </p:grpSpPr>
      <p:sp>
        <p:nvSpPr>
          <p:cNvPr id="4" name="Shape-3">
            <a:extLst>
              <a:ext uri="{FF2B5EF4-FFF2-40B4-BE49-F238E27FC236}">
                <a16:creationId xmlns:a16="http://schemas.microsoft.com/office/drawing/2014/main" id="{2AA939EC-8E7F-A807-0930-A1EBD94FBE01}"/>
              </a:ext>
            </a:extLst>
          </p:cNvPr>
          <p:cNvSpPr>
            <a:spLocks noGrp="1"/>
          </p:cNvSpPr>
          <p:nvPr>
            <p:ph type="title"/>
          </p:nvPr>
        </p:nvSpPr>
        <p:spPr/>
        <p:txBody>
          <a:bodyPr/>
          <a:lstStyle/>
          <a:p>
            <a:r>
              <a:rPr lang="de-DE" noProof="0" dirty="0"/>
              <a:t>Methodik – Ableitung von Schlüsselindikatoren (2/2)</a:t>
            </a:r>
          </a:p>
        </p:txBody>
      </p:sp>
      <p:sp>
        <p:nvSpPr>
          <p:cNvPr id="16" name="Textfeld 15">
            <a:extLst>
              <a:ext uri="{FF2B5EF4-FFF2-40B4-BE49-F238E27FC236}">
                <a16:creationId xmlns:a16="http://schemas.microsoft.com/office/drawing/2014/main" id="{D422C84C-B86A-AE03-52DE-C13B17C3AC0F}"/>
              </a:ext>
            </a:extLst>
          </p:cNvPr>
          <p:cNvSpPr txBox="1"/>
          <p:nvPr/>
        </p:nvSpPr>
        <p:spPr>
          <a:xfrm>
            <a:off x="358775" y="973138"/>
            <a:ext cx="8389937" cy="2323713"/>
          </a:xfrm>
          <a:prstGeom prst="rect">
            <a:avLst/>
          </a:prstGeom>
          <a:noFill/>
        </p:spPr>
        <p:txBody>
          <a:bodyPr wrap="square" rtlCol="0">
            <a:spAutoFit/>
          </a:bodyPr>
          <a:lstStyle>
            <a:defPPr>
              <a:defRPr lang="en-US"/>
            </a:defPPr>
            <a:lvl1pPr marL="171450" indent="-171450">
              <a:buFont typeface="Arial" panose="020B0604020202020204" pitchFamily="34" charset="0"/>
              <a:buChar char="•"/>
              <a:defRPr sz="1000"/>
            </a:lvl1pPr>
            <a:lvl2pPr marL="628650" lvl="1" indent="-171450">
              <a:buFont typeface="Arial" panose="020B0604020202020204" pitchFamily="34" charset="0"/>
              <a:buChar char="•"/>
              <a:defRPr sz="1000"/>
            </a:lvl2pPr>
          </a:lstStyle>
          <a:p>
            <a:pPr>
              <a:spcAft>
                <a:spcPts val="600"/>
              </a:spcAft>
            </a:pPr>
            <a:r>
              <a:rPr lang="de-DE" noProof="0" dirty="0"/>
              <a:t>Auf Basis der Treiberanalyse kann identifiziert werden, ob Indikatoren in der Unternehmenswahrnehmung in einem statistisch starken oder eher schwachen Zusammenhang mit der Klimaresilienz stehen. Somit lassen sich unter allen gemessenen 50 Indikatoren die wesentlichen positiv sowie negativ bewerteten Schlüsselindikatoren identifizieren:</a:t>
            </a:r>
          </a:p>
          <a:p>
            <a:pPr lvl="1">
              <a:spcAft>
                <a:spcPts val="600"/>
              </a:spcAft>
            </a:pPr>
            <a:r>
              <a:rPr lang="de-DE" b="1" noProof="0" dirty="0"/>
              <a:t>Negative Schlüsselindikatoren</a:t>
            </a:r>
            <a:r>
              <a:rPr lang="de-DE" noProof="0" dirty="0"/>
              <a:t>: Indikatoren mit einem themenfeldspezifisch überdurchschnittlich hohen, statistisch signifikanten Einfluss auf die Selbsteinschätzung der Klimaresilienz in den Unternehmen, die im Vergleich mit den anderen Themenfeldindikatoren schlechter bewertet werden</a:t>
            </a:r>
          </a:p>
          <a:p>
            <a:pPr lvl="1">
              <a:spcAft>
                <a:spcPts val="600"/>
              </a:spcAft>
            </a:pPr>
            <a:r>
              <a:rPr lang="de-DE" b="1" noProof="0" dirty="0"/>
              <a:t>Positive Schlüsselindikatoren: </a:t>
            </a:r>
            <a:r>
              <a:rPr lang="de-DE" noProof="0" dirty="0"/>
              <a:t>Indikatoren</a:t>
            </a:r>
            <a:r>
              <a:rPr lang="de-DE" b="1" noProof="0" dirty="0"/>
              <a:t> </a:t>
            </a:r>
            <a:r>
              <a:rPr lang="de-DE" noProof="0" dirty="0"/>
              <a:t>mit einem themenfeldspezifisch überdurchschnittlich hohen, statistisch signifikanten Einfluss auf die Selbsteinschätzung der Klimaresilienz in den Unternehmen, die im Vergleich mit den anderen Themenfeldindikatoren besser bewertet werden </a:t>
            </a:r>
          </a:p>
          <a:p>
            <a:pPr lvl="1">
              <a:spcAft>
                <a:spcPts val="600"/>
              </a:spcAft>
            </a:pPr>
            <a:endParaRPr lang="de-DE" noProof="0" dirty="0"/>
          </a:p>
          <a:p>
            <a:pPr lvl="1">
              <a:spcAft>
                <a:spcPts val="600"/>
              </a:spcAft>
            </a:pPr>
            <a:endParaRPr lang="de-DE" noProof="0" dirty="0"/>
          </a:p>
          <a:p>
            <a:pPr>
              <a:spcAft>
                <a:spcPts val="600"/>
              </a:spcAft>
            </a:pPr>
            <a:endParaRPr lang="de-DE" noProof="0" dirty="0"/>
          </a:p>
        </p:txBody>
      </p:sp>
    </p:spTree>
    <p:extLst>
      <p:ext uri="{BB962C8B-B14F-4D97-AF65-F5344CB8AC3E}">
        <p14:creationId xmlns:p14="http://schemas.microsoft.com/office/powerpoint/2010/main" val="278484942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D3F6D8-1E75-5804-B13F-F971DDE43D63}"/>
            </a:ext>
          </a:extLst>
        </p:cNvPr>
        <p:cNvGrpSpPr/>
        <p:nvPr/>
      </p:nvGrpSpPr>
      <p:grpSpPr>
        <a:xfrm>
          <a:off x="0" y="0"/>
          <a:ext cx="0" cy="0"/>
          <a:chOff x="0" y="0"/>
          <a:chExt cx="0" cy="0"/>
        </a:xfrm>
      </p:grpSpPr>
      <p:sp>
        <p:nvSpPr>
          <p:cNvPr id="2" name="Shape-1">
            <a:extLst>
              <a:ext uri="{FF2B5EF4-FFF2-40B4-BE49-F238E27FC236}">
                <a16:creationId xmlns:a16="http://schemas.microsoft.com/office/drawing/2014/main" id="{0F89403B-D047-CE13-7808-674CAFDD17AD}"/>
              </a:ext>
            </a:extLst>
          </p:cNvPr>
          <p:cNvSpPr>
            <a:spLocks noGrp="1"/>
          </p:cNvSpPr>
          <p:nvPr>
            <p:ph type="title"/>
          </p:nvPr>
        </p:nvSpPr>
        <p:spPr>
          <a:xfrm>
            <a:off x="359999" y="1576800"/>
            <a:ext cx="8135523" cy="994172"/>
          </a:xfrm>
        </p:spPr>
        <p:txBody>
          <a:bodyPr>
            <a:normAutofit/>
          </a:bodyPr>
          <a:lstStyle/>
          <a:p>
            <a:r>
              <a:rPr lang="de-DE" noProof="0" dirty="0"/>
              <a:t>Anhang: Fragebogen</a:t>
            </a:r>
          </a:p>
        </p:txBody>
      </p:sp>
      <p:sp>
        <p:nvSpPr>
          <p:cNvPr id="3" name="Shape-2">
            <a:extLst>
              <a:ext uri="{FF2B5EF4-FFF2-40B4-BE49-F238E27FC236}">
                <a16:creationId xmlns:a16="http://schemas.microsoft.com/office/drawing/2014/main" id="{665E22C5-FC53-93A4-F674-F6AF2B0C2F71}"/>
              </a:ext>
            </a:extLst>
          </p:cNvPr>
          <p:cNvSpPr>
            <a:spLocks noGrp="1"/>
          </p:cNvSpPr>
          <p:nvPr>
            <p:ph type="ftr" sz="quarter" idx="3"/>
          </p:nvPr>
        </p:nvSpPr>
        <p:spPr/>
        <p:txBody>
          <a:bodyPr/>
          <a:lstStyle/>
          <a:p>
            <a:r>
              <a:rPr lang="de-DE" noProof="0" dirty="0"/>
              <a:t>Juli 2026</a:t>
            </a:r>
          </a:p>
        </p:txBody>
      </p:sp>
      <p:sp>
        <p:nvSpPr>
          <p:cNvPr id="4" name="Shape-3">
            <a:extLst>
              <a:ext uri="{FF2B5EF4-FFF2-40B4-BE49-F238E27FC236}">
                <a16:creationId xmlns:a16="http://schemas.microsoft.com/office/drawing/2014/main" id="{0A3C883F-3ECC-2289-FB09-9B341B347B7A}"/>
              </a:ext>
            </a:extLst>
          </p:cNvPr>
          <p:cNvSpPr>
            <a:spLocks noGrp="1"/>
          </p:cNvSpPr>
          <p:nvPr>
            <p:ph type="sldNum" sz="quarter" idx="4"/>
          </p:nvPr>
        </p:nvSpPr>
        <p:spPr/>
        <p:txBody>
          <a:bodyPr/>
          <a:lstStyle/>
          <a:p>
            <a:fld id="{DB2B21CB-63E8-C249-B8AC-5FF3FD754265}" type="slidenum">
              <a:rPr lang="de-DE" noProof="0" smtClean="0"/>
              <a:pPr/>
              <a:t>43</a:t>
            </a:fld>
            <a:endParaRPr lang="de-DE" noProof="0" dirty="0"/>
          </a:p>
        </p:txBody>
      </p:sp>
    </p:spTree>
    <p:extLst>
      <p:ext uri="{BB962C8B-B14F-4D97-AF65-F5344CB8AC3E}">
        <p14:creationId xmlns:p14="http://schemas.microsoft.com/office/powerpoint/2010/main" val="275977645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ußzeilenplatzhalter 1">
            <a:extLst>
              <a:ext uri="{FF2B5EF4-FFF2-40B4-BE49-F238E27FC236}">
                <a16:creationId xmlns:a16="http://schemas.microsoft.com/office/drawing/2014/main" id="{F0EEC330-386A-91C5-5793-6F0A440F5FA6}"/>
              </a:ext>
            </a:extLst>
          </p:cNvPr>
          <p:cNvSpPr>
            <a:spLocks noGrp="1"/>
          </p:cNvSpPr>
          <p:nvPr>
            <p:ph type="ftr" sz="quarter" idx="3"/>
          </p:nvPr>
        </p:nvSpPr>
        <p:spPr/>
        <p:txBody>
          <a:bodyPr/>
          <a:lstStyle/>
          <a:p>
            <a:r>
              <a:rPr lang="de-DE" dirty="0"/>
              <a:t>Juli 2026</a:t>
            </a:r>
          </a:p>
        </p:txBody>
      </p:sp>
      <p:sp>
        <p:nvSpPr>
          <p:cNvPr id="3" name="Foliennummernplatzhalter 2">
            <a:extLst>
              <a:ext uri="{FF2B5EF4-FFF2-40B4-BE49-F238E27FC236}">
                <a16:creationId xmlns:a16="http://schemas.microsoft.com/office/drawing/2014/main" id="{8B6FB12D-84C3-065E-ECE4-A34CD2C5FD97}"/>
              </a:ext>
            </a:extLst>
          </p:cNvPr>
          <p:cNvSpPr>
            <a:spLocks noGrp="1"/>
          </p:cNvSpPr>
          <p:nvPr>
            <p:ph type="sldNum" sz="quarter" idx="4"/>
          </p:nvPr>
        </p:nvSpPr>
        <p:spPr/>
        <p:txBody>
          <a:bodyPr/>
          <a:lstStyle/>
          <a:p>
            <a:fld id="{DB2B21CB-63E8-C249-B8AC-5FF3FD754265}" type="slidenum">
              <a:rPr lang="de-DE" smtClean="0"/>
              <a:pPr/>
              <a:t>44</a:t>
            </a:fld>
            <a:endParaRPr lang="de-DE" dirty="0"/>
          </a:p>
        </p:txBody>
      </p:sp>
      <p:sp>
        <p:nvSpPr>
          <p:cNvPr id="4" name="Titel 3">
            <a:extLst>
              <a:ext uri="{FF2B5EF4-FFF2-40B4-BE49-F238E27FC236}">
                <a16:creationId xmlns:a16="http://schemas.microsoft.com/office/drawing/2014/main" id="{65873258-CB91-0DF6-1FFB-E20778E427A7}"/>
              </a:ext>
            </a:extLst>
          </p:cNvPr>
          <p:cNvSpPr>
            <a:spLocks noGrp="1"/>
          </p:cNvSpPr>
          <p:nvPr>
            <p:ph type="title"/>
          </p:nvPr>
        </p:nvSpPr>
        <p:spPr/>
        <p:txBody>
          <a:bodyPr/>
          <a:lstStyle/>
          <a:p>
            <a:r>
              <a:rPr lang="de-DE" dirty="0"/>
              <a:t>Fragebogen – Angaben zum Unternehmen </a:t>
            </a:r>
          </a:p>
        </p:txBody>
      </p:sp>
      <p:sp>
        <p:nvSpPr>
          <p:cNvPr id="5" name="Textplatzhalter 4">
            <a:extLst>
              <a:ext uri="{FF2B5EF4-FFF2-40B4-BE49-F238E27FC236}">
                <a16:creationId xmlns:a16="http://schemas.microsoft.com/office/drawing/2014/main" id="{C7171B90-DD29-F83D-A8AB-814A4CFE2545}"/>
              </a:ext>
            </a:extLst>
          </p:cNvPr>
          <p:cNvSpPr>
            <a:spLocks noGrp="1"/>
          </p:cNvSpPr>
          <p:nvPr>
            <p:ph type="body" sz="quarter" idx="13"/>
          </p:nvPr>
        </p:nvSpPr>
        <p:spPr>
          <a:xfrm>
            <a:off x="360000" y="973138"/>
            <a:ext cx="4212000" cy="3780000"/>
          </a:xfrm>
        </p:spPr>
        <p:txBody>
          <a:bodyPr>
            <a:noAutofit/>
          </a:bodyPr>
          <a:lstStyle/>
          <a:p>
            <a:pPr marL="0" indent="0">
              <a:spcBef>
                <a:spcPts val="0"/>
              </a:spcBef>
              <a:buNone/>
            </a:pPr>
            <a:r>
              <a:rPr lang="de-DE" sz="800" dirty="0"/>
              <a:t>Frage 1: Ist Ihr Unternehmen ein…?</a:t>
            </a:r>
          </a:p>
          <a:p>
            <a:pPr lvl="1">
              <a:spcBef>
                <a:spcPts val="0"/>
              </a:spcBef>
              <a:buFont typeface="Courier New" panose="02070309020205020404" pitchFamily="49" charset="0"/>
              <a:buChar char="o"/>
            </a:pPr>
            <a:r>
              <a:rPr lang="de-DE" sz="800" dirty="0"/>
              <a:t>Fernwasserversorger</a:t>
            </a:r>
          </a:p>
          <a:p>
            <a:pPr lvl="1">
              <a:spcBef>
                <a:spcPts val="0"/>
              </a:spcBef>
              <a:buFont typeface="Courier New" panose="02070309020205020404" pitchFamily="49" charset="0"/>
              <a:buChar char="o"/>
            </a:pPr>
            <a:r>
              <a:rPr lang="de-DE" sz="800" dirty="0"/>
              <a:t>Direktversorger</a:t>
            </a:r>
          </a:p>
          <a:p>
            <a:pPr marL="0" lvl="1" indent="0">
              <a:spcBef>
                <a:spcPts val="0"/>
              </a:spcBef>
              <a:buNone/>
            </a:pPr>
            <a:endParaRPr lang="de-DE" sz="800" dirty="0"/>
          </a:p>
          <a:p>
            <a:pPr marL="0" lvl="1" indent="0">
              <a:spcBef>
                <a:spcPts val="0"/>
              </a:spcBef>
              <a:buNone/>
            </a:pPr>
            <a:r>
              <a:rPr lang="de-DE" sz="800" dirty="0"/>
              <a:t>Frage 2: Welche Prozesse/Wertschöpfungsstufen der Wasserversorgung deckt Ihr Unternehmen ab? (Mehrfachantwort)</a:t>
            </a:r>
          </a:p>
          <a:p>
            <a:pPr lvl="1">
              <a:spcBef>
                <a:spcPts val="0"/>
              </a:spcBef>
              <a:buFont typeface="Courier New" panose="02070309020205020404" pitchFamily="49" charset="0"/>
              <a:buChar char="o"/>
            </a:pPr>
            <a:r>
              <a:rPr lang="de-DE" sz="800" dirty="0"/>
              <a:t>Wasserressourcenmanagement (inkl. Ressourcenschutz in Einzugsgebieten und Monitoring) </a:t>
            </a:r>
          </a:p>
          <a:p>
            <a:pPr lvl="1">
              <a:spcBef>
                <a:spcPts val="0"/>
              </a:spcBef>
              <a:buFont typeface="Courier New" panose="02070309020205020404" pitchFamily="49" charset="0"/>
              <a:buChar char="o"/>
            </a:pPr>
            <a:r>
              <a:rPr lang="de-DE" sz="800" dirty="0"/>
              <a:t>Wassergewinnung </a:t>
            </a:r>
          </a:p>
          <a:p>
            <a:pPr lvl="1">
              <a:spcBef>
                <a:spcPts val="0"/>
              </a:spcBef>
              <a:buFont typeface="Courier New" panose="02070309020205020404" pitchFamily="49" charset="0"/>
              <a:buChar char="o"/>
            </a:pPr>
            <a:r>
              <a:rPr lang="de-DE" sz="800" dirty="0"/>
              <a:t>Wasseraufbereitung</a:t>
            </a:r>
          </a:p>
          <a:p>
            <a:pPr lvl="1">
              <a:spcBef>
                <a:spcPts val="0"/>
              </a:spcBef>
              <a:buFont typeface="Courier New" panose="02070309020205020404" pitchFamily="49" charset="0"/>
              <a:buChar char="o"/>
            </a:pPr>
            <a:r>
              <a:rPr lang="de-DE" sz="800" dirty="0"/>
              <a:t>Wasserspeicherung</a:t>
            </a:r>
          </a:p>
          <a:p>
            <a:pPr lvl="1">
              <a:spcBef>
                <a:spcPts val="0"/>
              </a:spcBef>
              <a:buFont typeface="Courier New" panose="02070309020205020404" pitchFamily="49" charset="0"/>
              <a:buChar char="o"/>
            </a:pPr>
            <a:r>
              <a:rPr lang="de-DE" sz="800" dirty="0"/>
              <a:t>Wassertransport </a:t>
            </a:r>
          </a:p>
          <a:p>
            <a:pPr lvl="1">
              <a:spcBef>
                <a:spcPts val="0"/>
              </a:spcBef>
              <a:buFont typeface="Courier New" panose="02070309020205020404" pitchFamily="49" charset="0"/>
              <a:buChar char="o"/>
            </a:pPr>
            <a:r>
              <a:rPr lang="de-DE" sz="800" dirty="0"/>
              <a:t>Wasserverteilung (Ortsnetz(e) mit Versorgung von Endkunden) </a:t>
            </a:r>
          </a:p>
          <a:p>
            <a:pPr lvl="1">
              <a:spcBef>
                <a:spcPts val="0"/>
              </a:spcBef>
              <a:buFont typeface="Courier New" panose="02070309020205020404" pitchFamily="49" charset="0"/>
              <a:buChar char="o"/>
            </a:pPr>
            <a:r>
              <a:rPr lang="de-DE" sz="800" dirty="0"/>
              <a:t>Sonstige, und zwar…</a:t>
            </a:r>
          </a:p>
          <a:p>
            <a:pPr marL="171450" lvl="1" indent="-171450">
              <a:spcBef>
                <a:spcPts val="0"/>
              </a:spcBef>
              <a:buFont typeface="Courier New" panose="02070309020205020404" pitchFamily="49" charset="0"/>
              <a:buChar char="o"/>
            </a:pPr>
            <a:endParaRPr lang="de-DE" sz="800" dirty="0"/>
          </a:p>
          <a:p>
            <a:pPr marL="0" lvl="1" indent="0">
              <a:spcBef>
                <a:spcPts val="0"/>
              </a:spcBef>
              <a:buNone/>
            </a:pPr>
            <a:r>
              <a:rPr lang="de-DE" sz="800" dirty="0"/>
              <a:t>Frage 3: Welche Wasserarten nutzt Ihre Organisation / Ihr Unternehmen für die Wassergewinnung? (Mehrfachantwort)</a:t>
            </a:r>
          </a:p>
          <a:p>
            <a:pPr lvl="1">
              <a:spcBef>
                <a:spcPts val="0"/>
              </a:spcBef>
              <a:buFont typeface="Courier New" panose="02070309020205020404" pitchFamily="49" charset="0"/>
              <a:buChar char="o"/>
            </a:pPr>
            <a:r>
              <a:rPr lang="de-DE" sz="800" dirty="0"/>
              <a:t>Quellwasser </a:t>
            </a:r>
          </a:p>
          <a:p>
            <a:pPr lvl="1">
              <a:spcBef>
                <a:spcPts val="0"/>
              </a:spcBef>
              <a:buFont typeface="Courier New" panose="02070309020205020404" pitchFamily="49" charset="0"/>
              <a:buChar char="o"/>
            </a:pPr>
            <a:r>
              <a:rPr lang="de-DE" sz="800" dirty="0"/>
              <a:t>Grundwasser</a:t>
            </a:r>
          </a:p>
          <a:p>
            <a:pPr lvl="1">
              <a:spcBef>
                <a:spcPts val="0"/>
              </a:spcBef>
              <a:buFont typeface="Courier New" panose="02070309020205020404" pitchFamily="49" charset="0"/>
              <a:buChar char="o"/>
            </a:pPr>
            <a:r>
              <a:rPr lang="de-DE" sz="800" dirty="0"/>
              <a:t>Angereichertes Grundwasser</a:t>
            </a:r>
          </a:p>
          <a:p>
            <a:pPr lvl="1">
              <a:spcBef>
                <a:spcPts val="0"/>
              </a:spcBef>
              <a:buFont typeface="Courier New" panose="02070309020205020404" pitchFamily="49" charset="0"/>
              <a:buChar char="o"/>
            </a:pPr>
            <a:r>
              <a:rPr lang="de-DE" sz="800" dirty="0"/>
              <a:t>Uferfiltrat</a:t>
            </a:r>
          </a:p>
          <a:p>
            <a:pPr lvl="1">
              <a:spcBef>
                <a:spcPts val="0"/>
              </a:spcBef>
              <a:buFont typeface="Courier New" panose="02070309020205020404" pitchFamily="49" charset="0"/>
              <a:buChar char="o"/>
            </a:pPr>
            <a:r>
              <a:rPr lang="de-DE" sz="800" dirty="0"/>
              <a:t>Flusswasser</a:t>
            </a:r>
          </a:p>
          <a:p>
            <a:pPr lvl="1">
              <a:spcBef>
                <a:spcPts val="0"/>
              </a:spcBef>
              <a:buFont typeface="Courier New" panose="02070309020205020404" pitchFamily="49" charset="0"/>
              <a:buChar char="o"/>
            </a:pPr>
            <a:r>
              <a:rPr lang="de-DE" sz="800" dirty="0"/>
              <a:t>See- und Talsperrenwasser</a:t>
            </a:r>
          </a:p>
          <a:p>
            <a:pPr lvl="1">
              <a:spcBef>
                <a:spcPts val="0"/>
              </a:spcBef>
              <a:buFont typeface="Courier New" panose="02070309020205020404" pitchFamily="49" charset="0"/>
              <a:buChar char="o"/>
            </a:pPr>
            <a:r>
              <a:rPr lang="de-DE" sz="800" dirty="0"/>
              <a:t>Fremdbezug von Rohwasser</a:t>
            </a:r>
          </a:p>
          <a:p>
            <a:pPr lvl="1">
              <a:spcBef>
                <a:spcPts val="0"/>
              </a:spcBef>
              <a:buFont typeface="Courier New" panose="02070309020205020404" pitchFamily="49" charset="0"/>
              <a:buChar char="o"/>
            </a:pPr>
            <a:r>
              <a:rPr lang="de-DE" sz="800" dirty="0"/>
              <a:t>Fremdbezug von Rein-/Trinkwasser</a:t>
            </a:r>
          </a:p>
        </p:txBody>
      </p:sp>
      <p:sp>
        <p:nvSpPr>
          <p:cNvPr id="6" name="Textplatzhalter 4">
            <a:extLst>
              <a:ext uri="{FF2B5EF4-FFF2-40B4-BE49-F238E27FC236}">
                <a16:creationId xmlns:a16="http://schemas.microsoft.com/office/drawing/2014/main" id="{C5A4879D-9623-C803-039B-1FEE77DD72D2}"/>
              </a:ext>
            </a:extLst>
          </p:cNvPr>
          <p:cNvSpPr txBox="1">
            <a:spLocks/>
          </p:cNvSpPr>
          <p:nvPr/>
        </p:nvSpPr>
        <p:spPr>
          <a:xfrm>
            <a:off x="4572000" y="973138"/>
            <a:ext cx="4176713" cy="3780000"/>
          </a:xfrm>
          <a:prstGeom prst="rect">
            <a:avLst/>
          </a:prstGeom>
        </p:spPr>
        <p:txBody>
          <a:bodyPr lIns="0" tIns="0" rIns="0">
            <a:noAutofit/>
          </a:bodyPr>
          <a:lstStyle>
            <a:lvl1pPr marL="216000" indent="-216000" algn="l" defTabSz="685800" rtl="0" eaLnBrk="1" latinLnBrk="0" hangingPunct="1">
              <a:lnSpc>
                <a:spcPct val="120000"/>
              </a:lnSpc>
              <a:spcBef>
                <a:spcPts val="750"/>
              </a:spcBef>
              <a:buFontTx/>
              <a:buBlip>
                <a:blip>
                  <a:extLst>
                    <a:ext uri="{96DAC541-7B7A-43D3-8B79-37D633B846F1}">
                      <asvg:svgBlip xmlns:asvg="http://schemas.microsoft.com/office/drawing/2016/SVG/main" r:embed="rId2"/>
                    </a:ext>
                  </a:extLst>
                </a:blip>
              </a:buBlip>
              <a:defRPr sz="1800" b="0" i="0" kern="1200">
                <a:solidFill>
                  <a:schemeClr val="tx1"/>
                </a:solidFill>
                <a:latin typeface="Arial" panose="020B0604020202020204" pitchFamily="34" charset="0"/>
                <a:ea typeface="+mn-ea"/>
                <a:cs typeface="+mn-cs"/>
              </a:defRPr>
            </a:lvl1pPr>
            <a:lvl2pPr marL="396000" indent="-216000" algn="l" defTabSz="685800" rtl="0" eaLnBrk="1" latinLnBrk="0" hangingPunct="1">
              <a:lnSpc>
                <a:spcPct val="120000"/>
              </a:lnSpc>
              <a:spcBef>
                <a:spcPts val="375"/>
              </a:spcBef>
              <a:buSzPct val="100000"/>
              <a:buFontTx/>
              <a:buBlip>
                <a:blip>
                  <a:extLst>
                    <a:ext uri="{96DAC541-7B7A-43D3-8B79-37D633B846F1}">
                      <asvg:svgBlip xmlns:asvg="http://schemas.microsoft.com/office/drawing/2016/SVG/main" r:embed="rId3"/>
                    </a:ext>
                  </a:extLst>
                </a:blip>
              </a:buBlip>
              <a:defRPr sz="1800" b="0" i="0" kern="1200">
                <a:solidFill>
                  <a:schemeClr val="tx1"/>
                </a:solidFill>
                <a:latin typeface="Arial" panose="020B0604020202020204" pitchFamily="34" charset="0"/>
                <a:ea typeface="+mn-ea"/>
                <a:cs typeface="+mn-cs"/>
              </a:defRPr>
            </a:lvl2pPr>
            <a:lvl3pPr marL="612000" indent="-216000" algn="l" defTabSz="685800" rtl="0" eaLnBrk="1" latinLnBrk="0" hangingPunct="1">
              <a:lnSpc>
                <a:spcPct val="120000"/>
              </a:lnSpc>
              <a:spcBef>
                <a:spcPts val="375"/>
              </a:spcBef>
              <a:buSzPct val="120000"/>
              <a:buFont typeface="Arial" panose="020B0604020202020204" pitchFamily="34" charset="0"/>
              <a:buChar char="•"/>
              <a:defRPr sz="1500" b="0" i="0" kern="1200">
                <a:solidFill>
                  <a:schemeClr val="tx1"/>
                </a:solidFill>
                <a:latin typeface="Arial" panose="020B0604020202020204" pitchFamily="34" charset="0"/>
                <a:ea typeface="+mn-ea"/>
                <a:cs typeface="+mn-cs"/>
              </a:defRPr>
            </a:lvl3pPr>
            <a:lvl4pPr marL="864000" indent="-216000" algn="l" defTabSz="685800" rtl="0" eaLnBrk="1" latinLnBrk="0" hangingPunct="1">
              <a:lnSpc>
                <a:spcPct val="120000"/>
              </a:lnSpc>
              <a:spcBef>
                <a:spcPts val="375"/>
              </a:spcBef>
              <a:buSzPct val="100000"/>
              <a:buFont typeface="Symbol" pitchFamily="2" charset="2"/>
              <a:buChar char="-"/>
              <a:defRPr sz="1500" b="0" i="0" kern="1200">
                <a:solidFill>
                  <a:schemeClr val="tx1"/>
                </a:solidFill>
                <a:latin typeface="Arial" panose="020B0604020202020204" pitchFamily="34" charset="0"/>
                <a:ea typeface="+mn-ea"/>
                <a:cs typeface="+mn-cs"/>
              </a:defRPr>
            </a:lvl4pPr>
            <a:lvl5pPr marL="1080000" indent="-216000" algn="l" defTabSz="685800" rtl="0" eaLnBrk="1" latinLnBrk="0" hangingPunct="1">
              <a:lnSpc>
                <a:spcPct val="120000"/>
              </a:lnSpc>
              <a:spcBef>
                <a:spcPts val="375"/>
              </a:spcBef>
              <a:buSzPct val="100000"/>
              <a:buFont typeface="Courier New" panose="02070309020205020404" pitchFamily="49" charset="0"/>
              <a:buChar char="o"/>
              <a:defRPr sz="1500" b="0" i="0" kern="1200">
                <a:solidFill>
                  <a:schemeClr val="tx1"/>
                </a:solidFill>
                <a:latin typeface="Arial" panose="020B0604020202020204" pitchFamily="34"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spcBef>
                <a:spcPts val="0"/>
              </a:spcBef>
              <a:buNone/>
            </a:pPr>
            <a:r>
              <a:rPr lang="de-DE" sz="800" dirty="0"/>
              <a:t>Frage 4: Wie hoch war die Trinkwasserabgabe im letzten Jahr? (Offene Frage)</a:t>
            </a:r>
          </a:p>
          <a:p>
            <a:pPr lvl="1">
              <a:spcBef>
                <a:spcPts val="0"/>
              </a:spcBef>
              <a:buFont typeface="Courier New" panose="02070309020205020404" pitchFamily="49" charset="0"/>
              <a:buChar char="o"/>
            </a:pPr>
            <a:r>
              <a:rPr lang="de-DE" sz="800" dirty="0"/>
              <a:t>___ Mio. m³/a</a:t>
            </a:r>
          </a:p>
          <a:p>
            <a:pPr lvl="1">
              <a:spcBef>
                <a:spcPts val="0"/>
              </a:spcBef>
              <a:buFont typeface="Courier New" panose="02070309020205020404" pitchFamily="49" charset="0"/>
              <a:buChar char="o"/>
            </a:pPr>
            <a:endParaRPr lang="de-DE" sz="800" dirty="0"/>
          </a:p>
          <a:p>
            <a:pPr marL="0" lvl="1" indent="0">
              <a:spcBef>
                <a:spcPts val="0"/>
              </a:spcBef>
              <a:buNone/>
            </a:pPr>
            <a:r>
              <a:rPr lang="de-DE" sz="800" dirty="0"/>
              <a:t>Frage 5: Wie viele Mitarbeitende sind in Ihrem Unternehmen beschäftigt?</a:t>
            </a:r>
          </a:p>
          <a:p>
            <a:pPr lvl="1">
              <a:spcBef>
                <a:spcPts val="0"/>
              </a:spcBef>
              <a:buFont typeface="Courier New" panose="02070309020205020404" pitchFamily="49" charset="0"/>
              <a:buChar char="o"/>
            </a:pPr>
            <a:r>
              <a:rPr lang="de-DE" sz="800" dirty="0"/>
              <a:t>Weniger als 10 Mitarbeitende </a:t>
            </a:r>
          </a:p>
          <a:p>
            <a:pPr lvl="1">
              <a:spcBef>
                <a:spcPts val="0"/>
              </a:spcBef>
              <a:buFont typeface="Courier New" panose="02070309020205020404" pitchFamily="49" charset="0"/>
              <a:buChar char="o"/>
            </a:pPr>
            <a:r>
              <a:rPr lang="de-DE" sz="800" dirty="0"/>
              <a:t>10 bis unter 50 Mitarbeitende </a:t>
            </a:r>
          </a:p>
          <a:p>
            <a:pPr lvl="1">
              <a:spcBef>
                <a:spcPts val="0"/>
              </a:spcBef>
              <a:buFont typeface="Courier New" panose="02070309020205020404" pitchFamily="49" charset="0"/>
              <a:buChar char="o"/>
            </a:pPr>
            <a:r>
              <a:rPr lang="de-DE" sz="800" dirty="0"/>
              <a:t>50 bis unter 250 Mitarbeitende </a:t>
            </a:r>
          </a:p>
          <a:p>
            <a:pPr lvl="1">
              <a:spcBef>
                <a:spcPts val="0"/>
              </a:spcBef>
              <a:buFont typeface="Courier New" panose="02070309020205020404" pitchFamily="49" charset="0"/>
              <a:buChar char="o"/>
            </a:pPr>
            <a:r>
              <a:rPr lang="de-DE" sz="800" dirty="0"/>
              <a:t>250 und mehr Mitarbeitende</a:t>
            </a:r>
          </a:p>
          <a:p>
            <a:pPr marL="387450" lvl="2" indent="-171450">
              <a:spcBef>
                <a:spcPts val="0"/>
              </a:spcBef>
              <a:buFont typeface="Courier New" panose="02070309020205020404" pitchFamily="49" charset="0"/>
              <a:buChar char="o"/>
            </a:pPr>
            <a:endParaRPr lang="de-DE" sz="800" dirty="0"/>
          </a:p>
          <a:p>
            <a:pPr marL="0" lvl="2" indent="0">
              <a:spcBef>
                <a:spcPts val="0"/>
              </a:spcBef>
              <a:buNone/>
            </a:pPr>
            <a:r>
              <a:rPr lang="de-DE" sz="800" dirty="0"/>
              <a:t>Frage 6: Welche der folgenden Unternehmensformen besitzt Ihre Organisation / Ihr Unternehmen?</a:t>
            </a:r>
          </a:p>
          <a:p>
            <a:pPr lvl="1">
              <a:spcBef>
                <a:spcPts val="0"/>
              </a:spcBef>
              <a:buFont typeface="Courier New" panose="02070309020205020404" pitchFamily="49" charset="0"/>
              <a:buChar char="o"/>
            </a:pPr>
            <a:r>
              <a:rPr lang="de-DE" sz="800" dirty="0"/>
              <a:t>Privatrechtliche AG </a:t>
            </a:r>
          </a:p>
          <a:p>
            <a:pPr lvl="1">
              <a:spcBef>
                <a:spcPts val="0"/>
              </a:spcBef>
              <a:buFont typeface="Courier New" panose="02070309020205020404" pitchFamily="49" charset="0"/>
              <a:buChar char="o"/>
            </a:pPr>
            <a:r>
              <a:rPr lang="de-DE" sz="800" dirty="0"/>
              <a:t>Sonstige privatrechtliche Gesellschaft</a:t>
            </a:r>
          </a:p>
          <a:p>
            <a:pPr lvl="1">
              <a:spcBef>
                <a:spcPts val="0"/>
              </a:spcBef>
              <a:buFont typeface="Courier New" panose="02070309020205020404" pitchFamily="49" charset="0"/>
              <a:buChar char="o"/>
            </a:pPr>
            <a:r>
              <a:rPr lang="de-DE" sz="800" dirty="0"/>
              <a:t>Gemischt-öffentlich-privatrechtliche Gesellschaft AG/GmbH</a:t>
            </a:r>
          </a:p>
          <a:p>
            <a:pPr lvl="1">
              <a:spcBef>
                <a:spcPts val="0"/>
              </a:spcBef>
              <a:buFont typeface="Courier New" panose="02070309020205020404" pitchFamily="49" charset="0"/>
              <a:buChar char="o"/>
            </a:pPr>
            <a:r>
              <a:rPr lang="de-DE" sz="800" dirty="0"/>
              <a:t>Eigengesellschaft AG/GmbH </a:t>
            </a:r>
          </a:p>
          <a:p>
            <a:pPr lvl="1">
              <a:spcBef>
                <a:spcPts val="0"/>
              </a:spcBef>
              <a:buFont typeface="Courier New" panose="02070309020205020404" pitchFamily="49" charset="0"/>
              <a:buChar char="o"/>
            </a:pPr>
            <a:r>
              <a:rPr lang="de-DE" sz="800" dirty="0"/>
              <a:t>Anstalt des öffentlichen Rechts </a:t>
            </a:r>
          </a:p>
          <a:p>
            <a:pPr lvl="1">
              <a:spcBef>
                <a:spcPts val="0"/>
              </a:spcBef>
              <a:buFont typeface="Courier New" panose="02070309020205020404" pitchFamily="49" charset="0"/>
              <a:buChar char="o"/>
            </a:pPr>
            <a:r>
              <a:rPr lang="de-DE" sz="800" dirty="0"/>
              <a:t>Körperschaft des öffentlichen Rechts </a:t>
            </a:r>
          </a:p>
          <a:p>
            <a:pPr lvl="1">
              <a:spcBef>
                <a:spcPts val="0"/>
              </a:spcBef>
              <a:buFont typeface="Courier New" panose="02070309020205020404" pitchFamily="49" charset="0"/>
              <a:buChar char="o"/>
            </a:pPr>
            <a:r>
              <a:rPr lang="de-DE" sz="800" dirty="0"/>
              <a:t>Öffentliche Gesellschaft AG/GmbH </a:t>
            </a:r>
          </a:p>
          <a:p>
            <a:pPr lvl="1">
              <a:spcBef>
                <a:spcPts val="0"/>
              </a:spcBef>
              <a:buFont typeface="Courier New" panose="02070309020205020404" pitchFamily="49" charset="0"/>
              <a:buChar char="o"/>
            </a:pPr>
            <a:r>
              <a:rPr lang="de-DE" sz="800" dirty="0"/>
              <a:t>Regiebetrieb </a:t>
            </a:r>
          </a:p>
          <a:p>
            <a:pPr lvl="1">
              <a:spcBef>
                <a:spcPts val="0"/>
              </a:spcBef>
              <a:buFont typeface="Courier New" panose="02070309020205020404" pitchFamily="49" charset="0"/>
              <a:buChar char="o"/>
            </a:pPr>
            <a:r>
              <a:rPr lang="de-DE" sz="800" dirty="0"/>
              <a:t>Eigenbetrieb </a:t>
            </a:r>
          </a:p>
          <a:p>
            <a:pPr lvl="1">
              <a:spcBef>
                <a:spcPts val="0"/>
              </a:spcBef>
              <a:buFont typeface="Courier New" panose="02070309020205020404" pitchFamily="49" charset="0"/>
              <a:buChar char="o"/>
            </a:pPr>
            <a:r>
              <a:rPr lang="de-DE" sz="800" dirty="0"/>
              <a:t>Zweckverband </a:t>
            </a:r>
          </a:p>
          <a:p>
            <a:pPr lvl="1">
              <a:spcBef>
                <a:spcPts val="0"/>
              </a:spcBef>
              <a:buFont typeface="Courier New" panose="02070309020205020404" pitchFamily="49" charset="0"/>
              <a:buChar char="o"/>
            </a:pPr>
            <a:r>
              <a:rPr lang="de-DE" sz="800" dirty="0"/>
              <a:t>Wasser- und Bodenverband	</a:t>
            </a:r>
          </a:p>
          <a:p>
            <a:pPr marL="0" lvl="2" indent="0">
              <a:buNone/>
            </a:pPr>
            <a:endParaRPr lang="de-DE" sz="800" dirty="0"/>
          </a:p>
        </p:txBody>
      </p:sp>
      <p:sp>
        <p:nvSpPr>
          <p:cNvPr id="11" name="Textplatzhalter 4">
            <a:extLst>
              <a:ext uri="{FF2B5EF4-FFF2-40B4-BE49-F238E27FC236}">
                <a16:creationId xmlns:a16="http://schemas.microsoft.com/office/drawing/2014/main" id="{4F55DCA2-3DD1-90C1-3BD7-AF4830EB0891}"/>
              </a:ext>
            </a:extLst>
          </p:cNvPr>
          <p:cNvSpPr txBox="1">
            <a:spLocks/>
          </p:cNvSpPr>
          <p:nvPr/>
        </p:nvSpPr>
        <p:spPr>
          <a:xfrm>
            <a:off x="5732630" y="4527624"/>
            <a:ext cx="3082889" cy="144000"/>
          </a:xfrm>
          <a:prstGeom prst="rect">
            <a:avLst/>
          </a:prstGeom>
        </p:spPr>
        <p:txBody>
          <a:bodyPr lIns="0" tIns="0" rIns="0">
            <a:noAutofit/>
          </a:bodyPr>
          <a:lstStyle>
            <a:lvl1pPr marL="216000" indent="-216000" algn="l" defTabSz="685800" rtl="0" eaLnBrk="1" latinLnBrk="0" hangingPunct="1">
              <a:lnSpc>
                <a:spcPct val="120000"/>
              </a:lnSpc>
              <a:spcBef>
                <a:spcPts val="750"/>
              </a:spcBef>
              <a:buFontTx/>
              <a:buBlip>
                <a:blip>
                  <a:extLst>
                    <a:ext uri="{96DAC541-7B7A-43D3-8B79-37D633B846F1}">
                      <asvg:svgBlip xmlns:asvg="http://schemas.microsoft.com/office/drawing/2016/SVG/main" r:embed="rId2"/>
                    </a:ext>
                  </a:extLst>
                </a:blip>
              </a:buBlip>
              <a:defRPr sz="1800" b="0" i="0" kern="1200">
                <a:solidFill>
                  <a:schemeClr val="tx1"/>
                </a:solidFill>
                <a:latin typeface="Arial" panose="020B0604020202020204" pitchFamily="34" charset="0"/>
                <a:ea typeface="+mn-ea"/>
                <a:cs typeface="+mn-cs"/>
              </a:defRPr>
            </a:lvl1pPr>
            <a:lvl2pPr marL="396000" indent="-216000" algn="l" defTabSz="685800" rtl="0" eaLnBrk="1" latinLnBrk="0" hangingPunct="1">
              <a:lnSpc>
                <a:spcPct val="120000"/>
              </a:lnSpc>
              <a:spcBef>
                <a:spcPts val="375"/>
              </a:spcBef>
              <a:buSzPct val="100000"/>
              <a:buFontTx/>
              <a:buBlip>
                <a:blip>
                  <a:extLst>
                    <a:ext uri="{96DAC541-7B7A-43D3-8B79-37D633B846F1}">
                      <asvg:svgBlip xmlns:asvg="http://schemas.microsoft.com/office/drawing/2016/SVG/main" r:embed="rId3"/>
                    </a:ext>
                  </a:extLst>
                </a:blip>
              </a:buBlip>
              <a:defRPr sz="1800" b="0" i="0" kern="1200">
                <a:solidFill>
                  <a:schemeClr val="tx1"/>
                </a:solidFill>
                <a:latin typeface="Arial" panose="020B0604020202020204" pitchFamily="34" charset="0"/>
                <a:ea typeface="+mn-ea"/>
                <a:cs typeface="+mn-cs"/>
              </a:defRPr>
            </a:lvl2pPr>
            <a:lvl3pPr marL="612000" indent="-216000" algn="l" defTabSz="685800" rtl="0" eaLnBrk="1" latinLnBrk="0" hangingPunct="1">
              <a:lnSpc>
                <a:spcPct val="120000"/>
              </a:lnSpc>
              <a:spcBef>
                <a:spcPts val="375"/>
              </a:spcBef>
              <a:buSzPct val="120000"/>
              <a:buFont typeface="Arial" panose="020B0604020202020204" pitchFamily="34" charset="0"/>
              <a:buChar char="•"/>
              <a:defRPr sz="1500" b="0" i="0" kern="1200">
                <a:solidFill>
                  <a:schemeClr val="tx1"/>
                </a:solidFill>
                <a:latin typeface="Arial" panose="020B0604020202020204" pitchFamily="34" charset="0"/>
                <a:ea typeface="+mn-ea"/>
                <a:cs typeface="+mn-cs"/>
              </a:defRPr>
            </a:lvl3pPr>
            <a:lvl4pPr marL="864000" indent="-216000" algn="l" defTabSz="685800" rtl="0" eaLnBrk="1" latinLnBrk="0" hangingPunct="1">
              <a:lnSpc>
                <a:spcPct val="120000"/>
              </a:lnSpc>
              <a:spcBef>
                <a:spcPts val="375"/>
              </a:spcBef>
              <a:buSzPct val="100000"/>
              <a:buFont typeface="Symbol" pitchFamily="2" charset="2"/>
              <a:buChar char="-"/>
              <a:defRPr sz="1500" b="0" i="0" kern="1200">
                <a:solidFill>
                  <a:schemeClr val="tx1"/>
                </a:solidFill>
                <a:latin typeface="Arial" panose="020B0604020202020204" pitchFamily="34" charset="0"/>
                <a:ea typeface="+mn-ea"/>
                <a:cs typeface="+mn-cs"/>
              </a:defRPr>
            </a:lvl4pPr>
            <a:lvl5pPr marL="1080000" indent="-216000" algn="l" defTabSz="685800" rtl="0" eaLnBrk="1" latinLnBrk="0" hangingPunct="1">
              <a:lnSpc>
                <a:spcPct val="120000"/>
              </a:lnSpc>
              <a:spcBef>
                <a:spcPts val="375"/>
              </a:spcBef>
              <a:buSzPct val="100000"/>
              <a:buFont typeface="Courier New" panose="02070309020205020404" pitchFamily="49" charset="0"/>
              <a:buChar char="o"/>
              <a:defRPr sz="1500" b="0" i="0" kern="1200">
                <a:solidFill>
                  <a:schemeClr val="tx1"/>
                </a:solidFill>
                <a:latin typeface="Arial" panose="020B0604020202020204" pitchFamily="34"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de-DE" sz="700" i="1" dirty="0"/>
              <a:t>Hinweis: Bei allen Fragen war zusätzlich die Antwortoption „Keine Angabe“ </a:t>
            </a:r>
            <a:br>
              <a:rPr lang="de-DE" sz="700" i="1" dirty="0"/>
            </a:br>
            <a:r>
              <a:rPr lang="de-DE" sz="700" i="1" dirty="0"/>
              <a:t>möglich; diese wird in der Darstellung des Fragebogens nicht berücksichtigt.</a:t>
            </a:r>
          </a:p>
        </p:txBody>
      </p:sp>
    </p:spTree>
    <p:extLst>
      <p:ext uri="{BB962C8B-B14F-4D97-AF65-F5344CB8AC3E}">
        <p14:creationId xmlns:p14="http://schemas.microsoft.com/office/powerpoint/2010/main" val="246714827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297569-ABD5-2B89-65D7-60768814A276}"/>
            </a:ext>
          </a:extLst>
        </p:cNvPr>
        <p:cNvGrpSpPr/>
        <p:nvPr/>
      </p:nvGrpSpPr>
      <p:grpSpPr>
        <a:xfrm>
          <a:off x="0" y="0"/>
          <a:ext cx="0" cy="0"/>
          <a:chOff x="0" y="0"/>
          <a:chExt cx="0" cy="0"/>
        </a:xfrm>
      </p:grpSpPr>
      <p:sp>
        <p:nvSpPr>
          <p:cNvPr id="2" name="Fußzeilenplatzhalter 1">
            <a:extLst>
              <a:ext uri="{FF2B5EF4-FFF2-40B4-BE49-F238E27FC236}">
                <a16:creationId xmlns:a16="http://schemas.microsoft.com/office/drawing/2014/main" id="{9153F50A-9CAC-3637-6F17-042C37951A40}"/>
              </a:ext>
            </a:extLst>
          </p:cNvPr>
          <p:cNvSpPr>
            <a:spLocks noGrp="1"/>
          </p:cNvSpPr>
          <p:nvPr>
            <p:ph type="ftr" sz="quarter" idx="3"/>
          </p:nvPr>
        </p:nvSpPr>
        <p:spPr/>
        <p:txBody>
          <a:bodyPr/>
          <a:lstStyle/>
          <a:p>
            <a:r>
              <a:rPr lang="de-DE" dirty="0"/>
              <a:t>Juli 2026</a:t>
            </a:r>
          </a:p>
        </p:txBody>
      </p:sp>
      <p:sp>
        <p:nvSpPr>
          <p:cNvPr id="3" name="Foliennummernplatzhalter 2">
            <a:extLst>
              <a:ext uri="{FF2B5EF4-FFF2-40B4-BE49-F238E27FC236}">
                <a16:creationId xmlns:a16="http://schemas.microsoft.com/office/drawing/2014/main" id="{F97F6429-678C-3115-8061-ECA3FD649FED}"/>
              </a:ext>
            </a:extLst>
          </p:cNvPr>
          <p:cNvSpPr>
            <a:spLocks noGrp="1"/>
          </p:cNvSpPr>
          <p:nvPr>
            <p:ph type="sldNum" sz="quarter" idx="4"/>
          </p:nvPr>
        </p:nvSpPr>
        <p:spPr/>
        <p:txBody>
          <a:bodyPr/>
          <a:lstStyle/>
          <a:p>
            <a:fld id="{DB2B21CB-63E8-C249-B8AC-5FF3FD754265}" type="slidenum">
              <a:rPr lang="de-DE" smtClean="0"/>
              <a:pPr/>
              <a:t>45</a:t>
            </a:fld>
            <a:endParaRPr lang="de-DE" dirty="0"/>
          </a:p>
        </p:txBody>
      </p:sp>
      <p:sp>
        <p:nvSpPr>
          <p:cNvPr id="4" name="Titel 3">
            <a:extLst>
              <a:ext uri="{FF2B5EF4-FFF2-40B4-BE49-F238E27FC236}">
                <a16:creationId xmlns:a16="http://schemas.microsoft.com/office/drawing/2014/main" id="{3D9360A3-8C0E-732A-6706-BDA5A414FA98}"/>
              </a:ext>
            </a:extLst>
          </p:cNvPr>
          <p:cNvSpPr>
            <a:spLocks noGrp="1"/>
          </p:cNvSpPr>
          <p:nvPr>
            <p:ph type="title"/>
          </p:nvPr>
        </p:nvSpPr>
        <p:spPr/>
        <p:txBody>
          <a:bodyPr>
            <a:normAutofit fontScale="90000"/>
          </a:bodyPr>
          <a:lstStyle/>
          <a:p>
            <a:r>
              <a:rPr lang="de-DE" dirty="0"/>
              <a:t>Fragebogen – Angaben zum Unternehmen und Ansprechpartner / Wahrnehmung der Folgen des Klimawandels</a:t>
            </a:r>
          </a:p>
        </p:txBody>
      </p:sp>
      <p:sp>
        <p:nvSpPr>
          <p:cNvPr id="5" name="Textplatzhalter 4">
            <a:extLst>
              <a:ext uri="{FF2B5EF4-FFF2-40B4-BE49-F238E27FC236}">
                <a16:creationId xmlns:a16="http://schemas.microsoft.com/office/drawing/2014/main" id="{C572BB93-BC28-9455-4954-EF630E591686}"/>
              </a:ext>
            </a:extLst>
          </p:cNvPr>
          <p:cNvSpPr>
            <a:spLocks noGrp="1"/>
          </p:cNvSpPr>
          <p:nvPr>
            <p:ph type="body" sz="quarter" idx="13"/>
          </p:nvPr>
        </p:nvSpPr>
        <p:spPr>
          <a:xfrm>
            <a:off x="360000" y="973138"/>
            <a:ext cx="4212000" cy="3780000"/>
          </a:xfrm>
        </p:spPr>
        <p:txBody>
          <a:bodyPr>
            <a:noAutofit/>
          </a:bodyPr>
          <a:lstStyle/>
          <a:p>
            <a:pPr marL="0" indent="0">
              <a:spcBef>
                <a:spcPts val="0"/>
              </a:spcBef>
              <a:buNone/>
            </a:pPr>
            <a:r>
              <a:rPr lang="de-DE" sz="800" dirty="0"/>
              <a:t>Frage 7: In welche Bundesländer liefern Sie Wasser? (Mehrfachantwort)</a:t>
            </a:r>
          </a:p>
          <a:p>
            <a:pPr lvl="1">
              <a:spcBef>
                <a:spcPts val="0"/>
              </a:spcBef>
              <a:buFont typeface="Courier New" panose="02070309020205020404" pitchFamily="49" charset="0"/>
              <a:buChar char="o"/>
            </a:pPr>
            <a:r>
              <a:rPr lang="de-DE" sz="800" dirty="0"/>
              <a:t>Baden-Württemberg </a:t>
            </a:r>
          </a:p>
          <a:p>
            <a:pPr lvl="1">
              <a:spcBef>
                <a:spcPts val="0"/>
              </a:spcBef>
              <a:buFont typeface="Courier New" panose="02070309020205020404" pitchFamily="49" charset="0"/>
              <a:buChar char="o"/>
            </a:pPr>
            <a:r>
              <a:rPr lang="de-DE" sz="800" dirty="0"/>
              <a:t>Bayern</a:t>
            </a:r>
          </a:p>
          <a:p>
            <a:pPr lvl="1">
              <a:spcBef>
                <a:spcPts val="0"/>
              </a:spcBef>
              <a:buFont typeface="Courier New" panose="02070309020205020404" pitchFamily="49" charset="0"/>
              <a:buChar char="o"/>
            </a:pPr>
            <a:r>
              <a:rPr lang="de-DE" sz="800" dirty="0"/>
              <a:t>Berlin </a:t>
            </a:r>
          </a:p>
          <a:p>
            <a:pPr lvl="1">
              <a:spcBef>
                <a:spcPts val="0"/>
              </a:spcBef>
              <a:buFont typeface="Courier New" panose="02070309020205020404" pitchFamily="49" charset="0"/>
              <a:buChar char="o"/>
            </a:pPr>
            <a:r>
              <a:rPr lang="de-DE" sz="800" dirty="0"/>
              <a:t>Brandenburg </a:t>
            </a:r>
          </a:p>
          <a:p>
            <a:pPr lvl="1">
              <a:spcBef>
                <a:spcPts val="0"/>
              </a:spcBef>
              <a:buFont typeface="Courier New" panose="02070309020205020404" pitchFamily="49" charset="0"/>
              <a:buChar char="o"/>
            </a:pPr>
            <a:r>
              <a:rPr lang="de-DE" sz="800" dirty="0"/>
              <a:t>Bremen </a:t>
            </a:r>
          </a:p>
          <a:p>
            <a:pPr lvl="1">
              <a:spcBef>
                <a:spcPts val="0"/>
              </a:spcBef>
              <a:buFont typeface="Courier New" panose="02070309020205020404" pitchFamily="49" charset="0"/>
              <a:buChar char="o"/>
            </a:pPr>
            <a:r>
              <a:rPr lang="de-DE" sz="800" dirty="0"/>
              <a:t>Hamburg </a:t>
            </a:r>
          </a:p>
          <a:p>
            <a:pPr lvl="1">
              <a:spcBef>
                <a:spcPts val="0"/>
              </a:spcBef>
              <a:buFont typeface="Courier New" panose="02070309020205020404" pitchFamily="49" charset="0"/>
              <a:buChar char="o"/>
            </a:pPr>
            <a:r>
              <a:rPr lang="de-DE" sz="800" dirty="0"/>
              <a:t>Hessen </a:t>
            </a:r>
          </a:p>
          <a:p>
            <a:pPr lvl="1">
              <a:spcBef>
                <a:spcPts val="0"/>
              </a:spcBef>
              <a:buFont typeface="Courier New" panose="02070309020205020404" pitchFamily="49" charset="0"/>
              <a:buChar char="o"/>
            </a:pPr>
            <a:r>
              <a:rPr lang="de-DE" sz="800" dirty="0"/>
              <a:t>Mecklenburg-Vorpommern </a:t>
            </a:r>
          </a:p>
          <a:p>
            <a:pPr lvl="1">
              <a:spcBef>
                <a:spcPts val="0"/>
              </a:spcBef>
              <a:buFont typeface="Courier New" panose="02070309020205020404" pitchFamily="49" charset="0"/>
              <a:buChar char="o"/>
            </a:pPr>
            <a:r>
              <a:rPr lang="de-DE" sz="800" dirty="0"/>
              <a:t>Niedersachsen </a:t>
            </a:r>
          </a:p>
          <a:p>
            <a:pPr lvl="1">
              <a:spcBef>
                <a:spcPts val="0"/>
              </a:spcBef>
              <a:buFont typeface="Courier New" panose="02070309020205020404" pitchFamily="49" charset="0"/>
              <a:buChar char="o"/>
            </a:pPr>
            <a:r>
              <a:rPr lang="de-DE" sz="800" dirty="0"/>
              <a:t>Nordrhein-Westfalen</a:t>
            </a:r>
          </a:p>
          <a:p>
            <a:pPr lvl="1">
              <a:spcBef>
                <a:spcPts val="0"/>
              </a:spcBef>
              <a:buFont typeface="Courier New" panose="02070309020205020404" pitchFamily="49" charset="0"/>
              <a:buChar char="o"/>
            </a:pPr>
            <a:r>
              <a:rPr lang="de-DE" sz="800" dirty="0"/>
              <a:t>Rheinland-Pfalz </a:t>
            </a:r>
          </a:p>
          <a:p>
            <a:pPr lvl="1">
              <a:spcBef>
                <a:spcPts val="0"/>
              </a:spcBef>
              <a:buFont typeface="Courier New" panose="02070309020205020404" pitchFamily="49" charset="0"/>
              <a:buChar char="o"/>
            </a:pPr>
            <a:r>
              <a:rPr lang="de-DE" sz="800" dirty="0"/>
              <a:t>Saarland </a:t>
            </a:r>
          </a:p>
          <a:p>
            <a:pPr lvl="1">
              <a:spcBef>
                <a:spcPts val="0"/>
              </a:spcBef>
              <a:buFont typeface="Courier New" panose="02070309020205020404" pitchFamily="49" charset="0"/>
              <a:buChar char="o"/>
            </a:pPr>
            <a:r>
              <a:rPr lang="de-DE" sz="800" dirty="0"/>
              <a:t>Sachsen </a:t>
            </a:r>
          </a:p>
          <a:p>
            <a:pPr lvl="1">
              <a:spcBef>
                <a:spcPts val="0"/>
              </a:spcBef>
              <a:buFont typeface="Courier New" panose="02070309020205020404" pitchFamily="49" charset="0"/>
              <a:buChar char="o"/>
            </a:pPr>
            <a:r>
              <a:rPr lang="de-DE" sz="800" dirty="0"/>
              <a:t>Sachsen-Anhalt </a:t>
            </a:r>
          </a:p>
          <a:p>
            <a:pPr lvl="1">
              <a:spcBef>
                <a:spcPts val="0"/>
              </a:spcBef>
              <a:buFont typeface="Courier New" panose="02070309020205020404" pitchFamily="49" charset="0"/>
              <a:buChar char="o"/>
            </a:pPr>
            <a:r>
              <a:rPr lang="de-DE" sz="800" dirty="0"/>
              <a:t>Schleswig-Holstein </a:t>
            </a:r>
          </a:p>
          <a:p>
            <a:pPr lvl="1">
              <a:spcBef>
                <a:spcPts val="0"/>
              </a:spcBef>
              <a:buFont typeface="Courier New" panose="02070309020205020404" pitchFamily="49" charset="0"/>
              <a:buChar char="o"/>
            </a:pPr>
            <a:r>
              <a:rPr lang="de-DE" sz="800" dirty="0"/>
              <a:t>Thüringen</a:t>
            </a:r>
          </a:p>
          <a:p>
            <a:pPr lvl="1">
              <a:spcBef>
                <a:spcPts val="0"/>
              </a:spcBef>
              <a:buFont typeface="Courier New" panose="02070309020205020404" pitchFamily="49" charset="0"/>
              <a:buChar char="o"/>
            </a:pPr>
            <a:endParaRPr lang="de-DE" sz="800" dirty="0"/>
          </a:p>
          <a:p>
            <a:pPr marL="0" lvl="1" indent="0">
              <a:spcBef>
                <a:spcPts val="0"/>
              </a:spcBef>
              <a:buNone/>
            </a:pPr>
            <a:r>
              <a:rPr lang="de-DE" sz="800" dirty="0"/>
              <a:t>Frage 8: Welche Position besitzen Sie in Ihrer Organisation / Ihrem Unternehmen?</a:t>
            </a:r>
          </a:p>
          <a:p>
            <a:pPr lvl="1">
              <a:spcBef>
                <a:spcPts val="0"/>
              </a:spcBef>
              <a:buFont typeface="Courier New" panose="02070309020205020404" pitchFamily="49" charset="0"/>
              <a:buChar char="o"/>
            </a:pPr>
            <a:r>
              <a:rPr lang="de-DE" sz="800" dirty="0"/>
              <a:t>Betriebsleitung </a:t>
            </a:r>
          </a:p>
          <a:p>
            <a:pPr lvl="1">
              <a:spcBef>
                <a:spcPts val="0"/>
              </a:spcBef>
              <a:buFont typeface="Courier New" panose="02070309020205020404" pitchFamily="49" charset="0"/>
              <a:buChar char="o"/>
            </a:pPr>
            <a:r>
              <a:rPr lang="de-DE" sz="800" dirty="0"/>
              <a:t>Bürgermeisterin, Bürgermeister </a:t>
            </a:r>
          </a:p>
          <a:p>
            <a:pPr lvl="1">
              <a:spcBef>
                <a:spcPts val="0"/>
              </a:spcBef>
              <a:buFont typeface="Courier New" panose="02070309020205020404" pitchFamily="49" charset="0"/>
              <a:buChar char="o"/>
            </a:pPr>
            <a:r>
              <a:rPr lang="de-DE" sz="800" dirty="0"/>
              <a:t>Vorständin, Vorstand </a:t>
            </a:r>
          </a:p>
          <a:p>
            <a:pPr lvl="1">
              <a:spcBef>
                <a:spcPts val="0"/>
              </a:spcBef>
              <a:buFont typeface="Courier New" panose="02070309020205020404" pitchFamily="49" charset="0"/>
              <a:buChar char="o"/>
            </a:pPr>
            <a:r>
              <a:rPr lang="de-DE" sz="800" dirty="0"/>
              <a:t>Abteilungsleitung </a:t>
            </a:r>
          </a:p>
          <a:p>
            <a:pPr lvl="1">
              <a:spcBef>
                <a:spcPts val="0"/>
              </a:spcBef>
              <a:buFont typeface="Courier New" panose="02070309020205020404" pitchFamily="49" charset="0"/>
              <a:buChar char="o"/>
            </a:pPr>
            <a:r>
              <a:rPr lang="de-DE" sz="800" dirty="0"/>
              <a:t>Bauamtsleitung </a:t>
            </a:r>
          </a:p>
          <a:p>
            <a:pPr lvl="1">
              <a:spcBef>
                <a:spcPts val="0"/>
              </a:spcBef>
              <a:buFont typeface="Courier New" panose="02070309020205020404" pitchFamily="49" charset="0"/>
              <a:buChar char="o"/>
            </a:pPr>
            <a:r>
              <a:rPr lang="de-DE" sz="800" dirty="0"/>
              <a:t>Bauhofleitung </a:t>
            </a:r>
          </a:p>
        </p:txBody>
      </p:sp>
      <p:sp>
        <p:nvSpPr>
          <p:cNvPr id="6" name="Textplatzhalter 4">
            <a:extLst>
              <a:ext uri="{FF2B5EF4-FFF2-40B4-BE49-F238E27FC236}">
                <a16:creationId xmlns:a16="http://schemas.microsoft.com/office/drawing/2014/main" id="{4DAA2921-DBF7-59BD-A0A9-3C674A489B9A}"/>
              </a:ext>
            </a:extLst>
          </p:cNvPr>
          <p:cNvSpPr txBox="1">
            <a:spLocks/>
          </p:cNvSpPr>
          <p:nvPr/>
        </p:nvSpPr>
        <p:spPr>
          <a:xfrm>
            <a:off x="4572000" y="973138"/>
            <a:ext cx="4176713" cy="3780000"/>
          </a:xfrm>
          <a:prstGeom prst="rect">
            <a:avLst/>
          </a:prstGeom>
        </p:spPr>
        <p:txBody>
          <a:bodyPr lIns="0" tIns="0" rIns="0">
            <a:noAutofit/>
          </a:bodyPr>
          <a:lstStyle>
            <a:lvl1pPr marL="216000" indent="-216000" algn="l" defTabSz="685800" rtl="0" eaLnBrk="1" latinLnBrk="0" hangingPunct="1">
              <a:lnSpc>
                <a:spcPct val="120000"/>
              </a:lnSpc>
              <a:spcBef>
                <a:spcPts val="750"/>
              </a:spcBef>
              <a:buFontTx/>
              <a:buBlip>
                <a:blip>
                  <a:extLst>
                    <a:ext uri="{96DAC541-7B7A-43D3-8B79-37D633B846F1}">
                      <asvg:svgBlip xmlns:asvg="http://schemas.microsoft.com/office/drawing/2016/SVG/main" r:embed="rId2"/>
                    </a:ext>
                  </a:extLst>
                </a:blip>
              </a:buBlip>
              <a:defRPr sz="1800" b="0" i="0" kern="1200">
                <a:solidFill>
                  <a:schemeClr val="tx1"/>
                </a:solidFill>
                <a:latin typeface="Arial" panose="020B0604020202020204" pitchFamily="34" charset="0"/>
                <a:ea typeface="+mn-ea"/>
                <a:cs typeface="+mn-cs"/>
              </a:defRPr>
            </a:lvl1pPr>
            <a:lvl2pPr marL="396000" indent="-216000" algn="l" defTabSz="685800" rtl="0" eaLnBrk="1" latinLnBrk="0" hangingPunct="1">
              <a:lnSpc>
                <a:spcPct val="120000"/>
              </a:lnSpc>
              <a:spcBef>
                <a:spcPts val="375"/>
              </a:spcBef>
              <a:buSzPct val="100000"/>
              <a:buFontTx/>
              <a:buBlip>
                <a:blip>
                  <a:extLst>
                    <a:ext uri="{96DAC541-7B7A-43D3-8B79-37D633B846F1}">
                      <asvg:svgBlip xmlns:asvg="http://schemas.microsoft.com/office/drawing/2016/SVG/main" r:embed="rId3"/>
                    </a:ext>
                  </a:extLst>
                </a:blip>
              </a:buBlip>
              <a:defRPr sz="1800" b="0" i="0" kern="1200">
                <a:solidFill>
                  <a:schemeClr val="tx1"/>
                </a:solidFill>
                <a:latin typeface="Arial" panose="020B0604020202020204" pitchFamily="34" charset="0"/>
                <a:ea typeface="+mn-ea"/>
                <a:cs typeface="+mn-cs"/>
              </a:defRPr>
            </a:lvl2pPr>
            <a:lvl3pPr marL="612000" indent="-216000" algn="l" defTabSz="685800" rtl="0" eaLnBrk="1" latinLnBrk="0" hangingPunct="1">
              <a:lnSpc>
                <a:spcPct val="120000"/>
              </a:lnSpc>
              <a:spcBef>
                <a:spcPts val="375"/>
              </a:spcBef>
              <a:buSzPct val="120000"/>
              <a:buFont typeface="Arial" panose="020B0604020202020204" pitchFamily="34" charset="0"/>
              <a:buChar char="•"/>
              <a:defRPr sz="1500" b="0" i="0" kern="1200">
                <a:solidFill>
                  <a:schemeClr val="tx1"/>
                </a:solidFill>
                <a:latin typeface="Arial" panose="020B0604020202020204" pitchFamily="34" charset="0"/>
                <a:ea typeface="+mn-ea"/>
                <a:cs typeface="+mn-cs"/>
              </a:defRPr>
            </a:lvl3pPr>
            <a:lvl4pPr marL="864000" indent="-216000" algn="l" defTabSz="685800" rtl="0" eaLnBrk="1" latinLnBrk="0" hangingPunct="1">
              <a:lnSpc>
                <a:spcPct val="120000"/>
              </a:lnSpc>
              <a:spcBef>
                <a:spcPts val="375"/>
              </a:spcBef>
              <a:buSzPct val="100000"/>
              <a:buFont typeface="Symbol" pitchFamily="2" charset="2"/>
              <a:buChar char="-"/>
              <a:defRPr sz="1500" b="0" i="0" kern="1200">
                <a:solidFill>
                  <a:schemeClr val="tx1"/>
                </a:solidFill>
                <a:latin typeface="Arial" panose="020B0604020202020204" pitchFamily="34" charset="0"/>
                <a:ea typeface="+mn-ea"/>
                <a:cs typeface="+mn-cs"/>
              </a:defRPr>
            </a:lvl4pPr>
            <a:lvl5pPr marL="1080000" indent="-216000" algn="l" defTabSz="685800" rtl="0" eaLnBrk="1" latinLnBrk="0" hangingPunct="1">
              <a:lnSpc>
                <a:spcPct val="120000"/>
              </a:lnSpc>
              <a:spcBef>
                <a:spcPts val="375"/>
              </a:spcBef>
              <a:buSzPct val="100000"/>
              <a:buFont typeface="Courier New" panose="02070309020205020404" pitchFamily="49" charset="0"/>
              <a:buChar char="o"/>
              <a:defRPr sz="1500" b="0" i="0" kern="1200">
                <a:solidFill>
                  <a:schemeClr val="tx1"/>
                </a:solidFill>
                <a:latin typeface="Arial" panose="020B0604020202020204" pitchFamily="34"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lvl="1">
              <a:spcBef>
                <a:spcPts val="0"/>
              </a:spcBef>
              <a:buFont typeface="Courier New" panose="02070309020205020404" pitchFamily="49" charset="0"/>
              <a:buChar char="o"/>
            </a:pPr>
            <a:r>
              <a:rPr lang="de-DE" sz="800" dirty="0"/>
              <a:t>Bereichsleitung</a:t>
            </a:r>
          </a:p>
          <a:p>
            <a:pPr lvl="1">
              <a:spcBef>
                <a:spcPts val="0"/>
              </a:spcBef>
              <a:buFont typeface="Courier New" panose="02070309020205020404" pitchFamily="49" charset="0"/>
              <a:buChar char="o"/>
            </a:pPr>
            <a:r>
              <a:rPr lang="de-DE" sz="800" dirty="0"/>
              <a:t>Kaufmännische Geschäftsführung</a:t>
            </a:r>
          </a:p>
          <a:p>
            <a:pPr lvl="1">
              <a:spcBef>
                <a:spcPts val="0"/>
              </a:spcBef>
              <a:buFont typeface="Courier New" panose="02070309020205020404" pitchFamily="49" charset="0"/>
              <a:buChar char="o"/>
            </a:pPr>
            <a:r>
              <a:rPr lang="de-DE" sz="800" dirty="0"/>
              <a:t>Technische Geschäftsführung</a:t>
            </a:r>
          </a:p>
          <a:p>
            <a:pPr lvl="1">
              <a:spcBef>
                <a:spcPts val="0"/>
              </a:spcBef>
              <a:buFont typeface="Courier New" panose="02070309020205020404" pitchFamily="49" charset="0"/>
              <a:buChar char="o"/>
            </a:pPr>
            <a:r>
              <a:rPr lang="de-DE" sz="800" dirty="0"/>
              <a:t>Wassermeisterin, Wassermeister </a:t>
            </a:r>
          </a:p>
          <a:p>
            <a:pPr lvl="1">
              <a:spcBef>
                <a:spcPts val="0"/>
              </a:spcBef>
              <a:buFont typeface="Courier New" panose="02070309020205020404" pitchFamily="49" charset="0"/>
              <a:buChar char="o"/>
            </a:pPr>
            <a:r>
              <a:rPr lang="de-DE" sz="800" dirty="0"/>
              <a:t>Werkleitung </a:t>
            </a:r>
          </a:p>
          <a:p>
            <a:pPr lvl="1">
              <a:spcBef>
                <a:spcPts val="0"/>
              </a:spcBef>
              <a:buFont typeface="Courier New" panose="02070309020205020404" pitchFamily="49" charset="0"/>
              <a:buChar char="o"/>
            </a:pPr>
            <a:r>
              <a:rPr lang="de-DE" sz="800" dirty="0"/>
              <a:t>Sonstiges, und zwar… </a:t>
            </a:r>
          </a:p>
          <a:p>
            <a:pPr lvl="1">
              <a:spcBef>
                <a:spcPts val="0"/>
              </a:spcBef>
              <a:buFont typeface="Courier New" panose="02070309020205020404" pitchFamily="49" charset="0"/>
              <a:buChar char="o"/>
            </a:pPr>
            <a:endParaRPr lang="de-DE" sz="800" dirty="0"/>
          </a:p>
          <a:p>
            <a:pPr marL="0" lvl="1" indent="0">
              <a:spcBef>
                <a:spcPts val="0"/>
              </a:spcBef>
              <a:buNone/>
            </a:pPr>
            <a:r>
              <a:rPr lang="de-DE" sz="800" dirty="0"/>
              <a:t>Frage 9: Besitzen Sie in Ihrer Organisation / Ihrem Betrieb eine …? </a:t>
            </a:r>
          </a:p>
          <a:p>
            <a:pPr lvl="1">
              <a:spcBef>
                <a:spcPts val="0"/>
              </a:spcBef>
              <a:buFont typeface="Courier New" panose="02070309020205020404" pitchFamily="49" charset="0"/>
              <a:buChar char="o"/>
            </a:pPr>
            <a:r>
              <a:rPr lang="de-DE" sz="800" dirty="0"/>
              <a:t>eher technische Funktion </a:t>
            </a:r>
          </a:p>
          <a:p>
            <a:pPr lvl="1">
              <a:spcBef>
                <a:spcPts val="0"/>
              </a:spcBef>
              <a:buFont typeface="Courier New" panose="02070309020205020404" pitchFamily="49" charset="0"/>
              <a:buChar char="o"/>
            </a:pPr>
            <a:r>
              <a:rPr lang="de-DE" sz="800" dirty="0"/>
              <a:t>eher kaufmännische Funktion </a:t>
            </a:r>
          </a:p>
          <a:p>
            <a:pPr lvl="1">
              <a:spcBef>
                <a:spcPts val="0"/>
              </a:spcBef>
              <a:buFont typeface="Courier New" panose="02070309020205020404" pitchFamily="49" charset="0"/>
              <a:buChar char="o"/>
            </a:pPr>
            <a:r>
              <a:rPr lang="de-DE" sz="800" dirty="0"/>
              <a:t>sowohl technische als auch kaufmännische Funktion</a:t>
            </a:r>
          </a:p>
          <a:p>
            <a:pPr marL="387450" lvl="2" indent="-171450">
              <a:spcBef>
                <a:spcPts val="0"/>
              </a:spcBef>
              <a:buFont typeface="Courier New" panose="02070309020205020404" pitchFamily="49" charset="0"/>
              <a:buChar char="o"/>
            </a:pPr>
            <a:endParaRPr lang="de-DE" sz="800" dirty="0"/>
          </a:p>
          <a:p>
            <a:pPr marL="0" lvl="2" indent="0">
              <a:spcBef>
                <a:spcPts val="0"/>
              </a:spcBef>
              <a:buNone/>
            </a:pPr>
            <a:r>
              <a:rPr lang="de-DE" sz="800" dirty="0"/>
              <a:t>Frage 10: Sind Sie in Ihrem Unternehmen zuständig, wenn es um die Entwicklung von zukünftigen Strategien zum Erhalt einer sicheren öffentlichen Wasserversorgung geht? </a:t>
            </a:r>
          </a:p>
          <a:p>
            <a:pPr lvl="1">
              <a:spcBef>
                <a:spcPts val="0"/>
              </a:spcBef>
              <a:buFont typeface="Courier New" panose="02070309020205020404" pitchFamily="49" charset="0"/>
              <a:buChar char="o"/>
            </a:pPr>
            <a:r>
              <a:rPr lang="de-DE" sz="800" dirty="0"/>
              <a:t>Maßgeblich beteiligt </a:t>
            </a:r>
          </a:p>
          <a:p>
            <a:pPr lvl="1">
              <a:spcBef>
                <a:spcPts val="0"/>
              </a:spcBef>
              <a:buFont typeface="Courier New" panose="02070309020205020404" pitchFamily="49" charset="0"/>
              <a:buChar char="o"/>
            </a:pPr>
            <a:r>
              <a:rPr lang="de-DE" sz="800" dirty="0"/>
              <a:t>Nicht maßgeblich, aber beteiligt </a:t>
            </a:r>
          </a:p>
          <a:p>
            <a:pPr lvl="1">
              <a:spcBef>
                <a:spcPts val="0"/>
              </a:spcBef>
              <a:buFont typeface="Courier New" panose="02070309020205020404" pitchFamily="49" charset="0"/>
              <a:buChar char="o"/>
            </a:pPr>
            <a:r>
              <a:rPr lang="de-DE" sz="800" dirty="0"/>
              <a:t>Eher beiläufig bis gar nicht beteiligt</a:t>
            </a:r>
          </a:p>
          <a:p>
            <a:pPr marL="423450" lvl="3" indent="-171450">
              <a:spcBef>
                <a:spcPts val="0"/>
              </a:spcBef>
              <a:buFont typeface="Courier New" panose="02070309020205020404" pitchFamily="49" charset="0"/>
              <a:buChar char="o"/>
            </a:pPr>
            <a:endParaRPr lang="de-DE" sz="800" dirty="0"/>
          </a:p>
          <a:p>
            <a:pPr marL="0" lvl="3" indent="0">
              <a:spcBef>
                <a:spcPts val="0"/>
              </a:spcBef>
              <a:buNone/>
            </a:pPr>
            <a:r>
              <a:rPr lang="de-DE" sz="800" dirty="0"/>
              <a:t>Frage 11: Insgesamt bewerte ich die gegenwärtigen Auswirkungen des Klimawandels auf mein Unternehmen als ...</a:t>
            </a:r>
          </a:p>
          <a:p>
            <a:pPr lvl="1">
              <a:spcBef>
                <a:spcPts val="0"/>
              </a:spcBef>
              <a:buFont typeface="Courier New" panose="02070309020205020404" pitchFamily="49" charset="0"/>
              <a:buChar char="o"/>
            </a:pPr>
            <a:r>
              <a:rPr lang="de-DE" sz="800" dirty="0"/>
              <a:t>Sehr gering</a:t>
            </a:r>
          </a:p>
          <a:p>
            <a:pPr lvl="1">
              <a:spcBef>
                <a:spcPts val="0"/>
              </a:spcBef>
              <a:buFont typeface="Courier New" panose="02070309020205020404" pitchFamily="49" charset="0"/>
              <a:buChar char="o"/>
            </a:pPr>
            <a:r>
              <a:rPr lang="de-DE" sz="800" dirty="0"/>
              <a:t>Gering</a:t>
            </a:r>
          </a:p>
          <a:p>
            <a:pPr lvl="1">
              <a:spcBef>
                <a:spcPts val="0"/>
              </a:spcBef>
              <a:buFont typeface="Courier New" panose="02070309020205020404" pitchFamily="49" charset="0"/>
              <a:buChar char="o"/>
            </a:pPr>
            <a:r>
              <a:rPr lang="de-DE" sz="800" dirty="0"/>
              <a:t>Mittel</a:t>
            </a:r>
          </a:p>
          <a:p>
            <a:pPr lvl="1">
              <a:spcBef>
                <a:spcPts val="0"/>
              </a:spcBef>
              <a:buFont typeface="Courier New" panose="02070309020205020404" pitchFamily="49" charset="0"/>
              <a:buChar char="o"/>
            </a:pPr>
            <a:r>
              <a:rPr lang="de-DE" sz="800" dirty="0"/>
              <a:t>Hoch</a:t>
            </a:r>
          </a:p>
          <a:p>
            <a:pPr lvl="1">
              <a:spcBef>
                <a:spcPts val="0"/>
              </a:spcBef>
              <a:buFont typeface="Courier New" panose="02070309020205020404" pitchFamily="49" charset="0"/>
              <a:buChar char="o"/>
            </a:pPr>
            <a:r>
              <a:rPr lang="de-DE" sz="800" dirty="0"/>
              <a:t>Sehr hoch</a:t>
            </a:r>
          </a:p>
          <a:p>
            <a:pPr marL="0" lvl="3" indent="0">
              <a:spcBef>
                <a:spcPts val="0"/>
              </a:spcBef>
              <a:buNone/>
            </a:pPr>
            <a:endParaRPr lang="de-DE" sz="800" dirty="0"/>
          </a:p>
        </p:txBody>
      </p:sp>
    </p:spTree>
    <p:extLst>
      <p:ext uri="{BB962C8B-B14F-4D97-AF65-F5344CB8AC3E}">
        <p14:creationId xmlns:p14="http://schemas.microsoft.com/office/powerpoint/2010/main" val="6212851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96540B-A9B9-2815-1792-99A03F8EE295}"/>
            </a:ext>
          </a:extLst>
        </p:cNvPr>
        <p:cNvGrpSpPr/>
        <p:nvPr/>
      </p:nvGrpSpPr>
      <p:grpSpPr>
        <a:xfrm>
          <a:off x="0" y="0"/>
          <a:ext cx="0" cy="0"/>
          <a:chOff x="0" y="0"/>
          <a:chExt cx="0" cy="0"/>
        </a:xfrm>
      </p:grpSpPr>
      <p:sp>
        <p:nvSpPr>
          <p:cNvPr id="2" name="Fußzeilenplatzhalter 1">
            <a:extLst>
              <a:ext uri="{FF2B5EF4-FFF2-40B4-BE49-F238E27FC236}">
                <a16:creationId xmlns:a16="http://schemas.microsoft.com/office/drawing/2014/main" id="{16F59A86-556F-B5BA-9A25-FF6CA2368C96}"/>
              </a:ext>
            </a:extLst>
          </p:cNvPr>
          <p:cNvSpPr>
            <a:spLocks noGrp="1"/>
          </p:cNvSpPr>
          <p:nvPr>
            <p:ph type="ftr" sz="quarter" idx="3"/>
          </p:nvPr>
        </p:nvSpPr>
        <p:spPr/>
        <p:txBody>
          <a:bodyPr/>
          <a:lstStyle/>
          <a:p>
            <a:r>
              <a:rPr lang="de-DE" dirty="0"/>
              <a:t>Juli 2026</a:t>
            </a:r>
          </a:p>
        </p:txBody>
      </p:sp>
      <p:sp>
        <p:nvSpPr>
          <p:cNvPr id="3" name="Foliennummernplatzhalter 2">
            <a:extLst>
              <a:ext uri="{FF2B5EF4-FFF2-40B4-BE49-F238E27FC236}">
                <a16:creationId xmlns:a16="http://schemas.microsoft.com/office/drawing/2014/main" id="{3AAF0383-1683-7860-E0D3-6B269C2367A5}"/>
              </a:ext>
            </a:extLst>
          </p:cNvPr>
          <p:cNvSpPr>
            <a:spLocks noGrp="1"/>
          </p:cNvSpPr>
          <p:nvPr>
            <p:ph type="sldNum" sz="quarter" idx="4"/>
          </p:nvPr>
        </p:nvSpPr>
        <p:spPr/>
        <p:txBody>
          <a:bodyPr/>
          <a:lstStyle/>
          <a:p>
            <a:fld id="{DB2B21CB-63E8-C249-B8AC-5FF3FD754265}" type="slidenum">
              <a:rPr lang="de-DE" smtClean="0"/>
              <a:pPr/>
              <a:t>46</a:t>
            </a:fld>
            <a:endParaRPr lang="de-DE" dirty="0"/>
          </a:p>
        </p:txBody>
      </p:sp>
      <p:sp>
        <p:nvSpPr>
          <p:cNvPr id="4" name="Titel 3">
            <a:extLst>
              <a:ext uri="{FF2B5EF4-FFF2-40B4-BE49-F238E27FC236}">
                <a16:creationId xmlns:a16="http://schemas.microsoft.com/office/drawing/2014/main" id="{ACD0442E-BE76-EBCE-8694-78CA54B8A8B0}"/>
              </a:ext>
            </a:extLst>
          </p:cNvPr>
          <p:cNvSpPr>
            <a:spLocks noGrp="1"/>
          </p:cNvSpPr>
          <p:nvPr>
            <p:ph type="title"/>
          </p:nvPr>
        </p:nvSpPr>
        <p:spPr/>
        <p:txBody>
          <a:bodyPr>
            <a:normAutofit/>
          </a:bodyPr>
          <a:lstStyle/>
          <a:p>
            <a:r>
              <a:rPr lang="de-DE" dirty="0"/>
              <a:t>Fragebogen – Themenfeld Robustheit</a:t>
            </a:r>
          </a:p>
        </p:txBody>
      </p:sp>
      <p:sp>
        <p:nvSpPr>
          <p:cNvPr id="5" name="Textplatzhalter 4">
            <a:extLst>
              <a:ext uri="{FF2B5EF4-FFF2-40B4-BE49-F238E27FC236}">
                <a16:creationId xmlns:a16="http://schemas.microsoft.com/office/drawing/2014/main" id="{D6E2F861-3545-7D81-94BF-B65D87E0A8E5}"/>
              </a:ext>
            </a:extLst>
          </p:cNvPr>
          <p:cNvSpPr>
            <a:spLocks noGrp="1"/>
          </p:cNvSpPr>
          <p:nvPr>
            <p:ph type="body" sz="quarter" idx="13"/>
          </p:nvPr>
        </p:nvSpPr>
        <p:spPr>
          <a:xfrm>
            <a:off x="360000" y="973138"/>
            <a:ext cx="4212000" cy="3780000"/>
          </a:xfrm>
        </p:spPr>
        <p:txBody>
          <a:bodyPr>
            <a:noAutofit/>
          </a:bodyPr>
          <a:lstStyle/>
          <a:p>
            <a:pPr marL="0" indent="0">
              <a:spcBef>
                <a:spcPts val="0"/>
              </a:spcBef>
              <a:buNone/>
            </a:pPr>
            <a:r>
              <a:rPr lang="de-DE" sz="800" dirty="0"/>
              <a:t>Frage 12: Im Folgenden finden Sie verschiedene wassermengenbezogene negative Einflüsse. Bitte bewerten Sie, wie hoch Ihr Unternehmen in den letzten zehn Jahren </a:t>
            </a:r>
            <a:r>
              <a:rPr lang="de-DE" sz="800" u="sng" dirty="0"/>
              <a:t>aufgrund des Klimawandels </a:t>
            </a:r>
            <a:r>
              <a:rPr lang="de-DE" sz="800" dirty="0"/>
              <a:t>von den folgenden Aspekten betroffen war. </a:t>
            </a:r>
            <a:br>
              <a:rPr lang="de-DE" sz="800" dirty="0"/>
            </a:br>
            <a:r>
              <a:rPr lang="de-DE" sz="800" dirty="0"/>
              <a:t>[</a:t>
            </a:r>
            <a:r>
              <a:rPr lang="de-DE" sz="800" i="1" dirty="0"/>
              <a:t>Skala: Sehr gering, gering, mittel, hoch, sehr hoch</a:t>
            </a:r>
            <a:r>
              <a:rPr lang="de-DE" sz="800" dirty="0"/>
              <a:t>] </a:t>
            </a:r>
          </a:p>
          <a:p>
            <a:pPr lvl="1">
              <a:spcBef>
                <a:spcPts val="0"/>
              </a:spcBef>
              <a:buFont typeface="Courier New" panose="02070309020205020404" pitchFamily="49" charset="0"/>
              <a:buChar char="o"/>
            </a:pPr>
            <a:r>
              <a:rPr lang="de-DE" sz="800" dirty="0"/>
              <a:t>12.1: Anstieg der Auslastung Ihrer rechtlich oder vertraglich gesicherten Wasserressourcen (Roh- und Reinwasser) in Bez. auf die verfüg. Jahresmengen.</a:t>
            </a:r>
          </a:p>
          <a:p>
            <a:pPr lvl="1">
              <a:spcBef>
                <a:spcPts val="0"/>
              </a:spcBef>
              <a:buFont typeface="Courier New" panose="02070309020205020404" pitchFamily="49" charset="0"/>
              <a:buChar char="o"/>
            </a:pPr>
            <a:r>
              <a:rPr lang="de-DE" sz="800" dirty="0"/>
              <a:t>12.2: Anstieg der Auslastung Ihrer rechtlich oder vertraglich gesicherten Wasserressourcen (Roh- und Reinwasser) in Bez. auf die verfügb. Tagesmengen.</a:t>
            </a:r>
          </a:p>
          <a:p>
            <a:pPr lvl="1">
              <a:spcBef>
                <a:spcPts val="0"/>
              </a:spcBef>
              <a:buFont typeface="Courier New" panose="02070309020205020404" pitchFamily="49" charset="0"/>
              <a:buChar char="o"/>
            </a:pPr>
            <a:r>
              <a:rPr lang="de-DE" sz="800" dirty="0"/>
              <a:t>12.3: Abnahme des Wasserdargebots</a:t>
            </a:r>
          </a:p>
          <a:p>
            <a:pPr lvl="1">
              <a:spcBef>
                <a:spcPts val="0"/>
              </a:spcBef>
              <a:buFont typeface="Courier New" panose="02070309020205020404" pitchFamily="49" charset="0"/>
              <a:buChar char="o"/>
            </a:pPr>
            <a:r>
              <a:rPr lang="de-DE" sz="800" dirty="0"/>
              <a:t>12.4: Anstieg der Variabilität (Menge, Qualität) im Dargebot innerhalb Ihres Zuständigkeitsbereichs.</a:t>
            </a:r>
          </a:p>
          <a:p>
            <a:pPr marL="0" indent="0">
              <a:spcBef>
                <a:spcPts val="0"/>
              </a:spcBef>
              <a:buNone/>
            </a:pPr>
            <a:endParaRPr lang="de-DE" sz="800" dirty="0"/>
          </a:p>
          <a:p>
            <a:pPr marL="0" indent="0">
              <a:spcBef>
                <a:spcPts val="0"/>
              </a:spcBef>
              <a:buNone/>
            </a:pPr>
            <a:r>
              <a:rPr lang="de-DE" sz="800" dirty="0"/>
              <a:t>Frage 13: Im Folgenden finden Sie weitere wassermengenbezogene negative Einflüsse. Bitte bewerten Sie, wie hoch Ihr Unternehmen in den letzten zehn Jahren </a:t>
            </a:r>
            <a:r>
              <a:rPr lang="de-DE" sz="800" u="sng" dirty="0"/>
              <a:t>aufgrund des Klimawandels </a:t>
            </a:r>
            <a:r>
              <a:rPr lang="de-DE" sz="800" dirty="0"/>
              <a:t>von den folgenden Aspekten betroffen war. </a:t>
            </a:r>
            <a:br>
              <a:rPr lang="de-DE" sz="800" dirty="0"/>
            </a:br>
            <a:r>
              <a:rPr lang="de-DE" sz="800" dirty="0"/>
              <a:t>[</a:t>
            </a:r>
            <a:r>
              <a:rPr lang="de-DE" sz="800" i="1" dirty="0"/>
              <a:t>Skala: Sehr gering, gering, mittel, hoch, sehr hoch</a:t>
            </a:r>
            <a:r>
              <a:rPr lang="de-DE" sz="800" dirty="0"/>
              <a:t>] </a:t>
            </a:r>
          </a:p>
          <a:p>
            <a:pPr lvl="1">
              <a:spcBef>
                <a:spcPts val="0"/>
              </a:spcBef>
              <a:buFont typeface="Courier New" panose="02070309020205020404" pitchFamily="49" charset="0"/>
              <a:buChar char="o"/>
            </a:pPr>
            <a:r>
              <a:rPr lang="de-DE" sz="800" dirty="0"/>
              <a:t>13.1: Erhöhung der Jahreswasserabgabe innerhalb Ihres Zuständigkeitsbereichs (z.B. zunehmender Wasserbedarf in einzelnen Sektoren oder für einzelne Nutzungen) </a:t>
            </a:r>
          </a:p>
          <a:p>
            <a:pPr lvl="1">
              <a:spcBef>
                <a:spcPts val="0"/>
              </a:spcBef>
              <a:buFont typeface="Courier New" panose="02070309020205020404" pitchFamily="49" charset="0"/>
              <a:buChar char="o"/>
            </a:pPr>
            <a:r>
              <a:rPr lang="de-DE" sz="800" dirty="0"/>
              <a:t>13.2: Zunahme der Spitzenlast beim Wasserbedarf (Anzahl Spitzenlasttage, Erhöhung der Spitzenlasten, länger andauernde / sich kumulierende Spitzenlasten) </a:t>
            </a:r>
          </a:p>
          <a:p>
            <a:pPr lvl="1">
              <a:spcBef>
                <a:spcPts val="0"/>
              </a:spcBef>
              <a:buFont typeface="Courier New" panose="02070309020205020404" pitchFamily="49" charset="0"/>
              <a:buChar char="o"/>
            </a:pPr>
            <a:r>
              <a:rPr lang="de-DE" sz="800" dirty="0"/>
              <a:t>13.3: Zunehmende Herausforderungen, die Versorgung mit Trinkwasser über das gesamte Jahr uneingeschränkt zu gewährleisten </a:t>
            </a:r>
          </a:p>
        </p:txBody>
      </p:sp>
      <p:sp>
        <p:nvSpPr>
          <p:cNvPr id="6" name="Textplatzhalter 4">
            <a:extLst>
              <a:ext uri="{FF2B5EF4-FFF2-40B4-BE49-F238E27FC236}">
                <a16:creationId xmlns:a16="http://schemas.microsoft.com/office/drawing/2014/main" id="{B6BB1C22-5DA5-9348-BB70-27E5BB46C8B1}"/>
              </a:ext>
            </a:extLst>
          </p:cNvPr>
          <p:cNvSpPr txBox="1">
            <a:spLocks/>
          </p:cNvSpPr>
          <p:nvPr/>
        </p:nvSpPr>
        <p:spPr>
          <a:xfrm>
            <a:off x="4572000" y="973138"/>
            <a:ext cx="4176713" cy="3780000"/>
          </a:xfrm>
          <a:prstGeom prst="rect">
            <a:avLst/>
          </a:prstGeom>
        </p:spPr>
        <p:txBody>
          <a:bodyPr lIns="0" tIns="0" rIns="0">
            <a:noAutofit/>
          </a:bodyPr>
          <a:lstStyle>
            <a:lvl1pPr marL="216000" indent="-216000" algn="l" defTabSz="685800" rtl="0" eaLnBrk="1" latinLnBrk="0" hangingPunct="1">
              <a:lnSpc>
                <a:spcPct val="120000"/>
              </a:lnSpc>
              <a:spcBef>
                <a:spcPts val="750"/>
              </a:spcBef>
              <a:buFontTx/>
              <a:buBlip>
                <a:blip>
                  <a:extLst>
                    <a:ext uri="{96DAC541-7B7A-43D3-8B79-37D633B846F1}">
                      <asvg:svgBlip xmlns:asvg="http://schemas.microsoft.com/office/drawing/2016/SVG/main" r:embed="rId2"/>
                    </a:ext>
                  </a:extLst>
                </a:blip>
              </a:buBlip>
              <a:defRPr sz="1800" b="0" i="0" kern="1200">
                <a:solidFill>
                  <a:schemeClr val="tx1"/>
                </a:solidFill>
                <a:latin typeface="Arial" panose="020B0604020202020204" pitchFamily="34" charset="0"/>
                <a:ea typeface="+mn-ea"/>
                <a:cs typeface="+mn-cs"/>
              </a:defRPr>
            </a:lvl1pPr>
            <a:lvl2pPr marL="396000" indent="-216000" algn="l" defTabSz="685800" rtl="0" eaLnBrk="1" latinLnBrk="0" hangingPunct="1">
              <a:lnSpc>
                <a:spcPct val="120000"/>
              </a:lnSpc>
              <a:spcBef>
                <a:spcPts val="375"/>
              </a:spcBef>
              <a:buSzPct val="100000"/>
              <a:buFontTx/>
              <a:buBlip>
                <a:blip>
                  <a:extLst>
                    <a:ext uri="{96DAC541-7B7A-43D3-8B79-37D633B846F1}">
                      <asvg:svgBlip xmlns:asvg="http://schemas.microsoft.com/office/drawing/2016/SVG/main" r:embed="rId3"/>
                    </a:ext>
                  </a:extLst>
                </a:blip>
              </a:buBlip>
              <a:defRPr sz="1800" b="0" i="0" kern="1200">
                <a:solidFill>
                  <a:schemeClr val="tx1"/>
                </a:solidFill>
                <a:latin typeface="Arial" panose="020B0604020202020204" pitchFamily="34" charset="0"/>
                <a:ea typeface="+mn-ea"/>
                <a:cs typeface="+mn-cs"/>
              </a:defRPr>
            </a:lvl2pPr>
            <a:lvl3pPr marL="612000" indent="-216000" algn="l" defTabSz="685800" rtl="0" eaLnBrk="1" latinLnBrk="0" hangingPunct="1">
              <a:lnSpc>
                <a:spcPct val="120000"/>
              </a:lnSpc>
              <a:spcBef>
                <a:spcPts val="375"/>
              </a:spcBef>
              <a:buSzPct val="120000"/>
              <a:buFont typeface="Arial" panose="020B0604020202020204" pitchFamily="34" charset="0"/>
              <a:buChar char="•"/>
              <a:defRPr sz="1500" b="0" i="0" kern="1200">
                <a:solidFill>
                  <a:schemeClr val="tx1"/>
                </a:solidFill>
                <a:latin typeface="Arial" panose="020B0604020202020204" pitchFamily="34" charset="0"/>
                <a:ea typeface="+mn-ea"/>
                <a:cs typeface="+mn-cs"/>
              </a:defRPr>
            </a:lvl3pPr>
            <a:lvl4pPr marL="864000" indent="-216000" algn="l" defTabSz="685800" rtl="0" eaLnBrk="1" latinLnBrk="0" hangingPunct="1">
              <a:lnSpc>
                <a:spcPct val="120000"/>
              </a:lnSpc>
              <a:spcBef>
                <a:spcPts val="375"/>
              </a:spcBef>
              <a:buSzPct val="100000"/>
              <a:buFont typeface="Symbol" pitchFamily="2" charset="2"/>
              <a:buChar char="-"/>
              <a:defRPr sz="1500" b="0" i="0" kern="1200">
                <a:solidFill>
                  <a:schemeClr val="tx1"/>
                </a:solidFill>
                <a:latin typeface="Arial" panose="020B0604020202020204" pitchFamily="34" charset="0"/>
                <a:ea typeface="+mn-ea"/>
                <a:cs typeface="+mn-cs"/>
              </a:defRPr>
            </a:lvl4pPr>
            <a:lvl5pPr marL="1080000" indent="-216000" algn="l" defTabSz="685800" rtl="0" eaLnBrk="1" latinLnBrk="0" hangingPunct="1">
              <a:lnSpc>
                <a:spcPct val="120000"/>
              </a:lnSpc>
              <a:spcBef>
                <a:spcPts val="375"/>
              </a:spcBef>
              <a:buSzPct val="100000"/>
              <a:buFont typeface="Courier New" panose="02070309020205020404" pitchFamily="49" charset="0"/>
              <a:buChar char="o"/>
              <a:defRPr sz="1500" b="0" i="0" kern="1200">
                <a:solidFill>
                  <a:schemeClr val="tx1"/>
                </a:solidFill>
                <a:latin typeface="Arial" panose="020B0604020202020204" pitchFamily="34"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lvl="2" indent="0">
              <a:spcBef>
                <a:spcPts val="0"/>
              </a:spcBef>
              <a:buNone/>
            </a:pPr>
            <a:r>
              <a:rPr lang="de-DE" sz="800" dirty="0"/>
              <a:t>Frage 14: Im Folgenden finden Sie verschiedene Beeinträchtigungen der Wasserqualität. Bitte bewerten Sie, wie hoch Ihr Unternehmen in den letzten zehn Jahren </a:t>
            </a:r>
            <a:r>
              <a:rPr lang="de-DE" sz="800" u="sng" dirty="0"/>
              <a:t>aufgrund des Klimawandels </a:t>
            </a:r>
            <a:r>
              <a:rPr lang="de-DE" sz="800" dirty="0"/>
              <a:t>von den folgenden Aspekten betroffen war. </a:t>
            </a:r>
            <a:br>
              <a:rPr lang="de-DE" sz="800" dirty="0"/>
            </a:br>
            <a:r>
              <a:rPr lang="de-DE" sz="800" dirty="0"/>
              <a:t>[</a:t>
            </a:r>
            <a:r>
              <a:rPr lang="de-DE" sz="800" i="1" dirty="0"/>
              <a:t>Skala: Sehr gering, gering, mittel, hoch, sehr hoch</a:t>
            </a:r>
            <a:r>
              <a:rPr lang="de-DE" sz="800" dirty="0"/>
              <a:t>] </a:t>
            </a:r>
          </a:p>
          <a:p>
            <a:pPr lvl="1">
              <a:spcBef>
                <a:spcPts val="0"/>
              </a:spcBef>
              <a:buFont typeface="Courier New" panose="02070309020205020404" pitchFamily="49" charset="0"/>
              <a:buChar char="o"/>
            </a:pPr>
            <a:r>
              <a:rPr lang="de-DE" sz="800" dirty="0"/>
              <a:t>14.1: Klimawandelbedingte Notwendigkeit zusätzlicher Verfahrensstufen zur Aufbereitung des Rohwassers (z.B. Zunahme von Stoffeinträgen durch Starkregenereignisse)</a:t>
            </a:r>
          </a:p>
          <a:p>
            <a:pPr lvl="1">
              <a:spcBef>
                <a:spcPts val="0"/>
              </a:spcBef>
              <a:buFont typeface="Courier New" panose="02070309020205020404" pitchFamily="49" charset="0"/>
              <a:buChar char="o"/>
            </a:pPr>
            <a:r>
              <a:rPr lang="de-DE" sz="800" dirty="0"/>
              <a:t>14.2: Zunahme von Stoffeinträgen durch klimawandelbedingte Starkregenereignisse </a:t>
            </a:r>
          </a:p>
          <a:p>
            <a:pPr lvl="1">
              <a:spcBef>
                <a:spcPts val="0"/>
              </a:spcBef>
              <a:buFont typeface="Courier New" panose="02070309020205020404" pitchFamily="49" charset="0"/>
              <a:buChar char="o"/>
            </a:pPr>
            <a:r>
              <a:rPr lang="de-DE" sz="800" dirty="0"/>
              <a:t>14.3: Zunahme der Häufigkeit, dass im Wasserverteilungssystem oder Teilen davon über einen längeren Zeitraum eine Trinkwassertemperatur von über 25 °C erreicht wird, z.B. aufgrund anhaltend hoher Temperaturen in den Sommermonaten </a:t>
            </a:r>
          </a:p>
        </p:txBody>
      </p:sp>
    </p:spTree>
    <p:extLst>
      <p:ext uri="{BB962C8B-B14F-4D97-AF65-F5344CB8AC3E}">
        <p14:creationId xmlns:p14="http://schemas.microsoft.com/office/powerpoint/2010/main" val="347945002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9D97A3-F7F1-9B3E-811C-06F73DBB061B}"/>
            </a:ext>
          </a:extLst>
        </p:cNvPr>
        <p:cNvGrpSpPr/>
        <p:nvPr/>
      </p:nvGrpSpPr>
      <p:grpSpPr>
        <a:xfrm>
          <a:off x="0" y="0"/>
          <a:ext cx="0" cy="0"/>
          <a:chOff x="0" y="0"/>
          <a:chExt cx="0" cy="0"/>
        </a:xfrm>
      </p:grpSpPr>
      <p:sp>
        <p:nvSpPr>
          <p:cNvPr id="2" name="Fußzeilenplatzhalter 1">
            <a:extLst>
              <a:ext uri="{FF2B5EF4-FFF2-40B4-BE49-F238E27FC236}">
                <a16:creationId xmlns:a16="http://schemas.microsoft.com/office/drawing/2014/main" id="{E650D5AE-CAF4-77BB-0F10-ABE0250FCB4D}"/>
              </a:ext>
            </a:extLst>
          </p:cNvPr>
          <p:cNvSpPr>
            <a:spLocks noGrp="1"/>
          </p:cNvSpPr>
          <p:nvPr>
            <p:ph type="ftr" sz="quarter" idx="3"/>
          </p:nvPr>
        </p:nvSpPr>
        <p:spPr/>
        <p:txBody>
          <a:bodyPr/>
          <a:lstStyle/>
          <a:p>
            <a:r>
              <a:rPr lang="de-DE" dirty="0"/>
              <a:t>Juli 2026</a:t>
            </a:r>
          </a:p>
        </p:txBody>
      </p:sp>
      <p:sp>
        <p:nvSpPr>
          <p:cNvPr id="3" name="Foliennummernplatzhalter 2">
            <a:extLst>
              <a:ext uri="{FF2B5EF4-FFF2-40B4-BE49-F238E27FC236}">
                <a16:creationId xmlns:a16="http://schemas.microsoft.com/office/drawing/2014/main" id="{BF434B56-7C1A-36BA-A7C5-FF9804A53915}"/>
              </a:ext>
            </a:extLst>
          </p:cNvPr>
          <p:cNvSpPr>
            <a:spLocks noGrp="1"/>
          </p:cNvSpPr>
          <p:nvPr>
            <p:ph type="sldNum" sz="quarter" idx="4"/>
          </p:nvPr>
        </p:nvSpPr>
        <p:spPr/>
        <p:txBody>
          <a:bodyPr/>
          <a:lstStyle/>
          <a:p>
            <a:fld id="{DB2B21CB-63E8-C249-B8AC-5FF3FD754265}" type="slidenum">
              <a:rPr lang="de-DE" smtClean="0"/>
              <a:pPr/>
              <a:t>47</a:t>
            </a:fld>
            <a:endParaRPr lang="de-DE" dirty="0"/>
          </a:p>
        </p:txBody>
      </p:sp>
      <p:sp>
        <p:nvSpPr>
          <p:cNvPr id="4" name="Titel 3">
            <a:extLst>
              <a:ext uri="{FF2B5EF4-FFF2-40B4-BE49-F238E27FC236}">
                <a16:creationId xmlns:a16="http://schemas.microsoft.com/office/drawing/2014/main" id="{9C66E71E-3504-F131-CA6D-AF7D62A2C432}"/>
              </a:ext>
            </a:extLst>
          </p:cNvPr>
          <p:cNvSpPr>
            <a:spLocks noGrp="1"/>
          </p:cNvSpPr>
          <p:nvPr>
            <p:ph type="title"/>
          </p:nvPr>
        </p:nvSpPr>
        <p:spPr/>
        <p:txBody>
          <a:bodyPr>
            <a:normAutofit/>
          </a:bodyPr>
          <a:lstStyle/>
          <a:p>
            <a:r>
              <a:rPr lang="de-DE" dirty="0"/>
              <a:t>Fragebogen – Themenfelder Robustheit &amp; Handlungsfähigkeit</a:t>
            </a:r>
          </a:p>
        </p:txBody>
      </p:sp>
      <p:sp>
        <p:nvSpPr>
          <p:cNvPr id="5" name="Textplatzhalter 4">
            <a:extLst>
              <a:ext uri="{FF2B5EF4-FFF2-40B4-BE49-F238E27FC236}">
                <a16:creationId xmlns:a16="http://schemas.microsoft.com/office/drawing/2014/main" id="{C4B8531B-4F8C-A7A4-79DF-0299F43E1C92}"/>
              </a:ext>
            </a:extLst>
          </p:cNvPr>
          <p:cNvSpPr>
            <a:spLocks noGrp="1"/>
          </p:cNvSpPr>
          <p:nvPr>
            <p:ph type="body" sz="quarter" idx="13"/>
          </p:nvPr>
        </p:nvSpPr>
        <p:spPr>
          <a:xfrm>
            <a:off x="360000" y="973138"/>
            <a:ext cx="4212000" cy="3780000"/>
          </a:xfrm>
        </p:spPr>
        <p:txBody>
          <a:bodyPr>
            <a:noAutofit/>
          </a:bodyPr>
          <a:lstStyle/>
          <a:p>
            <a:pPr marL="0" lvl="2" indent="0">
              <a:spcBef>
                <a:spcPts val="0"/>
              </a:spcBef>
              <a:buNone/>
            </a:pPr>
            <a:r>
              <a:rPr lang="de-DE" sz="800" dirty="0"/>
              <a:t>Frage 15: Im Folgenden finden Sie verschiedene Beanspruchungen der Infrastruktur. Bitte bewerten Sie, wie hoch Ihr Unternehmen in den letzten zehn Jahren </a:t>
            </a:r>
            <a:r>
              <a:rPr lang="de-DE" sz="800" u="sng" dirty="0"/>
              <a:t>aufgrund des Klimawandels </a:t>
            </a:r>
            <a:r>
              <a:rPr lang="de-DE" sz="800" dirty="0"/>
              <a:t>von den folgenden Aspekten betroffen war. </a:t>
            </a:r>
          </a:p>
          <a:p>
            <a:pPr marL="0" lvl="2" indent="0">
              <a:spcBef>
                <a:spcPts val="0"/>
              </a:spcBef>
              <a:buNone/>
            </a:pPr>
            <a:r>
              <a:rPr lang="de-DE" sz="800" dirty="0"/>
              <a:t>[</a:t>
            </a:r>
            <a:r>
              <a:rPr lang="de-DE" sz="800" i="1" dirty="0"/>
              <a:t>Skala: Sehr gering, gering, mittel, hoch, sehr hoch</a:t>
            </a:r>
            <a:r>
              <a:rPr lang="de-DE" sz="800" dirty="0"/>
              <a:t>] </a:t>
            </a:r>
          </a:p>
          <a:p>
            <a:pPr lvl="1">
              <a:spcBef>
                <a:spcPts val="0"/>
              </a:spcBef>
              <a:buFont typeface="Courier New" panose="02070309020205020404" pitchFamily="49" charset="0"/>
              <a:buChar char="o"/>
            </a:pPr>
            <a:r>
              <a:rPr lang="de-DE" sz="800" dirty="0"/>
              <a:t>15.1: Zunahme von Engpässen hinsichtlich der maximalen Tagesaufbereitungskapazität von Rohwasser an Spitzentagen </a:t>
            </a:r>
          </a:p>
          <a:p>
            <a:pPr lvl="1">
              <a:spcBef>
                <a:spcPts val="0"/>
              </a:spcBef>
              <a:buFont typeface="Courier New" panose="02070309020205020404" pitchFamily="49" charset="0"/>
              <a:buChar char="o"/>
            </a:pPr>
            <a:r>
              <a:rPr lang="de-DE" sz="800" dirty="0"/>
              <a:t>15.2: Zunahme von Engpässen hinsichtlich der maximalen Förderkapazität von Trinkwasser (= maximale Fördermenge/maximale Pumpenförderkapazität) an Spitzentagen </a:t>
            </a:r>
          </a:p>
          <a:p>
            <a:pPr lvl="1">
              <a:spcBef>
                <a:spcPts val="0"/>
              </a:spcBef>
              <a:buFont typeface="Courier New" panose="02070309020205020404" pitchFamily="49" charset="0"/>
              <a:buChar char="o"/>
            </a:pPr>
            <a:r>
              <a:rPr lang="de-DE" sz="800" dirty="0"/>
              <a:t>15.3: Zunahme des Investitionsbedarfs, um eine Anpassung an die Folgen des Klimawandels zu gewährleisten </a:t>
            </a:r>
          </a:p>
          <a:p>
            <a:pPr lvl="1">
              <a:spcBef>
                <a:spcPts val="0"/>
              </a:spcBef>
              <a:buFont typeface="Courier New" panose="02070309020205020404" pitchFamily="49" charset="0"/>
              <a:buChar char="o"/>
            </a:pPr>
            <a:r>
              <a:rPr lang="de-DE" sz="800" dirty="0"/>
              <a:t>15.4: Zunahme der Limitierung der Wasserbereitstellung durch Mängel in der technischen Infrastruktur (fehlende Redundanz und/oder Reserven)</a:t>
            </a:r>
          </a:p>
          <a:p>
            <a:pPr marL="0" lvl="1" indent="0">
              <a:spcBef>
                <a:spcPts val="0"/>
              </a:spcBef>
              <a:buNone/>
            </a:pPr>
            <a:endParaRPr lang="de-DE" sz="800" dirty="0"/>
          </a:p>
          <a:p>
            <a:pPr marL="0" lvl="2" indent="0">
              <a:spcBef>
                <a:spcPts val="0"/>
              </a:spcBef>
              <a:buNone/>
            </a:pPr>
            <a:r>
              <a:rPr lang="de-DE" sz="800" dirty="0"/>
              <a:t>Frage 16: Insgesamt bewerte ich die Belastung meines Unternehmens durch den Klimawandel als … </a:t>
            </a:r>
          </a:p>
          <a:p>
            <a:pPr lvl="1">
              <a:spcBef>
                <a:spcPts val="0"/>
              </a:spcBef>
              <a:buFont typeface="Courier New" panose="02070309020205020404" pitchFamily="49" charset="0"/>
              <a:buChar char="o"/>
            </a:pPr>
            <a:r>
              <a:rPr lang="de-DE" sz="800" dirty="0"/>
              <a:t>Sehr gering</a:t>
            </a:r>
          </a:p>
          <a:p>
            <a:pPr lvl="1">
              <a:spcBef>
                <a:spcPts val="0"/>
              </a:spcBef>
              <a:buFont typeface="Courier New" panose="02070309020205020404" pitchFamily="49" charset="0"/>
              <a:buChar char="o"/>
            </a:pPr>
            <a:r>
              <a:rPr lang="de-DE" sz="800" dirty="0"/>
              <a:t>Gering</a:t>
            </a:r>
          </a:p>
          <a:p>
            <a:pPr lvl="1">
              <a:spcBef>
                <a:spcPts val="0"/>
              </a:spcBef>
              <a:buFont typeface="Courier New" panose="02070309020205020404" pitchFamily="49" charset="0"/>
              <a:buChar char="o"/>
            </a:pPr>
            <a:r>
              <a:rPr lang="de-DE" sz="800" dirty="0"/>
              <a:t>Mittel</a:t>
            </a:r>
          </a:p>
          <a:p>
            <a:pPr lvl="1">
              <a:spcBef>
                <a:spcPts val="0"/>
              </a:spcBef>
              <a:buFont typeface="Courier New" panose="02070309020205020404" pitchFamily="49" charset="0"/>
              <a:buChar char="o"/>
            </a:pPr>
            <a:r>
              <a:rPr lang="de-DE" sz="800" dirty="0"/>
              <a:t>Hoch</a:t>
            </a:r>
          </a:p>
          <a:p>
            <a:pPr lvl="1">
              <a:spcBef>
                <a:spcPts val="0"/>
              </a:spcBef>
              <a:buFont typeface="Courier New" panose="02070309020205020404" pitchFamily="49" charset="0"/>
              <a:buChar char="o"/>
            </a:pPr>
            <a:r>
              <a:rPr lang="de-DE" sz="800" dirty="0"/>
              <a:t>Sehr hoch</a:t>
            </a:r>
          </a:p>
          <a:p>
            <a:pPr marL="0" lvl="1" indent="0">
              <a:spcBef>
                <a:spcPts val="0"/>
              </a:spcBef>
              <a:buNone/>
            </a:pPr>
            <a:endParaRPr lang="de-DE" sz="800" dirty="0"/>
          </a:p>
        </p:txBody>
      </p:sp>
      <p:sp>
        <p:nvSpPr>
          <p:cNvPr id="6" name="Textplatzhalter 4">
            <a:extLst>
              <a:ext uri="{FF2B5EF4-FFF2-40B4-BE49-F238E27FC236}">
                <a16:creationId xmlns:a16="http://schemas.microsoft.com/office/drawing/2014/main" id="{749C97F4-EFEE-E740-6A90-B3195C64833E}"/>
              </a:ext>
            </a:extLst>
          </p:cNvPr>
          <p:cNvSpPr txBox="1">
            <a:spLocks/>
          </p:cNvSpPr>
          <p:nvPr/>
        </p:nvSpPr>
        <p:spPr>
          <a:xfrm>
            <a:off x="4572000" y="973138"/>
            <a:ext cx="4176713" cy="3780000"/>
          </a:xfrm>
          <a:prstGeom prst="rect">
            <a:avLst/>
          </a:prstGeom>
        </p:spPr>
        <p:txBody>
          <a:bodyPr lIns="0" tIns="0" rIns="0">
            <a:noAutofit/>
          </a:bodyPr>
          <a:lstStyle>
            <a:lvl1pPr marL="216000" indent="-216000" algn="l" defTabSz="685800" rtl="0" eaLnBrk="1" latinLnBrk="0" hangingPunct="1">
              <a:lnSpc>
                <a:spcPct val="120000"/>
              </a:lnSpc>
              <a:spcBef>
                <a:spcPts val="750"/>
              </a:spcBef>
              <a:buFontTx/>
              <a:buBlip>
                <a:blip>
                  <a:extLst>
                    <a:ext uri="{96DAC541-7B7A-43D3-8B79-37D633B846F1}">
                      <asvg:svgBlip xmlns:asvg="http://schemas.microsoft.com/office/drawing/2016/SVG/main" r:embed="rId2"/>
                    </a:ext>
                  </a:extLst>
                </a:blip>
              </a:buBlip>
              <a:defRPr sz="1800" b="0" i="0" kern="1200">
                <a:solidFill>
                  <a:schemeClr val="tx1"/>
                </a:solidFill>
                <a:latin typeface="Arial" panose="020B0604020202020204" pitchFamily="34" charset="0"/>
                <a:ea typeface="+mn-ea"/>
                <a:cs typeface="+mn-cs"/>
              </a:defRPr>
            </a:lvl1pPr>
            <a:lvl2pPr marL="396000" indent="-216000" algn="l" defTabSz="685800" rtl="0" eaLnBrk="1" latinLnBrk="0" hangingPunct="1">
              <a:lnSpc>
                <a:spcPct val="120000"/>
              </a:lnSpc>
              <a:spcBef>
                <a:spcPts val="375"/>
              </a:spcBef>
              <a:buSzPct val="100000"/>
              <a:buFontTx/>
              <a:buBlip>
                <a:blip>
                  <a:extLst>
                    <a:ext uri="{96DAC541-7B7A-43D3-8B79-37D633B846F1}">
                      <asvg:svgBlip xmlns:asvg="http://schemas.microsoft.com/office/drawing/2016/SVG/main" r:embed="rId3"/>
                    </a:ext>
                  </a:extLst>
                </a:blip>
              </a:buBlip>
              <a:defRPr sz="1800" b="0" i="0" kern="1200">
                <a:solidFill>
                  <a:schemeClr val="tx1"/>
                </a:solidFill>
                <a:latin typeface="Arial" panose="020B0604020202020204" pitchFamily="34" charset="0"/>
                <a:ea typeface="+mn-ea"/>
                <a:cs typeface="+mn-cs"/>
              </a:defRPr>
            </a:lvl2pPr>
            <a:lvl3pPr marL="612000" indent="-216000" algn="l" defTabSz="685800" rtl="0" eaLnBrk="1" latinLnBrk="0" hangingPunct="1">
              <a:lnSpc>
                <a:spcPct val="120000"/>
              </a:lnSpc>
              <a:spcBef>
                <a:spcPts val="375"/>
              </a:spcBef>
              <a:buSzPct val="120000"/>
              <a:buFont typeface="Arial" panose="020B0604020202020204" pitchFamily="34" charset="0"/>
              <a:buChar char="•"/>
              <a:defRPr sz="1500" b="0" i="0" kern="1200">
                <a:solidFill>
                  <a:schemeClr val="tx1"/>
                </a:solidFill>
                <a:latin typeface="Arial" panose="020B0604020202020204" pitchFamily="34" charset="0"/>
                <a:ea typeface="+mn-ea"/>
                <a:cs typeface="+mn-cs"/>
              </a:defRPr>
            </a:lvl3pPr>
            <a:lvl4pPr marL="864000" indent="-216000" algn="l" defTabSz="685800" rtl="0" eaLnBrk="1" latinLnBrk="0" hangingPunct="1">
              <a:lnSpc>
                <a:spcPct val="120000"/>
              </a:lnSpc>
              <a:spcBef>
                <a:spcPts val="375"/>
              </a:spcBef>
              <a:buSzPct val="100000"/>
              <a:buFont typeface="Symbol" pitchFamily="2" charset="2"/>
              <a:buChar char="-"/>
              <a:defRPr sz="1500" b="0" i="0" kern="1200">
                <a:solidFill>
                  <a:schemeClr val="tx1"/>
                </a:solidFill>
                <a:latin typeface="Arial" panose="020B0604020202020204" pitchFamily="34" charset="0"/>
                <a:ea typeface="+mn-ea"/>
                <a:cs typeface="+mn-cs"/>
              </a:defRPr>
            </a:lvl4pPr>
            <a:lvl5pPr marL="1080000" indent="-216000" algn="l" defTabSz="685800" rtl="0" eaLnBrk="1" latinLnBrk="0" hangingPunct="1">
              <a:lnSpc>
                <a:spcPct val="120000"/>
              </a:lnSpc>
              <a:spcBef>
                <a:spcPts val="375"/>
              </a:spcBef>
              <a:buSzPct val="100000"/>
              <a:buFont typeface="Courier New" panose="02070309020205020404" pitchFamily="49" charset="0"/>
              <a:buChar char="o"/>
              <a:defRPr sz="1500" b="0" i="0" kern="1200">
                <a:solidFill>
                  <a:schemeClr val="tx1"/>
                </a:solidFill>
                <a:latin typeface="Arial" panose="020B0604020202020204" pitchFamily="34"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lvl="2" indent="0">
              <a:spcBef>
                <a:spcPts val="0"/>
              </a:spcBef>
              <a:buNone/>
            </a:pPr>
            <a:r>
              <a:rPr lang="de-DE" sz="800" dirty="0"/>
              <a:t>Frage 17: Wie schätzen Sie die Handlungsfähigkeit Ihres Unternehmens in Bezug auf die Wassermenge in Ihrem Verantwortungsgebiet hinsichtlich der folgenden Aspekte ein?</a:t>
            </a:r>
            <a:br>
              <a:rPr lang="de-DE" sz="800" dirty="0"/>
            </a:br>
            <a:r>
              <a:rPr lang="de-DE" sz="800" dirty="0"/>
              <a:t>[</a:t>
            </a:r>
            <a:r>
              <a:rPr lang="de-DE" sz="800" i="1" dirty="0"/>
              <a:t>Skala: Sehr gering, gering, mittel, hoch, sehr hoch</a:t>
            </a:r>
            <a:r>
              <a:rPr lang="de-DE" sz="800" dirty="0"/>
              <a:t>] </a:t>
            </a:r>
          </a:p>
          <a:p>
            <a:pPr lvl="1">
              <a:spcBef>
                <a:spcPts val="0"/>
              </a:spcBef>
              <a:buFont typeface="Courier New" panose="02070309020205020404" pitchFamily="49" charset="0"/>
              <a:buChar char="o"/>
            </a:pPr>
            <a:r>
              <a:rPr lang="de-DE" sz="800" dirty="0"/>
              <a:t>17.1: Anpassung/Erhöhung des Wasserdargebots </a:t>
            </a:r>
          </a:p>
          <a:p>
            <a:pPr lvl="1">
              <a:spcBef>
                <a:spcPts val="0"/>
              </a:spcBef>
              <a:buFont typeface="Courier New" panose="02070309020205020404" pitchFamily="49" charset="0"/>
              <a:buChar char="o"/>
            </a:pPr>
            <a:r>
              <a:rPr lang="de-DE" sz="800" dirty="0"/>
              <a:t>17.2: Anpassung des Wasserbedarfs durch Sensibilisierung der Wassernutzenden zum sparsamen Umgang mit Trinkwasser </a:t>
            </a:r>
          </a:p>
          <a:p>
            <a:pPr lvl="1">
              <a:spcBef>
                <a:spcPts val="0"/>
              </a:spcBef>
              <a:buFont typeface="Courier New" panose="02070309020205020404" pitchFamily="49" charset="0"/>
              <a:buChar char="o"/>
            </a:pPr>
            <a:r>
              <a:rPr lang="de-DE" sz="800" dirty="0"/>
              <a:t>17.3: Anreize zum Wassersparen durch flexibilisierte/ saisonale/ zeitvariable Preismodelle </a:t>
            </a:r>
          </a:p>
          <a:p>
            <a:pPr lvl="1">
              <a:spcBef>
                <a:spcPts val="0"/>
              </a:spcBef>
              <a:buFont typeface="Courier New" panose="02070309020205020404" pitchFamily="49" charset="0"/>
              <a:buChar char="o"/>
            </a:pPr>
            <a:endParaRPr lang="de-DE" sz="800" dirty="0"/>
          </a:p>
          <a:p>
            <a:pPr marL="0" lvl="2" indent="0">
              <a:spcBef>
                <a:spcPts val="0"/>
              </a:spcBef>
              <a:buNone/>
            </a:pPr>
            <a:r>
              <a:rPr lang="de-DE" sz="800" dirty="0"/>
              <a:t>Frage 18: Wie schätzen Sie die Handlungsfähigkeit Ihres Unternehmens in Bezug auf die Wasserqualität in Ihrem Verantwortungsgebiet hinsichtlich der folgenden Aspekte ein? [</a:t>
            </a:r>
            <a:r>
              <a:rPr lang="de-DE" sz="800" i="1" dirty="0"/>
              <a:t>Skala: Sehr gering, gering, mittel, hoch, sehr hoch</a:t>
            </a:r>
            <a:r>
              <a:rPr lang="de-DE" sz="800" dirty="0"/>
              <a:t>] </a:t>
            </a:r>
          </a:p>
          <a:p>
            <a:pPr lvl="1">
              <a:spcBef>
                <a:spcPts val="0"/>
              </a:spcBef>
              <a:buFont typeface="Courier New" panose="02070309020205020404" pitchFamily="49" charset="0"/>
              <a:buChar char="o"/>
            </a:pPr>
            <a:r>
              <a:rPr lang="de-DE" sz="800" dirty="0"/>
              <a:t>18.1: Umfangreiches Monitoring von Wasserqualität und -dargebot unter Einbeziehung der Gefährdungspotenziale im Einzugsgebiet </a:t>
            </a:r>
          </a:p>
          <a:p>
            <a:pPr lvl="1">
              <a:spcBef>
                <a:spcPts val="0"/>
              </a:spcBef>
              <a:buFont typeface="Courier New" panose="02070309020205020404" pitchFamily="49" charset="0"/>
              <a:buChar char="o"/>
            </a:pPr>
            <a:r>
              <a:rPr lang="de-DE" sz="800" dirty="0"/>
              <a:t>18.2: Erfolgreiche Umsetzung landwirtschaftlicher Kooperationen (ggf. mit entsprechenden Kompensationsvereinbarungen) und/oder anderer Landnutzungen in Einzugsgebieten (z.B. Öko-Landbau/Waldumbau) </a:t>
            </a:r>
          </a:p>
          <a:p>
            <a:pPr lvl="1">
              <a:spcBef>
                <a:spcPts val="0"/>
              </a:spcBef>
              <a:buFont typeface="Courier New" panose="02070309020205020404" pitchFamily="49" charset="0"/>
              <a:buChar char="o"/>
            </a:pPr>
            <a:r>
              <a:rPr lang="de-DE" sz="800" dirty="0"/>
              <a:t>18.3: Verbesserung des Erosionsschutzes und Ausbau von Abwasserrückhaltekapazitäten bei Talsperren zur Vermeidung erhöhter Stoffeinträge in Folge von Starkniederschlägen</a:t>
            </a:r>
          </a:p>
          <a:p>
            <a:pPr marL="387450" lvl="2" indent="-171450">
              <a:spcBef>
                <a:spcPts val="0"/>
              </a:spcBef>
              <a:buFont typeface="Courier New" panose="02070309020205020404" pitchFamily="49" charset="0"/>
              <a:buChar char="o"/>
            </a:pPr>
            <a:endParaRPr lang="de-DE" sz="800" dirty="0"/>
          </a:p>
          <a:p>
            <a:pPr lvl="1">
              <a:spcBef>
                <a:spcPts val="0"/>
              </a:spcBef>
              <a:buFont typeface="Courier New" panose="02070309020205020404" pitchFamily="49" charset="0"/>
              <a:buChar char="o"/>
            </a:pPr>
            <a:endParaRPr lang="de-DE" sz="800" dirty="0"/>
          </a:p>
        </p:txBody>
      </p:sp>
    </p:spTree>
    <p:extLst>
      <p:ext uri="{BB962C8B-B14F-4D97-AF65-F5344CB8AC3E}">
        <p14:creationId xmlns:p14="http://schemas.microsoft.com/office/powerpoint/2010/main" val="116185279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7901EA-1909-ED67-03A8-26DA3A1210B4}"/>
            </a:ext>
          </a:extLst>
        </p:cNvPr>
        <p:cNvGrpSpPr/>
        <p:nvPr/>
      </p:nvGrpSpPr>
      <p:grpSpPr>
        <a:xfrm>
          <a:off x="0" y="0"/>
          <a:ext cx="0" cy="0"/>
          <a:chOff x="0" y="0"/>
          <a:chExt cx="0" cy="0"/>
        </a:xfrm>
      </p:grpSpPr>
      <p:sp>
        <p:nvSpPr>
          <p:cNvPr id="2" name="Fußzeilenplatzhalter 1">
            <a:extLst>
              <a:ext uri="{FF2B5EF4-FFF2-40B4-BE49-F238E27FC236}">
                <a16:creationId xmlns:a16="http://schemas.microsoft.com/office/drawing/2014/main" id="{BF6FF2E3-6AB9-66AF-A408-7B780E8B9C8F}"/>
              </a:ext>
            </a:extLst>
          </p:cNvPr>
          <p:cNvSpPr>
            <a:spLocks noGrp="1"/>
          </p:cNvSpPr>
          <p:nvPr>
            <p:ph type="ftr" sz="quarter" idx="3"/>
          </p:nvPr>
        </p:nvSpPr>
        <p:spPr/>
        <p:txBody>
          <a:bodyPr/>
          <a:lstStyle/>
          <a:p>
            <a:r>
              <a:rPr lang="de-DE" dirty="0"/>
              <a:t>Juli 2026</a:t>
            </a:r>
          </a:p>
        </p:txBody>
      </p:sp>
      <p:sp>
        <p:nvSpPr>
          <p:cNvPr id="3" name="Foliennummernplatzhalter 2">
            <a:extLst>
              <a:ext uri="{FF2B5EF4-FFF2-40B4-BE49-F238E27FC236}">
                <a16:creationId xmlns:a16="http://schemas.microsoft.com/office/drawing/2014/main" id="{D21CD032-9339-28DC-27E3-99AF8D47D319}"/>
              </a:ext>
            </a:extLst>
          </p:cNvPr>
          <p:cNvSpPr>
            <a:spLocks noGrp="1"/>
          </p:cNvSpPr>
          <p:nvPr>
            <p:ph type="sldNum" sz="quarter" idx="4"/>
          </p:nvPr>
        </p:nvSpPr>
        <p:spPr/>
        <p:txBody>
          <a:bodyPr/>
          <a:lstStyle/>
          <a:p>
            <a:fld id="{DB2B21CB-63E8-C249-B8AC-5FF3FD754265}" type="slidenum">
              <a:rPr lang="de-DE" smtClean="0"/>
              <a:pPr/>
              <a:t>48</a:t>
            </a:fld>
            <a:endParaRPr lang="de-DE" dirty="0"/>
          </a:p>
        </p:txBody>
      </p:sp>
      <p:sp>
        <p:nvSpPr>
          <p:cNvPr id="4" name="Titel 3">
            <a:extLst>
              <a:ext uri="{FF2B5EF4-FFF2-40B4-BE49-F238E27FC236}">
                <a16:creationId xmlns:a16="http://schemas.microsoft.com/office/drawing/2014/main" id="{A59553DE-BA3F-3C4B-4F9F-D45A1233257A}"/>
              </a:ext>
            </a:extLst>
          </p:cNvPr>
          <p:cNvSpPr>
            <a:spLocks noGrp="1"/>
          </p:cNvSpPr>
          <p:nvPr>
            <p:ph type="title"/>
          </p:nvPr>
        </p:nvSpPr>
        <p:spPr/>
        <p:txBody>
          <a:bodyPr>
            <a:normAutofit/>
          </a:bodyPr>
          <a:lstStyle/>
          <a:p>
            <a:r>
              <a:rPr lang="de-DE" dirty="0"/>
              <a:t>Fragebogen – Themenfelder Handlungsfähigkeit &amp; Anpassungsgrad</a:t>
            </a:r>
          </a:p>
        </p:txBody>
      </p:sp>
      <p:sp>
        <p:nvSpPr>
          <p:cNvPr id="5" name="Textplatzhalter 4">
            <a:extLst>
              <a:ext uri="{FF2B5EF4-FFF2-40B4-BE49-F238E27FC236}">
                <a16:creationId xmlns:a16="http://schemas.microsoft.com/office/drawing/2014/main" id="{9EE446DE-21CA-CAA8-1572-5C70140911D5}"/>
              </a:ext>
            </a:extLst>
          </p:cNvPr>
          <p:cNvSpPr>
            <a:spLocks noGrp="1"/>
          </p:cNvSpPr>
          <p:nvPr>
            <p:ph type="body" sz="quarter" idx="13"/>
          </p:nvPr>
        </p:nvSpPr>
        <p:spPr>
          <a:xfrm>
            <a:off x="360000" y="973138"/>
            <a:ext cx="4212000" cy="3780000"/>
          </a:xfrm>
        </p:spPr>
        <p:txBody>
          <a:bodyPr>
            <a:noAutofit/>
          </a:bodyPr>
          <a:lstStyle/>
          <a:p>
            <a:pPr marL="0" lvl="2" indent="0">
              <a:spcBef>
                <a:spcPts val="0"/>
              </a:spcBef>
              <a:buNone/>
            </a:pPr>
            <a:r>
              <a:rPr lang="de-DE" sz="800" dirty="0"/>
              <a:t>Frage 19: Wie schätzen Sie die Handlungsfähigkeit Ihres Unternehmens in Bezug auf die Infrastruktur in Ihrem Verantwortungsgebiet hinsichtlich der folgenden Aspekte ein? </a:t>
            </a:r>
            <a:br>
              <a:rPr lang="de-DE" sz="800" dirty="0"/>
            </a:br>
            <a:r>
              <a:rPr lang="de-DE" sz="800" dirty="0"/>
              <a:t>[</a:t>
            </a:r>
            <a:r>
              <a:rPr lang="de-DE" sz="800" i="1" dirty="0"/>
              <a:t>Skala: Sehr gering, gering, mittel, hoch, sehr hoch</a:t>
            </a:r>
            <a:r>
              <a:rPr lang="de-DE" sz="800" dirty="0"/>
              <a:t>] </a:t>
            </a:r>
          </a:p>
          <a:p>
            <a:pPr lvl="1">
              <a:spcBef>
                <a:spcPts val="0"/>
              </a:spcBef>
              <a:buFont typeface="Courier New" panose="02070309020205020404" pitchFamily="49" charset="0"/>
              <a:buChar char="o"/>
            </a:pPr>
            <a:r>
              <a:rPr lang="de-DE" sz="800" dirty="0"/>
              <a:t>19.1: Anpassung/Erweiterung der bestehenden Infrastruktur </a:t>
            </a:r>
          </a:p>
          <a:p>
            <a:pPr lvl="1">
              <a:spcBef>
                <a:spcPts val="0"/>
              </a:spcBef>
              <a:buFont typeface="Courier New" panose="02070309020205020404" pitchFamily="49" charset="0"/>
              <a:buChar char="o"/>
            </a:pPr>
            <a:r>
              <a:rPr lang="de-DE" sz="800" dirty="0"/>
              <a:t>19.2: Senkung des Netzdrucks </a:t>
            </a:r>
          </a:p>
          <a:p>
            <a:pPr lvl="1">
              <a:spcBef>
                <a:spcPts val="0"/>
              </a:spcBef>
              <a:buFont typeface="Courier New" panose="02070309020205020404" pitchFamily="49" charset="0"/>
              <a:buChar char="o"/>
            </a:pPr>
            <a:r>
              <a:rPr lang="de-DE" sz="800" dirty="0"/>
              <a:t>19.3: Anschluss an Fernwasserversorgungssysteme </a:t>
            </a:r>
          </a:p>
          <a:p>
            <a:pPr lvl="1">
              <a:spcBef>
                <a:spcPts val="0"/>
              </a:spcBef>
              <a:buFont typeface="Courier New" panose="02070309020205020404" pitchFamily="49" charset="0"/>
              <a:buChar char="o"/>
            </a:pPr>
            <a:r>
              <a:rPr lang="de-DE" sz="800" dirty="0"/>
              <a:t>19.4: Schaffung lokaler/regionaler Verbundsysteme mit benachbarten Versorgern </a:t>
            </a:r>
          </a:p>
          <a:p>
            <a:pPr lvl="1">
              <a:spcBef>
                <a:spcPts val="0"/>
              </a:spcBef>
              <a:buFont typeface="Courier New" panose="02070309020205020404" pitchFamily="49" charset="0"/>
              <a:buChar char="o"/>
            </a:pPr>
            <a:r>
              <a:rPr lang="de-DE" sz="800" dirty="0"/>
              <a:t>19.5: Verfügbarkeit von finanziellen Ressourcen zur Finanzierung erforderlicher Anpassungsmaßnahmen und Investitionen </a:t>
            </a:r>
          </a:p>
          <a:p>
            <a:pPr lvl="1">
              <a:spcBef>
                <a:spcPts val="0"/>
              </a:spcBef>
              <a:buFont typeface="Courier New" panose="02070309020205020404" pitchFamily="49" charset="0"/>
              <a:buChar char="o"/>
            </a:pPr>
            <a:r>
              <a:rPr lang="de-DE" sz="800" dirty="0"/>
              <a:t>19.6: Verfügbarkeit personeller Ressourcen zur Durchführung erforderlicher Anpassungsmaßnahmen</a:t>
            </a:r>
          </a:p>
          <a:p>
            <a:pPr marL="387450" lvl="2" indent="-171450">
              <a:spcBef>
                <a:spcPts val="0"/>
              </a:spcBef>
              <a:buFont typeface="Courier New" panose="02070309020205020404" pitchFamily="49" charset="0"/>
              <a:buChar char="o"/>
            </a:pPr>
            <a:endParaRPr lang="de-DE" sz="800" dirty="0"/>
          </a:p>
          <a:p>
            <a:pPr marL="0" lvl="2" indent="0">
              <a:spcBef>
                <a:spcPts val="0"/>
              </a:spcBef>
              <a:buNone/>
            </a:pPr>
            <a:r>
              <a:rPr lang="de-DE" sz="800" dirty="0"/>
              <a:t>Frage 20: Insgesamt bewerte ich die Handlungsfähigkeit meines Unternehmens in Hinblick auf die Folgen des Klimawandels als ... </a:t>
            </a:r>
          </a:p>
          <a:p>
            <a:pPr lvl="1">
              <a:spcBef>
                <a:spcPts val="0"/>
              </a:spcBef>
              <a:buFont typeface="Courier New" panose="02070309020205020404" pitchFamily="49" charset="0"/>
              <a:buChar char="o"/>
            </a:pPr>
            <a:r>
              <a:rPr lang="de-DE" sz="800" dirty="0"/>
              <a:t>Sehr gering</a:t>
            </a:r>
          </a:p>
          <a:p>
            <a:pPr lvl="1">
              <a:spcBef>
                <a:spcPts val="0"/>
              </a:spcBef>
              <a:buFont typeface="Courier New" panose="02070309020205020404" pitchFamily="49" charset="0"/>
              <a:buChar char="o"/>
            </a:pPr>
            <a:r>
              <a:rPr lang="de-DE" sz="800" dirty="0"/>
              <a:t>Gering</a:t>
            </a:r>
          </a:p>
          <a:p>
            <a:pPr lvl="1">
              <a:spcBef>
                <a:spcPts val="0"/>
              </a:spcBef>
              <a:buFont typeface="Courier New" panose="02070309020205020404" pitchFamily="49" charset="0"/>
              <a:buChar char="o"/>
            </a:pPr>
            <a:r>
              <a:rPr lang="de-DE" sz="800" dirty="0"/>
              <a:t>Mittel</a:t>
            </a:r>
          </a:p>
          <a:p>
            <a:pPr lvl="1">
              <a:spcBef>
                <a:spcPts val="0"/>
              </a:spcBef>
              <a:buFont typeface="Courier New" panose="02070309020205020404" pitchFamily="49" charset="0"/>
              <a:buChar char="o"/>
            </a:pPr>
            <a:r>
              <a:rPr lang="de-DE" sz="800" dirty="0"/>
              <a:t>Hoch</a:t>
            </a:r>
          </a:p>
          <a:p>
            <a:pPr lvl="1">
              <a:spcBef>
                <a:spcPts val="0"/>
              </a:spcBef>
              <a:buFont typeface="Courier New" panose="02070309020205020404" pitchFamily="49" charset="0"/>
              <a:buChar char="o"/>
            </a:pPr>
            <a:r>
              <a:rPr lang="de-DE" sz="800" dirty="0"/>
              <a:t>Sehr hoch</a:t>
            </a:r>
          </a:p>
          <a:p>
            <a:pPr lvl="1">
              <a:spcBef>
                <a:spcPts val="0"/>
              </a:spcBef>
              <a:buFont typeface="Courier New" panose="02070309020205020404" pitchFamily="49" charset="0"/>
              <a:buChar char="o"/>
            </a:pPr>
            <a:endParaRPr lang="de-DE" sz="800" dirty="0"/>
          </a:p>
          <a:p>
            <a:pPr marL="0" lvl="2" indent="0">
              <a:spcBef>
                <a:spcPts val="0"/>
              </a:spcBef>
              <a:buNone/>
            </a:pPr>
            <a:r>
              <a:rPr lang="de-DE" sz="800" dirty="0"/>
              <a:t>Frage 21: Wie schätzen Sie den Handlungsbedarf in Ihrem Verantwortungsbereich hinsichtlich der folgenden Anpassungsfelder ein? </a:t>
            </a:r>
          </a:p>
          <a:p>
            <a:pPr marL="0" lvl="2" indent="0">
              <a:spcBef>
                <a:spcPts val="0"/>
              </a:spcBef>
              <a:buNone/>
            </a:pPr>
            <a:r>
              <a:rPr lang="de-DE" sz="800" dirty="0"/>
              <a:t>[</a:t>
            </a:r>
            <a:r>
              <a:rPr lang="de-DE" sz="800" i="1" dirty="0"/>
              <a:t>Skala: Sehr gering, gering, mittel, hoch, sehr hoch</a:t>
            </a:r>
            <a:r>
              <a:rPr lang="de-DE" sz="800" dirty="0"/>
              <a:t>] </a:t>
            </a:r>
          </a:p>
          <a:p>
            <a:pPr lvl="1">
              <a:spcBef>
                <a:spcPts val="0"/>
              </a:spcBef>
              <a:buFont typeface="Courier New" panose="02070309020205020404" pitchFamily="49" charset="0"/>
              <a:buChar char="o"/>
            </a:pPr>
            <a:r>
              <a:rPr lang="de-DE" sz="800" dirty="0"/>
              <a:t>21.1: Ausbau des Monitorings (Mengen- und Qualitätsmessung und -bewertung) bzgl. der zukünftig erwartbaren Änderungen der Gewässer- und Rohwasserbeschaffenheit sowie verfügbaren Rohwassermengen</a:t>
            </a:r>
          </a:p>
        </p:txBody>
      </p:sp>
      <p:sp>
        <p:nvSpPr>
          <p:cNvPr id="6" name="Textplatzhalter 4">
            <a:extLst>
              <a:ext uri="{FF2B5EF4-FFF2-40B4-BE49-F238E27FC236}">
                <a16:creationId xmlns:a16="http://schemas.microsoft.com/office/drawing/2014/main" id="{10740058-7764-C527-7EB7-6E744083242B}"/>
              </a:ext>
            </a:extLst>
          </p:cNvPr>
          <p:cNvSpPr txBox="1">
            <a:spLocks/>
          </p:cNvSpPr>
          <p:nvPr/>
        </p:nvSpPr>
        <p:spPr>
          <a:xfrm>
            <a:off x="4572000" y="973138"/>
            <a:ext cx="4176713" cy="3780000"/>
          </a:xfrm>
          <a:prstGeom prst="rect">
            <a:avLst/>
          </a:prstGeom>
        </p:spPr>
        <p:txBody>
          <a:bodyPr lIns="0" tIns="0" rIns="0">
            <a:noAutofit/>
          </a:bodyPr>
          <a:lstStyle>
            <a:lvl1pPr marL="216000" indent="-216000" algn="l" defTabSz="685800" rtl="0" eaLnBrk="1" latinLnBrk="0" hangingPunct="1">
              <a:lnSpc>
                <a:spcPct val="120000"/>
              </a:lnSpc>
              <a:spcBef>
                <a:spcPts val="750"/>
              </a:spcBef>
              <a:buFontTx/>
              <a:buBlip>
                <a:blip>
                  <a:extLst>
                    <a:ext uri="{96DAC541-7B7A-43D3-8B79-37D633B846F1}">
                      <asvg:svgBlip xmlns:asvg="http://schemas.microsoft.com/office/drawing/2016/SVG/main" r:embed="rId2"/>
                    </a:ext>
                  </a:extLst>
                </a:blip>
              </a:buBlip>
              <a:defRPr sz="1800" b="0" i="0" kern="1200">
                <a:solidFill>
                  <a:schemeClr val="tx1"/>
                </a:solidFill>
                <a:latin typeface="Arial" panose="020B0604020202020204" pitchFamily="34" charset="0"/>
                <a:ea typeface="+mn-ea"/>
                <a:cs typeface="+mn-cs"/>
              </a:defRPr>
            </a:lvl1pPr>
            <a:lvl2pPr marL="396000" indent="-216000" algn="l" defTabSz="685800" rtl="0" eaLnBrk="1" latinLnBrk="0" hangingPunct="1">
              <a:lnSpc>
                <a:spcPct val="120000"/>
              </a:lnSpc>
              <a:spcBef>
                <a:spcPts val="375"/>
              </a:spcBef>
              <a:buSzPct val="100000"/>
              <a:buFontTx/>
              <a:buBlip>
                <a:blip>
                  <a:extLst>
                    <a:ext uri="{96DAC541-7B7A-43D3-8B79-37D633B846F1}">
                      <asvg:svgBlip xmlns:asvg="http://schemas.microsoft.com/office/drawing/2016/SVG/main" r:embed="rId3"/>
                    </a:ext>
                  </a:extLst>
                </a:blip>
              </a:buBlip>
              <a:defRPr sz="1800" b="0" i="0" kern="1200">
                <a:solidFill>
                  <a:schemeClr val="tx1"/>
                </a:solidFill>
                <a:latin typeface="Arial" panose="020B0604020202020204" pitchFamily="34" charset="0"/>
                <a:ea typeface="+mn-ea"/>
                <a:cs typeface="+mn-cs"/>
              </a:defRPr>
            </a:lvl2pPr>
            <a:lvl3pPr marL="612000" indent="-216000" algn="l" defTabSz="685800" rtl="0" eaLnBrk="1" latinLnBrk="0" hangingPunct="1">
              <a:lnSpc>
                <a:spcPct val="120000"/>
              </a:lnSpc>
              <a:spcBef>
                <a:spcPts val="375"/>
              </a:spcBef>
              <a:buSzPct val="120000"/>
              <a:buFont typeface="Arial" panose="020B0604020202020204" pitchFamily="34" charset="0"/>
              <a:buChar char="•"/>
              <a:defRPr sz="1500" b="0" i="0" kern="1200">
                <a:solidFill>
                  <a:schemeClr val="tx1"/>
                </a:solidFill>
                <a:latin typeface="Arial" panose="020B0604020202020204" pitchFamily="34" charset="0"/>
                <a:ea typeface="+mn-ea"/>
                <a:cs typeface="+mn-cs"/>
              </a:defRPr>
            </a:lvl3pPr>
            <a:lvl4pPr marL="864000" indent="-216000" algn="l" defTabSz="685800" rtl="0" eaLnBrk="1" latinLnBrk="0" hangingPunct="1">
              <a:lnSpc>
                <a:spcPct val="120000"/>
              </a:lnSpc>
              <a:spcBef>
                <a:spcPts val="375"/>
              </a:spcBef>
              <a:buSzPct val="100000"/>
              <a:buFont typeface="Symbol" pitchFamily="2" charset="2"/>
              <a:buChar char="-"/>
              <a:defRPr sz="1500" b="0" i="0" kern="1200">
                <a:solidFill>
                  <a:schemeClr val="tx1"/>
                </a:solidFill>
                <a:latin typeface="Arial" panose="020B0604020202020204" pitchFamily="34" charset="0"/>
                <a:ea typeface="+mn-ea"/>
                <a:cs typeface="+mn-cs"/>
              </a:defRPr>
            </a:lvl4pPr>
            <a:lvl5pPr marL="1080000" indent="-216000" algn="l" defTabSz="685800" rtl="0" eaLnBrk="1" latinLnBrk="0" hangingPunct="1">
              <a:lnSpc>
                <a:spcPct val="120000"/>
              </a:lnSpc>
              <a:spcBef>
                <a:spcPts val="375"/>
              </a:spcBef>
              <a:buSzPct val="100000"/>
              <a:buFont typeface="Courier New" panose="02070309020205020404" pitchFamily="49" charset="0"/>
              <a:buChar char="o"/>
              <a:defRPr sz="1500" b="0" i="0" kern="1200">
                <a:solidFill>
                  <a:schemeClr val="tx1"/>
                </a:solidFill>
                <a:latin typeface="Arial" panose="020B0604020202020204" pitchFamily="34"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lvl="1">
              <a:spcBef>
                <a:spcPts val="0"/>
              </a:spcBef>
              <a:buFont typeface="Courier New" panose="02070309020205020404" pitchFamily="49" charset="0"/>
              <a:buChar char="o"/>
            </a:pPr>
            <a:r>
              <a:rPr lang="de-DE" sz="800" dirty="0"/>
              <a:t>21.2: Verbesserung von Maßnahmen im Ressourcenmanagement durch Vermeidung von Einleitungen erhöhter Stofffrachten insb. in Oberflächengewässer/Talsperren</a:t>
            </a:r>
          </a:p>
          <a:p>
            <a:pPr lvl="1">
              <a:spcBef>
                <a:spcPts val="0"/>
              </a:spcBef>
              <a:buFont typeface="Courier New" panose="02070309020205020404" pitchFamily="49" charset="0"/>
              <a:buChar char="o"/>
            </a:pPr>
            <a:r>
              <a:rPr lang="de-DE" sz="800" dirty="0"/>
              <a:t>21.3: Regelmäßige Erstellung eigener Wasserdargebots- und - bedarfsprognosen (z.B. alle 5 oder 10 Jahre) </a:t>
            </a:r>
          </a:p>
          <a:p>
            <a:pPr lvl="1">
              <a:spcBef>
                <a:spcPts val="0"/>
              </a:spcBef>
              <a:buFont typeface="Courier New" panose="02070309020205020404" pitchFamily="49" charset="0"/>
              <a:buChar char="o"/>
            </a:pPr>
            <a:r>
              <a:rPr lang="de-DE" sz="800" dirty="0"/>
              <a:t>21.4: Verfügbarmachung/Erkundung neuer Wasserressourcen/Gewinnungsoptionen </a:t>
            </a:r>
          </a:p>
          <a:p>
            <a:pPr lvl="1">
              <a:spcBef>
                <a:spcPts val="0"/>
              </a:spcBef>
              <a:buFont typeface="Courier New" panose="02070309020205020404" pitchFamily="49" charset="0"/>
              <a:buChar char="o"/>
            </a:pPr>
            <a:r>
              <a:rPr lang="de-DE" sz="800" dirty="0"/>
              <a:t>21.5: Modernisierung und Nachrüstung oder Erweiterung bestehender Wasserwerke (z.B. zur Optimierung und/oder Flexibilisierung der Betriebsweisen) </a:t>
            </a:r>
          </a:p>
          <a:p>
            <a:pPr lvl="1">
              <a:spcBef>
                <a:spcPts val="0"/>
              </a:spcBef>
              <a:buFont typeface="Courier New" panose="02070309020205020404" pitchFamily="49" charset="0"/>
              <a:buChar char="o"/>
            </a:pPr>
            <a:r>
              <a:rPr lang="de-DE" sz="800" dirty="0"/>
              <a:t>21.6: Bedarfsgerechte Anpassung/ Erweiterung von Wasserwerks-Kapazitäten (Gewinnung, Rohwassertransport, Aufbereitung) </a:t>
            </a:r>
          </a:p>
          <a:p>
            <a:pPr lvl="1">
              <a:spcBef>
                <a:spcPts val="0"/>
              </a:spcBef>
              <a:buFont typeface="Courier New" panose="02070309020205020404" pitchFamily="49" charset="0"/>
              <a:buChar char="o"/>
            </a:pPr>
            <a:r>
              <a:rPr lang="de-DE" sz="800" dirty="0"/>
              <a:t>21.7: Neubau von Wasserwerken/Wassergewinnungs- und - aufbereitungsanlagen </a:t>
            </a:r>
          </a:p>
          <a:p>
            <a:pPr lvl="1">
              <a:spcBef>
                <a:spcPts val="0"/>
              </a:spcBef>
              <a:buFont typeface="Courier New" panose="02070309020205020404" pitchFamily="49" charset="0"/>
              <a:buChar char="o"/>
            </a:pPr>
            <a:r>
              <a:rPr lang="de-DE" sz="800" dirty="0"/>
              <a:t>21.8: Ausbau und/oder Ertüchtigung bestehender Netzkapazitäten sowie Schaffung bedarfsgerechter Redundanz und Reserven im Netz </a:t>
            </a:r>
          </a:p>
          <a:p>
            <a:pPr lvl="1">
              <a:spcBef>
                <a:spcPts val="0"/>
              </a:spcBef>
              <a:buFont typeface="Courier New" panose="02070309020205020404" pitchFamily="49" charset="0"/>
              <a:buChar char="o"/>
            </a:pPr>
            <a:r>
              <a:rPr lang="de-DE" sz="800" dirty="0"/>
              <a:t>21.9: Erhöhung des Speicher-/Behältervolumens zur Redundanz und Reserven bei Bedarfsspitzen </a:t>
            </a:r>
          </a:p>
          <a:p>
            <a:pPr lvl="1">
              <a:spcBef>
                <a:spcPts val="0"/>
              </a:spcBef>
              <a:buFont typeface="Courier New" panose="02070309020205020404" pitchFamily="49" charset="0"/>
              <a:buChar char="o"/>
            </a:pPr>
            <a:r>
              <a:rPr lang="de-DE" sz="800" dirty="0"/>
              <a:t>21.10: Senkung von Wasserverlusten im Rohrnetz </a:t>
            </a:r>
          </a:p>
          <a:p>
            <a:pPr lvl="1">
              <a:spcBef>
                <a:spcPts val="0"/>
              </a:spcBef>
              <a:buFont typeface="Courier New" panose="02070309020205020404" pitchFamily="49" charset="0"/>
              <a:buChar char="o"/>
            </a:pPr>
            <a:r>
              <a:rPr lang="de-DE" sz="800" dirty="0"/>
              <a:t>21.11: Senkung des Netzdrucks/gezieltes (temporäres) Druckmanagement in Spitzenlastzeiten </a:t>
            </a:r>
          </a:p>
          <a:p>
            <a:pPr lvl="1">
              <a:spcBef>
                <a:spcPts val="0"/>
              </a:spcBef>
              <a:buFont typeface="Courier New" panose="02070309020205020404" pitchFamily="49" charset="0"/>
              <a:buChar char="o"/>
            </a:pPr>
            <a:r>
              <a:rPr lang="de-DE" sz="800" dirty="0"/>
              <a:t>21.12: Anschluss an Fernwasserversorgungssysteme (Fremdbezug von Rohwasser und/oder Reinwasser) und/oder Schaffung von Verbundsystemen mit benachbarten Versorgern</a:t>
            </a:r>
          </a:p>
          <a:p>
            <a:pPr lvl="1">
              <a:spcBef>
                <a:spcPts val="0"/>
              </a:spcBef>
              <a:buFont typeface="Courier New" panose="02070309020205020404" pitchFamily="49" charset="0"/>
              <a:buChar char="o"/>
            </a:pPr>
            <a:endParaRPr lang="de-DE" sz="800" dirty="0"/>
          </a:p>
        </p:txBody>
      </p:sp>
    </p:spTree>
    <p:extLst>
      <p:ext uri="{BB962C8B-B14F-4D97-AF65-F5344CB8AC3E}">
        <p14:creationId xmlns:p14="http://schemas.microsoft.com/office/powerpoint/2010/main" val="232710625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DDE6D8-9096-AA24-2800-CF3B1DF29D2D}"/>
            </a:ext>
          </a:extLst>
        </p:cNvPr>
        <p:cNvGrpSpPr/>
        <p:nvPr/>
      </p:nvGrpSpPr>
      <p:grpSpPr>
        <a:xfrm>
          <a:off x="0" y="0"/>
          <a:ext cx="0" cy="0"/>
          <a:chOff x="0" y="0"/>
          <a:chExt cx="0" cy="0"/>
        </a:xfrm>
      </p:grpSpPr>
      <p:sp>
        <p:nvSpPr>
          <p:cNvPr id="2" name="Fußzeilenplatzhalter 1">
            <a:extLst>
              <a:ext uri="{FF2B5EF4-FFF2-40B4-BE49-F238E27FC236}">
                <a16:creationId xmlns:a16="http://schemas.microsoft.com/office/drawing/2014/main" id="{64F919A2-B89C-0271-0CB8-1E04153AE3CF}"/>
              </a:ext>
            </a:extLst>
          </p:cNvPr>
          <p:cNvSpPr>
            <a:spLocks noGrp="1"/>
          </p:cNvSpPr>
          <p:nvPr>
            <p:ph type="ftr" sz="quarter" idx="3"/>
          </p:nvPr>
        </p:nvSpPr>
        <p:spPr/>
        <p:txBody>
          <a:bodyPr/>
          <a:lstStyle/>
          <a:p>
            <a:r>
              <a:rPr lang="de-DE" dirty="0"/>
              <a:t>Juli 2026</a:t>
            </a:r>
          </a:p>
        </p:txBody>
      </p:sp>
      <p:sp>
        <p:nvSpPr>
          <p:cNvPr id="3" name="Foliennummernplatzhalter 2">
            <a:extLst>
              <a:ext uri="{FF2B5EF4-FFF2-40B4-BE49-F238E27FC236}">
                <a16:creationId xmlns:a16="http://schemas.microsoft.com/office/drawing/2014/main" id="{2AB7C503-923D-6468-44F7-4F32FE5516C8}"/>
              </a:ext>
            </a:extLst>
          </p:cNvPr>
          <p:cNvSpPr>
            <a:spLocks noGrp="1"/>
          </p:cNvSpPr>
          <p:nvPr>
            <p:ph type="sldNum" sz="quarter" idx="4"/>
          </p:nvPr>
        </p:nvSpPr>
        <p:spPr/>
        <p:txBody>
          <a:bodyPr/>
          <a:lstStyle/>
          <a:p>
            <a:fld id="{DB2B21CB-63E8-C249-B8AC-5FF3FD754265}" type="slidenum">
              <a:rPr lang="de-DE" smtClean="0"/>
              <a:pPr/>
              <a:t>49</a:t>
            </a:fld>
            <a:endParaRPr lang="de-DE" dirty="0"/>
          </a:p>
        </p:txBody>
      </p:sp>
      <p:sp>
        <p:nvSpPr>
          <p:cNvPr id="4" name="Titel 3">
            <a:extLst>
              <a:ext uri="{FF2B5EF4-FFF2-40B4-BE49-F238E27FC236}">
                <a16:creationId xmlns:a16="http://schemas.microsoft.com/office/drawing/2014/main" id="{40BB3838-B8FD-6267-2B11-16611080568F}"/>
              </a:ext>
            </a:extLst>
          </p:cNvPr>
          <p:cNvSpPr>
            <a:spLocks noGrp="1"/>
          </p:cNvSpPr>
          <p:nvPr>
            <p:ph type="title"/>
          </p:nvPr>
        </p:nvSpPr>
        <p:spPr/>
        <p:txBody>
          <a:bodyPr>
            <a:normAutofit/>
          </a:bodyPr>
          <a:lstStyle/>
          <a:p>
            <a:r>
              <a:rPr lang="de-DE" dirty="0"/>
              <a:t>Fragebogen – Themenfelder Anpassungsbedarf &amp; Rechtlicher Rahmen</a:t>
            </a:r>
          </a:p>
        </p:txBody>
      </p:sp>
      <p:sp>
        <p:nvSpPr>
          <p:cNvPr id="5" name="Textplatzhalter 4">
            <a:extLst>
              <a:ext uri="{FF2B5EF4-FFF2-40B4-BE49-F238E27FC236}">
                <a16:creationId xmlns:a16="http://schemas.microsoft.com/office/drawing/2014/main" id="{4A310BF6-7679-B150-745A-C6E0562BADAE}"/>
              </a:ext>
            </a:extLst>
          </p:cNvPr>
          <p:cNvSpPr>
            <a:spLocks noGrp="1"/>
          </p:cNvSpPr>
          <p:nvPr>
            <p:ph type="body" sz="quarter" idx="13"/>
          </p:nvPr>
        </p:nvSpPr>
        <p:spPr>
          <a:xfrm>
            <a:off x="360000" y="973138"/>
            <a:ext cx="4212000" cy="3780000"/>
          </a:xfrm>
        </p:spPr>
        <p:txBody>
          <a:bodyPr>
            <a:noAutofit/>
          </a:bodyPr>
          <a:lstStyle/>
          <a:p>
            <a:pPr marL="0" lvl="2" indent="0">
              <a:spcBef>
                <a:spcPts val="0"/>
              </a:spcBef>
              <a:buNone/>
            </a:pPr>
            <a:r>
              <a:rPr lang="de-DE" sz="800" dirty="0"/>
              <a:t>Frage 22: Insgesamt bewerte ich den Handlungsbedarf aufgrund des Klimawandels in den unterschiedlichen Anpassungsfeldern in meinem Unternehmen als ... </a:t>
            </a:r>
          </a:p>
          <a:p>
            <a:pPr lvl="1">
              <a:spcBef>
                <a:spcPts val="0"/>
              </a:spcBef>
              <a:buFont typeface="Courier New" panose="02070309020205020404" pitchFamily="49" charset="0"/>
              <a:buChar char="o"/>
            </a:pPr>
            <a:r>
              <a:rPr lang="de-DE" sz="800" dirty="0"/>
              <a:t>Sehr gering</a:t>
            </a:r>
          </a:p>
          <a:p>
            <a:pPr lvl="1">
              <a:spcBef>
                <a:spcPts val="0"/>
              </a:spcBef>
              <a:buFont typeface="Courier New" panose="02070309020205020404" pitchFamily="49" charset="0"/>
              <a:buChar char="o"/>
            </a:pPr>
            <a:r>
              <a:rPr lang="de-DE" sz="800" dirty="0"/>
              <a:t>Gering</a:t>
            </a:r>
          </a:p>
          <a:p>
            <a:pPr lvl="1">
              <a:spcBef>
                <a:spcPts val="0"/>
              </a:spcBef>
              <a:buFont typeface="Courier New" panose="02070309020205020404" pitchFamily="49" charset="0"/>
              <a:buChar char="o"/>
            </a:pPr>
            <a:r>
              <a:rPr lang="de-DE" sz="800" dirty="0"/>
              <a:t>Mittel</a:t>
            </a:r>
          </a:p>
          <a:p>
            <a:pPr lvl="1">
              <a:spcBef>
                <a:spcPts val="0"/>
              </a:spcBef>
              <a:buFont typeface="Courier New" panose="02070309020205020404" pitchFamily="49" charset="0"/>
              <a:buChar char="o"/>
            </a:pPr>
            <a:r>
              <a:rPr lang="de-DE" sz="800" dirty="0"/>
              <a:t>Hoch</a:t>
            </a:r>
          </a:p>
          <a:p>
            <a:pPr lvl="1">
              <a:spcBef>
                <a:spcPts val="0"/>
              </a:spcBef>
              <a:buFont typeface="Courier New" panose="02070309020205020404" pitchFamily="49" charset="0"/>
              <a:buChar char="o"/>
            </a:pPr>
            <a:r>
              <a:rPr lang="de-DE" sz="800" dirty="0"/>
              <a:t>Sehr hoch</a:t>
            </a:r>
          </a:p>
          <a:p>
            <a:pPr marL="0" lvl="2" indent="0">
              <a:spcBef>
                <a:spcPts val="0"/>
              </a:spcBef>
              <a:buNone/>
            </a:pPr>
            <a:endParaRPr lang="de-DE" sz="800" dirty="0"/>
          </a:p>
          <a:p>
            <a:pPr marL="0" lvl="2" indent="0">
              <a:spcBef>
                <a:spcPts val="0"/>
              </a:spcBef>
              <a:buNone/>
            </a:pPr>
            <a:r>
              <a:rPr lang="de-DE" sz="800" dirty="0"/>
              <a:t>Frage 23: Im Folgenden finden Sie verschiedene Aspekte zum regulatorischen Rahmen </a:t>
            </a:r>
            <a:br>
              <a:rPr lang="de-DE" sz="800" dirty="0"/>
            </a:br>
            <a:r>
              <a:rPr lang="de-DE" sz="800" dirty="0"/>
              <a:t>und Governance, die die Bewältigung des Klimawandels hemmen können. Bitte bewerten Sie für jeden Aspekt die Höhe des hemmenden Einflusses für Ihr Unternehmen </a:t>
            </a:r>
          </a:p>
          <a:p>
            <a:pPr marL="0" lvl="2" indent="0">
              <a:spcBef>
                <a:spcPts val="0"/>
              </a:spcBef>
              <a:buNone/>
            </a:pPr>
            <a:r>
              <a:rPr lang="de-DE" sz="800" dirty="0"/>
              <a:t>[</a:t>
            </a:r>
            <a:r>
              <a:rPr lang="de-DE" sz="800" i="1" dirty="0"/>
              <a:t>Skala: Sehr gering, gering, mittel, hoch, sehr hoch</a:t>
            </a:r>
            <a:r>
              <a:rPr lang="de-DE" sz="800" dirty="0"/>
              <a:t>] </a:t>
            </a:r>
          </a:p>
          <a:p>
            <a:pPr lvl="1">
              <a:spcBef>
                <a:spcPts val="0"/>
              </a:spcBef>
              <a:buFont typeface="Courier New" panose="02070309020205020404" pitchFamily="49" charset="0"/>
              <a:buChar char="o"/>
            </a:pPr>
            <a:r>
              <a:rPr lang="de-DE" sz="800" dirty="0"/>
              <a:t>23.1: Hemmender Einfluss aufgrund zu starrer und/oder zunehmend restriktiver Wasserentnahmerechte und Bewirtschaftungsgrenzen </a:t>
            </a:r>
          </a:p>
          <a:p>
            <a:pPr lvl="1">
              <a:spcBef>
                <a:spcPts val="0"/>
              </a:spcBef>
              <a:buFont typeface="Courier New" panose="02070309020205020404" pitchFamily="49" charset="0"/>
              <a:buChar char="o"/>
            </a:pPr>
            <a:r>
              <a:rPr lang="de-DE" sz="800" dirty="0"/>
              <a:t>23.2: Hemmender Einfluss aufgrund mangelnder staatlicher Anreize und Förderinstrumente zur Unterstützung notwendiger Anpassungsmaßnahmen und Investitionen (z.B. Förderprogramme, Finanzierungshilfen, steuerliche Entlastungen) </a:t>
            </a:r>
          </a:p>
          <a:p>
            <a:pPr lvl="1">
              <a:spcBef>
                <a:spcPts val="0"/>
              </a:spcBef>
              <a:buFont typeface="Courier New" panose="02070309020205020404" pitchFamily="49" charset="0"/>
              <a:buChar char="o"/>
            </a:pPr>
            <a:r>
              <a:rPr lang="de-DE" sz="800" dirty="0"/>
              <a:t>23.3: Hemmender Einfluss aufgrund fehlender integrierter Planung/Koordination und zu komplexer und langwierigen Genehmigungs- und Beteiligungsverfahren bei Wasserinfrastrukturprojekten </a:t>
            </a:r>
          </a:p>
          <a:p>
            <a:pPr lvl="1">
              <a:spcBef>
                <a:spcPts val="0"/>
              </a:spcBef>
              <a:buFont typeface="Courier New" panose="02070309020205020404" pitchFamily="49" charset="0"/>
              <a:buChar char="o"/>
            </a:pPr>
            <a:r>
              <a:rPr lang="de-DE" sz="800" dirty="0"/>
              <a:t>23.4: Hemmender Einfluss aufgrund mangelnder Zusammenarbeit mit regionalen Akteuren (z.B. Landwirtschaft, Kommunen, benachbarte Versorger, Behörden)</a:t>
            </a:r>
          </a:p>
        </p:txBody>
      </p:sp>
      <p:sp>
        <p:nvSpPr>
          <p:cNvPr id="6" name="Textplatzhalter 4">
            <a:extLst>
              <a:ext uri="{FF2B5EF4-FFF2-40B4-BE49-F238E27FC236}">
                <a16:creationId xmlns:a16="http://schemas.microsoft.com/office/drawing/2014/main" id="{F04A52AC-0E9C-4D1E-D91E-D9AC68C1CAB5}"/>
              </a:ext>
            </a:extLst>
          </p:cNvPr>
          <p:cNvSpPr txBox="1">
            <a:spLocks/>
          </p:cNvSpPr>
          <p:nvPr/>
        </p:nvSpPr>
        <p:spPr>
          <a:xfrm>
            <a:off x="4572000" y="973138"/>
            <a:ext cx="4176713" cy="3780000"/>
          </a:xfrm>
          <a:prstGeom prst="rect">
            <a:avLst/>
          </a:prstGeom>
        </p:spPr>
        <p:txBody>
          <a:bodyPr lIns="0" tIns="0" rIns="0">
            <a:noAutofit/>
          </a:bodyPr>
          <a:lstStyle>
            <a:lvl1pPr marL="216000" indent="-216000" algn="l" defTabSz="685800" rtl="0" eaLnBrk="1" latinLnBrk="0" hangingPunct="1">
              <a:lnSpc>
                <a:spcPct val="120000"/>
              </a:lnSpc>
              <a:spcBef>
                <a:spcPts val="750"/>
              </a:spcBef>
              <a:buFontTx/>
              <a:buBlip>
                <a:blip>
                  <a:extLst>
                    <a:ext uri="{96DAC541-7B7A-43D3-8B79-37D633B846F1}">
                      <asvg:svgBlip xmlns:asvg="http://schemas.microsoft.com/office/drawing/2016/SVG/main" r:embed="rId2"/>
                    </a:ext>
                  </a:extLst>
                </a:blip>
              </a:buBlip>
              <a:defRPr sz="1800" b="0" i="0" kern="1200">
                <a:solidFill>
                  <a:schemeClr val="tx1"/>
                </a:solidFill>
                <a:latin typeface="Arial" panose="020B0604020202020204" pitchFamily="34" charset="0"/>
                <a:ea typeface="+mn-ea"/>
                <a:cs typeface="+mn-cs"/>
              </a:defRPr>
            </a:lvl1pPr>
            <a:lvl2pPr marL="396000" indent="-216000" algn="l" defTabSz="685800" rtl="0" eaLnBrk="1" latinLnBrk="0" hangingPunct="1">
              <a:lnSpc>
                <a:spcPct val="120000"/>
              </a:lnSpc>
              <a:spcBef>
                <a:spcPts val="375"/>
              </a:spcBef>
              <a:buSzPct val="100000"/>
              <a:buFontTx/>
              <a:buBlip>
                <a:blip>
                  <a:extLst>
                    <a:ext uri="{96DAC541-7B7A-43D3-8B79-37D633B846F1}">
                      <asvg:svgBlip xmlns:asvg="http://schemas.microsoft.com/office/drawing/2016/SVG/main" r:embed="rId3"/>
                    </a:ext>
                  </a:extLst>
                </a:blip>
              </a:buBlip>
              <a:defRPr sz="1800" b="0" i="0" kern="1200">
                <a:solidFill>
                  <a:schemeClr val="tx1"/>
                </a:solidFill>
                <a:latin typeface="Arial" panose="020B0604020202020204" pitchFamily="34" charset="0"/>
                <a:ea typeface="+mn-ea"/>
                <a:cs typeface="+mn-cs"/>
              </a:defRPr>
            </a:lvl2pPr>
            <a:lvl3pPr marL="612000" indent="-216000" algn="l" defTabSz="685800" rtl="0" eaLnBrk="1" latinLnBrk="0" hangingPunct="1">
              <a:lnSpc>
                <a:spcPct val="120000"/>
              </a:lnSpc>
              <a:spcBef>
                <a:spcPts val="375"/>
              </a:spcBef>
              <a:buSzPct val="120000"/>
              <a:buFont typeface="Arial" panose="020B0604020202020204" pitchFamily="34" charset="0"/>
              <a:buChar char="•"/>
              <a:defRPr sz="1500" b="0" i="0" kern="1200">
                <a:solidFill>
                  <a:schemeClr val="tx1"/>
                </a:solidFill>
                <a:latin typeface="Arial" panose="020B0604020202020204" pitchFamily="34" charset="0"/>
                <a:ea typeface="+mn-ea"/>
                <a:cs typeface="+mn-cs"/>
              </a:defRPr>
            </a:lvl3pPr>
            <a:lvl4pPr marL="864000" indent="-216000" algn="l" defTabSz="685800" rtl="0" eaLnBrk="1" latinLnBrk="0" hangingPunct="1">
              <a:lnSpc>
                <a:spcPct val="120000"/>
              </a:lnSpc>
              <a:spcBef>
                <a:spcPts val="375"/>
              </a:spcBef>
              <a:buSzPct val="100000"/>
              <a:buFont typeface="Symbol" pitchFamily="2" charset="2"/>
              <a:buChar char="-"/>
              <a:defRPr sz="1500" b="0" i="0" kern="1200">
                <a:solidFill>
                  <a:schemeClr val="tx1"/>
                </a:solidFill>
                <a:latin typeface="Arial" panose="020B0604020202020204" pitchFamily="34" charset="0"/>
                <a:ea typeface="+mn-ea"/>
                <a:cs typeface="+mn-cs"/>
              </a:defRPr>
            </a:lvl4pPr>
            <a:lvl5pPr marL="1080000" indent="-216000" algn="l" defTabSz="685800" rtl="0" eaLnBrk="1" latinLnBrk="0" hangingPunct="1">
              <a:lnSpc>
                <a:spcPct val="120000"/>
              </a:lnSpc>
              <a:spcBef>
                <a:spcPts val="375"/>
              </a:spcBef>
              <a:buSzPct val="100000"/>
              <a:buFont typeface="Courier New" panose="02070309020205020404" pitchFamily="49" charset="0"/>
              <a:buChar char="o"/>
              <a:defRPr sz="1500" b="0" i="0" kern="1200">
                <a:solidFill>
                  <a:schemeClr val="tx1"/>
                </a:solidFill>
                <a:latin typeface="Arial" panose="020B0604020202020204" pitchFamily="34"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lvl="1">
              <a:spcBef>
                <a:spcPts val="0"/>
              </a:spcBef>
              <a:buFont typeface="Courier New" panose="02070309020205020404" pitchFamily="49" charset="0"/>
              <a:buChar char="o"/>
            </a:pPr>
            <a:r>
              <a:rPr lang="de-DE" sz="800" dirty="0"/>
              <a:t>23.5: Hemmender Einfluss aufgrund mangelnder Akzeptanz für notwendige Anpassungsmaßnahmen z.B. in Politik und Bevölkerung (z.B. mit Folge höherer Wasserentgelte, Einschränkungen bei Bewässerung) </a:t>
            </a:r>
          </a:p>
          <a:p>
            <a:pPr lvl="1">
              <a:spcBef>
                <a:spcPts val="0"/>
              </a:spcBef>
              <a:buFont typeface="Courier New" panose="02070309020205020404" pitchFamily="49" charset="0"/>
              <a:buChar char="o"/>
            </a:pPr>
            <a:r>
              <a:rPr lang="de-DE" sz="800" dirty="0"/>
              <a:t>23.6: Hemmender Einfluss aufgrund mangelnder regionaler oder landesweiter Wasserversorgungskonzepte (z.B. integrierte Planung, Koordination), die eine effektive Antwort auf den Klimawandel liefern können </a:t>
            </a:r>
          </a:p>
          <a:p>
            <a:pPr marL="0" lvl="2" indent="0">
              <a:spcBef>
                <a:spcPts val="0"/>
              </a:spcBef>
              <a:buNone/>
            </a:pPr>
            <a:endParaRPr lang="de-DE" sz="800" dirty="0"/>
          </a:p>
          <a:p>
            <a:pPr marL="0" lvl="2" indent="0">
              <a:spcBef>
                <a:spcPts val="0"/>
              </a:spcBef>
              <a:buNone/>
            </a:pPr>
            <a:r>
              <a:rPr lang="de-DE" sz="800" dirty="0"/>
              <a:t>Frage 24: Insgesamt bewerte ich den hemmenden Einfluss des regulatorischen Rahmens in Hinblick auf die Bewältigung des Klimawandels als ...</a:t>
            </a:r>
          </a:p>
          <a:p>
            <a:pPr lvl="1">
              <a:spcBef>
                <a:spcPts val="0"/>
              </a:spcBef>
              <a:buFont typeface="Courier New" panose="02070309020205020404" pitchFamily="49" charset="0"/>
              <a:buChar char="o"/>
            </a:pPr>
            <a:r>
              <a:rPr lang="de-DE" sz="800" dirty="0"/>
              <a:t>Sehr gering</a:t>
            </a:r>
          </a:p>
          <a:p>
            <a:pPr lvl="1">
              <a:spcBef>
                <a:spcPts val="0"/>
              </a:spcBef>
              <a:buFont typeface="Courier New" panose="02070309020205020404" pitchFamily="49" charset="0"/>
              <a:buChar char="o"/>
            </a:pPr>
            <a:r>
              <a:rPr lang="de-DE" sz="800" dirty="0"/>
              <a:t>Gering</a:t>
            </a:r>
          </a:p>
          <a:p>
            <a:pPr lvl="1">
              <a:spcBef>
                <a:spcPts val="0"/>
              </a:spcBef>
              <a:buFont typeface="Courier New" panose="02070309020205020404" pitchFamily="49" charset="0"/>
              <a:buChar char="o"/>
            </a:pPr>
            <a:r>
              <a:rPr lang="de-DE" sz="800" dirty="0"/>
              <a:t>Mittel</a:t>
            </a:r>
          </a:p>
          <a:p>
            <a:pPr lvl="1">
              <a:spcBef>
                <a:spcPts val="0"/>
              </a:spcBef>
              <a:buFont typeface="Courier New" panose="02070309020205020404" pitchFamily="49" charset="0"/>
              <a:buChar char="o"/>
            </a:pPr>
            <a:r>
              <a:rPr lang="de-DE" sz="800" dirty="0"/>
              <a:t>Hoch</a:t>
            </a:r>
          </a:p>
          <a:p>
            <a:pPr lvl="1">
              <a:spcBef>
                <a:spcPts val="0"/>
              </a:spcBef>
              <a:buFont typeface="Courier New" panose="02070309020205020404" pitchFamily="49" charset="0"/>
              <a:buChar char="o"/>
            </a:pPr>
            <a:r>
              <a:rPr lang="de-DE" sz="800" dirty="0"/>
              <a:t>Sehr hoch</a:t>
            </a:r>
          </a:p>
        </p:txBody>
      </p:sp>
    </p:spTree>
    <p:extLst>
      <p:ext uri="{BB962C8B-B14F-4D97-AF65-F5344CB8AC3E}">
        <p14:creationId xmlns:p14="http://schemas.microsoft.com/office/powerpoint/2010/main" val="26252663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73110D-2986-89C4-B1D5-0B8BA1B0EE1F}"/>
            </a:ext>
          </a:extLst>
        </p:cNvPr>
        <p:cNvGrpSpPr/>
        <p:nvPr/>
      </p:nvGrpSpPr>
      <p:grpSpPr>
        <a:xfrm>
          <a:off x="0" y="0"/>
          <a:ext cx="0" cy="0"/>
          <a:chOff x="0" y="0"/>
          <a:chExt cx="0" cy="0"/>
        </a:xfrm>
      </p:grpSpPr>
      <p:sp>
        <p:nvSpPr>
          <p:cNvPr id="2" name="Fußzeilenplatzhalter 1">
            <a:extLst>
              <a:ext uri="{FF2B5EF4-FFF2-40B4-BE49-F238E27FC236}">
                <a16:creationId xmlns:a16="http://schemas.microsoft.com/office/drawing/2014/main" id="{8FA68D30-7D21-0D3F-C942-0883A801120E}"/>
              </a:ext>
            </a:extLst>
          </p:cNvPr>
          <p:cNvSpPr>
            <a:spLocks noGrp="1"/>
          </p:cNvSpPr>
          <p:nvPr>
            <p:ph type="ftr" sz="quarter" idx="3"/>
          </p:nvPr>
        </p:nvSpPr>
        <p:spPr/>
        <p:txBody>
          <a:bodyPr/>
          <a:lstStyle/>
          <a:p>
            <a:r>
              <a:rPr lang="de-DE" dirty="0"/>
              <a:t>Juli 2026</a:t>
            </a:r>
          </a:p>
        </p:txBody>
      </p:sp>
      <p:sp>
        <p:nvSpPr>
          <p:cNvPr id="3" name="Foliennummernplatzhalter 2">
            <a:extLst>
              <a:ext uri="{FF2B5EF4-FFF2-40B4-BE49-F238E27FC236}">
                <a16:creationId xmlns:a16="http://schemas.microsoft.com/office/drawing/2014/main" id="{A4A11DEB-AB88-8EB1-C9AF-C1FF9FD25D92}"/>
              </a:ext>
            </a:extLst>
          </p:cNvPr>
          <p:cNvSpPr>
            <a:spLocks noGrp="1"/>
          </p:cNvSpPr>
          <p:nvPr>
            <p:ph type="sldNum" sz="quarter" idx="4"/>
          </p:nvPr>
        </p:nvSpPr>
        <p:spPr/>
        <p:txBody>
          <a:bodyPr/>
          <a:lstStyle/>
          <a:p>
            <a:fld id="{DB2B21CB-63E8-C249-B8AC-5FF3FD754265}" type="slidenum">
              <a:rPr lang="de-DE" smtClean="0"/>
              <a:pPr/>
              <a:t>50</a:t>
            </a:fld>
            <a:endParaRPr lang="de-DE" dirty="0"/>
          </a:p>
        </p:txBody>
      </p:sp>
      <p:sp>
        <p:nvSpPr>
          <p:cNvPr id="4" name="Titel 3">
            <a:extLst>
              <a:ext uri="{FF2B5EF4-FFF2-40B4-BE49-F238E27FC236}">
                <a16:creationId xmlns:a16="http://schemas.microsoft.com/office/drawing/2014/main" id="{3B820465-4C59-41E5-EA17-D39247780DF7}"/>
              </a:ext>
            </a:extLst>
          </p:cNvPr>
          <p:cNvSpPr>
            <a:spLocks noGrp="1"/>
          </p:cNvSpPr>
          <p:nvPr>
            <p:ph type="title"/>
          </p:nvPr>
        </p:nvSpPr>
        <p:spPr/>
        <p:txBody>
          <a:bodyPr>
            <a:normAutofit/>
          </a:bodyPr>
          <a:lstStyle/>
          <a:p>
            <a:r>
              <a:rPr lang="de-DE" dirty="0"/>
              <a:t>Fragebogen – </a:t>
            </a:r>
            <a:br>
              <a:rPr lang="de-DE" dirty="0"/>
            </a:br>
            <a:r>
              <a:rPr lang="de-DE" dirty="0"/>
              <a:t>Themenfeld Zukunftsperspektive / Abschlussfragen</a:t>
            </a:r>
          </a:p>
        </p:txBody>
      </p:sp>
      <p:sp>
        <p:nvSpPr>
          <p:cNvPr id="5" name="Textplatzhalter 4">
            <a:extLst>
              <a:ext uri="{FF2B5EF4-FFF2-40B4-BE49-F238E27FC236}">
                <a16:creationId xmlns:a16="http://schemas.microsoft.com/office/drawing/2014/main" id="{C2BF9CBF-45B2-8451-2565-F66C50D28854}"/>
              </a:ext>
            </a:extLst>
          </p:cNvPr>
          <p:cNvSpPr>
            <a:spLocks noGrp="1"/>
          </p:cNvSpPr>
          <p:nvPr>
            <p:ph type="body" sz="quarter" idx="13"/>
          </p:nvPr>
        </p:nvSpPr>
        <p:spPr>
          <a:xfrm>
            <a:off x="360000" y="973138"/>
            <a:ext cx="4212000" cy="3780000"/>
          </a:xfrm>
        </p:spPr>
        <p:txBody>
          <a:bodyPr>
            <a:noAutofit/>
          </a:bodyPr>
          <a:lstStyle/>
          <a:p>
            <a:pPr marL="0" lvl="2" indent="0">
              <a:spcBef>
                <a:spcPts val="0"/>
              </a:spcBef>
              <a:buNone/>
            </a:pPr>
            <a:r>
              <a:rPr lang="de-DE" sz="800" dirty="0"/>
              <a:t>Frage 25: Wie schätzen Sie die zukünftigen Auswirkungen des Klimawandels auf Ihr Unternehmen ein?</a:t>
            </a:r>
          </a:p>
          <a:p>
            <a:pPr marL="0" lvl="2" indent="0">
              <a:spcBef>
                <a:spcPts val="0"/>
              </a:spcBef>
              <a:buNone/>
            </a:pPr>
            <a:r>
              <a:rPr lang="de-DE" sz="800" dirty="0"/>
              <a:t>[</a:t>
            </a:r>
            <a:r>
              <a:rPr lang="de-DE" sz="800" i="1" dirty="0"/>
              <a:t>Skala: Sehr gering, gering, mittel, hoch, sehr hoch</a:t>
            </a:r>
            <a:r>
              <a:rPr lang="de-DE" sz="800" dirty="0"/>
              <a:t>] </a:t>
            </a:r>
          </a:p>
          <a:p>
            <a:pPr lvl="1">
              <a:spcBef>
                <a:spcPts val="0"/>
              </a:spcBef>
              <a:buFont typeface="Courier New" panose="02070309020205020404" pitchFamily="49" charset="0"/>
              <a:buChar char="o"/>
            </a:pPr>
            <a:r>
              <a:rPr lang="de-DE" sz="800" dirty="0"/>
              <a:t>25.1: Zunahme der Herausforderung, dass die gesetzlichen Qualitätsanforderungen an Trinkwasser gem. TrinkwV zukünftig eingehalten werden können </a:t>
            </a:r>
          </a:p>
          <a:p>
            <a:pPr lvl="1">
              <a:spcBef>
                <a:spcPts val="0"/>
              </a:spcBef>
              <a:buFont typeface="Courier New" panose="02070309020205020404" pitchFamily="49" charset="0"/>
              <a:buChar char="o"/>
            </a:pPr>
            <a:r>
              <a:rPr lang="de-DE" sz="800" dirty="0"/>
              <a:t>25.2: Anstieg des Risikos, dass die rechtlich und vertraglich gesicherten Wassermengen zukünftig nicht mehr ausreichen, um den prognostizierten Wasserbedarf jederzeit vollumfänglich zu decken (Auslastung der Wasserentnahmerechte) </a:t>
            </a:r>
          </a:p>
          <a:p>
            <a:pPr lvl="1">
              <a:spcBef>
                <a:spcPts val="0"/>
              </a:spcBef>
              <a:buFont typeface="Courier New" panose="02070309020205020404" pitchFamily="49" charset="0"/>
              <a:buChar char="o"/>
            </a:pPr>
            <a:r>
              <a:rPr lang="de-DE" sz="800" dirty="0"/>
              <a:t>25.3: Anstieg der Betroffenheit meines Unternehmens durch den Klimawandel </a:t>
            </a:r>
          </a:p>
          <a:p>
            <a:pPr lvl="1">
              <a:spcBef>
                <a:spcPts val="0"/>
              </a:spcBef>
              <a:buFont typeface="Courier New" panose="02070309020205020404" pitchFamily="49" charset="0"/>
              <a:buChar char="o"/>
            </a:pPr>
            <a:r>
              <a:rPr lang="de-DE" sz="800" dirty="0"/>
              <a:t>25.4: Abnahme der Handlungsfähigkeit meines Unternehmens im Umgang mit </a:t>
            </a:r>
            <a:br>
              <a:rPr lang="de-DE" sz="800" dirty="0"/>
            </a:br>
            <a:r>
              <a:rPr lang="de-DE" sz="800" dirty="0"/>
              <a:t>den Folgen des Klimawandels </a:t>
            </a:r>
          </a:p>
          <a:p>
            <a:pPr lvl="1">
              <a:spcBef>
                <a:spcPts val="0"/>
              </a:spcBef>
              <a:buFont typeface="Courier New" panose="02070309020205020404" pitchFamily="49" charset="0"/>
              <a:buChar char="o"/>
            </a:pPr>
            <a:r>
              <a:rPr lang="de-DE" sz="800" dirty="0"/>
              <a:t>25.5: Zunahme des Handlungsbedarfs in meinem Unternehmen aufgrund des Klimawandels </a:t>
            </a:r>
          </a:p>
          <a:p>
            <a:pPr lvl="1">
              <a:spcBef>
                <a:spcPts val="0"/>
              </a:spcBef>
              <a:buFont typeface="Courier New" panose="02070309020205020404" pitchFamily="49" charset="0"/>
              <a:buChar char="o"/>
            </a:pPr>
            <a:r>
              <a:rPr lang="de-DE" sz="800" dirty="0"/>
              <a:t>25.6: Zunahme der regulatorischen Hemmnisse in Hinblick auf die Bewältigung </a:t>
            </a:r>
            <a:br>
              <a:rPr lang="de-DE" sz="800" dirty="0"/>
            </a:br>
            <a:r>
              <a:rPr lang="de-DE" sz="800" dirty="0"/>
              <a:t>des Klimawandels</a:t>
            </a:r>
          </a:p>
          <a:p>
            <a:pPr marL="387450" lvl="2" indent="-171450">
              <a:spcBef>
                <a:spcPts val="0"/>
              </a:spcBef>
              <a:buFont typeface="Courier New" panose="02070309020205020404" pitchFamily="49" charset="0"/>
              <a:buChar char="o"/>
            </a:pPr>
            <a:endParaRPr lang="de-DE" sz="800" dirty="0"/>
          </a:p>
          <a:p>
            <a:pPr marL="0" lvl="2" indent="0">
              <a:spcBef>
                <a:spcPts val="0"/>
              </a:spcBef>
              <a:buNone/>
            </a:pPr>
            <a:r>
              <a:rPr lang="de-DE" sz="800" dirty="0"/>
              <a:t>Frage 26: Insgesamt bewerte ich die zukünftigen Auswirkungen des Klimawandels auf mein Unternehmen als ...</a:t>
            </a:r>
          </a:p>
          <a:p>
            <a:pPr lvl="1">
              <a:spcBef>
                <a:spcPts val="0"/>
              </a:spcBef>
              <a:buFont typeface="Courier New" panose="02070309020205020404" pitchFamily="49" charset="0"/>
              <a:buChar char="o"/>
            </a:pPr>
            <a:r>
              <a:rPr lang="de-DE" sz="800" dirty="0"/>
              <a:t>Sehr gering</a:t>
            </a:r>
          </a:p>
          <a:p>
            <a:pPr lvl="1">
              <a:spcBef>
                <a:spcPts val="0"/>
              </a:spcBef>
              <a:buFont typeface="Courier New" panose="02070309020205020404" pitchFamily="49" charset="0"/>
              <a:buChar char="o"/>
            </a:pPr>
            <a:r>
              <a:rPr lang="de-DE" sz="800" dirty="0"/>
              <a:t>Gering</a:t>
            </a:r>
          </a:p>
          <a:p>
            <a:pPr lvl="1">
              <a:spcBef>
                <a:spcPts val="0"/>
              </a:spcBef>
              <a:buFont typeface="Courier New" panose="02070309020205020404" pitchFamily="49" charset="0"/>
              <a:buChar char="o"/>
            </a:pPr>
            <a:r>
              <a:rPr lang="de-DE" sz="800" dirty="0"/>
              <a:t>Mittel</a:t>
            </a:r>
          </a:p>
          <a:p>
            <a:pPr lvl="1">
              <a:spcBef>
                <a:spcPts val="0"/>
              </a:spcBef>
              <a:buFont typeface="Courier New" panose="02070309020205020404" pitchFamily="49" charset="0"/>
              <a:buChar char="o"/>
            </a:pPr>
            <a:r>
              <a:rPr lang="de-DE" sz="800" dirty="0"/>
              <a:t>Hoch</a:t>
            </a:r>
          </a:p>
          <a:p>
            <a:pPr lvl="1">
              <a:spcBef>
                <a:spcPts val="0"/>
              </a:spcBef>
              <a:buFont typeface="Courier New" panose="02070309020205020404" pitchFamily="49" charset="0"/>
              <a:buChar char="o"/>
            </a:pPr>
            <a:r>
              <a:rPr lang="de-DE" sz="800" dirty="0"/>
              <a:t>Sehr hoch</a:t>
            </a:r>
          </a:p>
          <a:p>
            <a:pPr marL="387450" lvl="2" indent="-171450">
              <a:spcBef>
                <a:spcPts val="0"/>
              </a:spcBef>
              <a:buFont typeface="Courier New" panose="02070309020205020404" pitchFamily="49" charset="0"/>
              <a:buChar char="o"/>
            </a:pPr>
            <a:endParaRPr lang="de-DE" sz="800" dirty="0"/>
          </a:p>
        </p:txBody>
      </p:sp>
      <p:sp>
        <p:nvSpPr>
          <p:cNvPr id="6" name="Textplatzhalter 4">
            <a:extLst>
              <a:ext uri="{FF2B5EF4-FFF2-40B4-BE49-F238E27FC236}">
                <a16:creationId xmlns:a16="http://schemas.microsoft.com/office/drawing/2014/main" id="{170A95C8-7FB0-B100-9A41-D4A4AD50B9C6}"/>
              </a:ext>
            </a:extLst>
          </p:cNvPr>
          <p:cNvSpPr txBox="1">
            <a:spLocks/>
          </p:cNvSpPr>
          <p:nvPr/>
        </p:nvSpPr>
        <p:spPr>
          <a:xfrm>
            <a:off x="4572000" y="973138"/>
            <a:ext cx="4176713" cy="3780000"/>
          </a:xfrm>
          <a:prstGeom prst="rect">
            <a:avLst/>
          </a:prstGeom>
        </p:spPr>
        <p:txBody>
          <a:bodyPr lIns="0" tIns="0" rIns="0">
            <a:noAutofit/>
          </a:bodyPr>
          <a:lstStyle>
            <a:lvl1pPr marL="216000" indent="-216000" algn="l" defTabSz="685800" rtl="0" eaLnBrk="1" latinLnBrk="0" hangingPunct="1">
              <a:lnSpc>
                <a:spcPct val="120000"/>
              </a:lnSpc>
              <a:spcBef>
                <a:spcPts val="750"/>
              </a:spcBef>
              <a:buFontTx/>
              <a:buBlip>
                <a:blip>
                  <a:extLst>
                    <a:ext uri="{96DAC541-7B7A-43D3-8B79-37D633B846F1}">
                      <asvg:svgBlip xmlns:asvg="http://schemas.microsoft.com/office/drawing/2016/SVG/main" r:embed="rId2"/>
                    </a:ext>
                  </a:extLst>
                </a:blip>
              </a:buBlip>
              <a:defRPr sz="1800" b="0" i="0" kern="1200">
                <a:solidFill>
                  <a:schemeClr val="tx1"/>
                </a:solidFill>
                <a:latin typeface="Arial" panose="020B0604020202020204" pitchFamily="34" charset="0"/>
                <a:ea typeface="+mn-ea"/>
                <a:cs typeface="+mn-cs"/>
              </a:defRPr>
            </a:lvl1pPr>
            <a:lvl2pPr marL="396000" indent="-216000" algn="l" defTabSz="685800" rtl="0" eaLnBrk="1" latinLnBrk="0" hangingPunct="1">
              <a:lnSpc>
                <a:spcPct val="120000"/>
              </a:lnSpc>
              <a:spcBef>
                <a:spcPts val="375"/>
              </a:spcBef>
              <a:buSzPct val="100000"/>
              <a:buFontTx/>
              <a:buBlip>
                <a:blip>
                  <a:extLst>
                    <a:ext uri="{96DAC541-7B7A-43D3-8B79-37D633B846F1}">
                      <asvg:svgBlip xmlns:asvg="http://schemas.microsoft.com/office/drawing/2016/SVG/main" r:embed="rId3"/>
                    </a:ext>
                  </a:extLst>
                </a:blip>
              </a:buBlip>
              <a:defRPr sz="1800" b="0" i="0" kern="1200">
                <a:solidFill>
                  <a:schemeClr val="tx1"/>
                </a:solidFill>
                <a:latin typeface="Arial" panose="020B0604020202020204" pitchFamily="34" charset="0"/>
                <a:ea typeface="+mn-ea"/>
                <a:cs typeface="+mn-cs"/>
              </a:defRPr>
            </a:lvl2pPr>
            <a:lvl3pPr marL="612000" indent="-216000" algn="l" defTabSz="685800" rtl="0" eaLnBrk="1" latinLnBrk="0" hangingPunct="1">
              <a:lnSpc>
                <a:spcPct val="120000"/>
              </a:lnSpc>
              <a:spcBef>
                <a:spcPts val="375"/>
              </a:spcBef>
              <a:buSzPct val="120000"/>
              <a:buFont typeface="Arial" panose="020B0604020202020204" pitchFamily="34" charset="0"/>
              <a:buChar char="•"/>
              <a:defRPr sz="1500" b="0" i="0" kern="1200">
                <a:solidFill>
                  <a:schemeClr val="tx1"/>
                </a:solidFill>
                <a:latin typeface="Arial" panose="020B0604020202020204" pitchFamily="34" charset="0"/>
                <a:ea typeface="+mn-ea"/>
                <a:cs typeface="+mn-cs"/>
              </a:defRPr>
            </a:lvl3pPr>
            <a:lvl4pPr marL="864000" indent="-216000" algn="l" defTabSz="685800" rtl="0" eaLnBrk="1" latinLnBrk="0" hangingPunct="1">
              <a:lnSpc>
                <a:spcPct val="120000"/>
              </a:lnSpc>
              <a:spcBef>
                <a:spcPts val="375"/>
              </a:spcBef>
              <a:buSzPct val="100000"/>
              <a:buFont typeface="Symbol" pitchFamily="2" charset="2"/>
              <a:buChar char="-"/>
              <a:defRPr sz="1500" b="0" i="0" kern="1200">
                <a:solidFill>
                  <a:schemeClr val="tx1"/>
                </a:solidFill>
                <a:latin typeface="Arial" panose="020B0604020202020204" pitchFamily="34" charset="0"/>
                <a:ea typeface="+mn-ea"/>
                <a:cs typeface="+mn-cs"/>
              </a:defRPr>
            </a:lvl4pPr>
            <a:lvl5pPr marL="1080000" indent="-216000" algn="l" defTabSz="685800" rtl="0" eaLnBrk="1" latinLnBrk="0" hangingPunct="1">
              <a:lnSpc>
                <a:spcPct val="120000"/>
              </a:lnSpc>
              <a:spcBef>
                <a:spcPts val="375"/>
              </a:spcBef>
              <a:buSzPct val="100000"/>
              <a:buFont typeface="Courier New" panose="02070309020205020404" pitchFamily="49" charset="0"/>
              <a:buChar char="o"/>
              <a:defRPr sz="1500" b="0" i="0" kern="1200">
                <a:solidFill>
                  <a:schemeClr val="tx1"/>
                </a:solidFill>
                <a:latin typeface="Arial" panose="020B0604020202020204" pitchFamily="34"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lvl="2" indent="0">
              <a:spcBef>
                <a:spcPts val="0"/>
              </a:spcBef>
              <a:buNone/>
            </a:pPr>
            <a:endParaRPr lang="de-DE" sz="800" dirty="0"/>
          </a:p>
          <a:p>
            <a:pPr marL="0" lvl="2" indent="0">
              <a:spcBef>
                <a:spcPts val="0"/>
              </a:spcBef>
              <a:buNone/>
            </a:pPr>
            <a:r>
              <a:rPr lang="de-DE" sz="800" dirty="0"/>
              <a:t>Frage 27: Welche drei Aspekte stellen für Ihr Unternehmen aktuell die größten Herausforderungen in Hinblick auf den Klimawandel dar? (Offene Frage)</a:t>
            </a:r>
          </a:p>
          <a:p>
            <a:pPr lvl="1">
              <a:spcBef>
                <a:spcPts val="0"/>
              </a:spcBef>
              <a:buFont typeface="Courier New" panose="02070309020205020404" pitchFamily="49" charset="0"/>
              <a:buChar char="o"/>
            </a:pPr>
            <a:r>
              <a:rPr lang="de-DE" sz="800" dirty="0"/>
              <a:t>______________</a:t>
            </a:r>
          </a:p>
          <a:p>
            <a:pPr marL="387450" lvl="2" indent="-171450">
              <a:spcBef>
                <a:spcPts val="0"/>
              </a:spcBef>
              <a:buFont typeface="Courier New" panose="02070309020205020404" pitchFamily="49" charset="0"/>
              <a:buChar char="o"/>
            </a:pPr>
            <a:endParaRPr lang="de-DE" sz="800" dirty="0"/>
          </a:p>
          <a:p>
            <a:pPr marL="0" lvl="2" indent="0">
              <a:spcBef>
                <a:spcPts val="0"/>
              </a:spcBef>
              <a:buNone/>
            </a:pPr>
            <a:r>
              <a:rPr lang="de-DE" sz="800" dirty="0"/>
              <a:t>Frage 28: Welche sind Ihrer Einschätzung nach die drei wichtigsten Stellschrauben, um die Anpassungsfähigkeit Ihres Unternehmens an den Klimawandel zu verbessern? </a:t>
            </a:r>
            <a:br>
              <a:rPr lang="de-DE" sz="800" dirty="0"/>
            </a:br>
            <a:r>
              <a:rPr lang="de-DE" sz="800" dirty="0"/>
              <a:t>(Offene Frage)</a:t>
            </a:r>
          </a:p>
          <a:p>
            <a:pPr lvl="1">
              <a:spcBef>
                <a:spcPts val="0"/>
              </a:spcBef>
              <a:buFont typeface="Courier New" panose="02070309020205020404" pitchFamily="49" charset="0"/>
              <a:buChar char="o"/>
            </a:pPr>
            <a:r>
              <a:rPr lang="de-DE" sz="800" dirty="0"/>
              <a:t>______________</a:t>
            </a:r>
          </a:p>
          <a:p>
            <a:pPr marL="387450" lvl="2" indent="-171450">
              <a:spcBef>
                <a:spcPts val="0"/>
              </a:spcBef>
              <a:buFont typeface="Courier New" panose="02070309020205020404" pitchFamily="49" charset="0"/>
              <a:buChar char="o"/>
            </a:pPr>
            <a:endParaRPr lang="de-DE" sz="800" dirty="0"/>
          </a:p>
          <a:p>
            <a:pPr marL="0" lvl="2" indent="0">
              <a:spcBef>
                <a:spcPts val="0"/>
              </a:spcBef>
              <a:buNone/>
            </a:pPr>
            <a:r>
              <a:rPr lang="de-DE" sz="800" dirty="0"/>
              <a:t>Frage 29: Insgesamt bewerte ich die gegenwärtigen Auswirkungen des Klimawandels auf mein Unternehmen als ...</a:t>
            </a:r>
          </a:p>
          <a:p>
            <a:pPr lvl="1">
              <a:spcBef>
                <a:spcPts val="0"/>
              </a:spcBef>
              <a:buFont typeface="Courier New" panose="02070309020205020404" pitchFamily="49" charset="0"/>
              <a:buChar char="o"/>
            </a:pPr>
            <a:r>
              <a:rPr lang="de-DE" sz="800" dirty="0"/>
              <a:t>Sehr gering</a:t>
            </a:r>
          </a:p>
          <a:p>
            <a:pPr lvl="1">
              <a:spcBef>
                <a:spcPts val="0"/>
              </a:spcBef>
              <a:buFont typeface="Courier New" panose="02070309020205020404" pitchFamily="49" charset="0"/>
              <a:buChar char="o"/>
            </a:pPr>
            <a:r>
              <a:rPr lang="de-DE" sz="800" dirty="0"/>
              <a:t>Gering</a:t>
            </a:r>
          </a:p>
          <a:p>
            <a:pPr lvl="1">
              <a:spcBef>
                <a:spcPts val="0"/>
              </a:spcBef>
              <a:buFont typeface="Courier New" panose="02070309020205020404" pitchFamily="49" charset="0"/>
              <a:buChar char="o"/>
            </a:pPr>
            <a:r>
              <a:rPr lang="de-DE" sz="800" dirty="0"/>
              <a:t>Mittel</a:t>
            </a:r>
          </a:p>
          <a:p>
            <a:pPr lvl="1">
              <a:spcBef>
                <a:spcPts val="0"/>
              </a:spcBef>
              <a:buFont typeface="Courier New" panose="02070309020205020404" pitchFamily="49" charset="0"/>
              <a:buChar char="o"/>
            </a:pPr>
            <a:r>
              <a:rPr lang="de-DE" sz="800" dirty="0"/>
              <a:t>Hoch</a:t>
            </a:r>
          </a:p>
          <a:p>
            <a:pPr lvl="1">
              <a:spcBef>
                <a:spcPts val="0"/>
              </a:spcBef>
              <a:buFont typeface="Courier New" panose="02070309020205020404" pitchFamily="49" charset="0"/>
              <a:buChar char="o"/>
            </a:pPr>
            <a:r>
              <a:rPr lang="de-DE" sz="800" dirty="0"/>
              <a:t>Sehr hoch</a:t>
            </a:r>
          </a:p>
          <a:p>
            <a:pPr marL="387450" lvl="2" indent="-171450">
              <a:spcBef>
                <a:spcPts val="0"/>
              </a:spcBef>
              <a:buFont typeface="Courier New" panose="02070309020205020404" pitchFamily="49" charset="0"/>
              <a:buChar char="o"/>
            </a:pPr>
            <a:endParaRPr lang="de-DE" sz="800" dirty="0"/>
          </a:p>
        </p:txBody>
      </p:sp>
    </p:spTree>
    <p:extLst>
      <p:ext uri="{BB962C8B-B14F-4D97-AF65-F5344CB8AC3E}">
        <p14:creationId xmlns:p14="http://schemas.microsoft.com/office/powerpoint/2010/main" val="1014249962"/>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Office">
  <a:themeElements>
    <a:clrScheme name="DVGW eV Rebranding">
      <a:dk1>
        <a:srgbClr val="054F73"/>
      </a:dk1>
      <a:lt1>
        <a:srgbClr val="FFFFFF"/>
      </a:lt1>
      <a:dk2>
        <a:srgbClr val="054F73"/>
      </a:dk2>
      <a:lt2>
        <a:srgbClr val="E8E8E8"/>
      </a:lt2>
      <a:accent1>
        <a:srgbClr val="8BC300"/>
      </a:accent1>
      <a:accent2>
        <a:srgbClr val="00A8BF"/>
      </a:accent2>
      <a:accent3>
        <a:srgbClr val="0077CD"/>
      </a:accent3>
      <a:accent4>
        <a:srgbClr val="00AC93"/>
      </a:accent4>
      <a:accent5>
        <a:srgbClr val="F0E200"/>
      </a:accent5>
      <a:accent6>
        <a:srgbClr val="FFAC00"/>
      </a:accent6>
      <a:hlink>
        <a:srgbClr val="0077CD"/>
      </a:hlink>
      <a:folHlink>
        <a:srgbClr val="A64476"/>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1"/>
        </a:solidFill>
        <a:ln>
          <a:noFill/>
        </a:ln>
        <a:effectLst/>
      </a:spPr>
      <a:bodyPr wrap="square" rtlCol="0" anchor="ctr">
        <a:noAutofit/>
      </a:bodyPr>
      <a:lstStyle>
        <a:defPPr algn="ctr">
          <a:defRPr b="0" i="0" dirty="0">
            <a:latin typeface="Arial" panose="020B0604020202020204" pitchFamily="34" charset="0"/>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PT-Vorlage-DVGWeV-neu 2024 - mit Kurzanleitung.potx" id="{602A0B5F-A77F-4E7D-AC78-7F6A9DDF9E5D}" vid="{99A700C6-8068-4FF4-B12D-8271638528A0}"/>
    </a:ext>
  </a:ext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Override1.xml><?xml version="1.0" encoding="utf-8"?>
<a:themeOverride xmlns:a="http://schemas.openxmlformats.org/drawingml/2006/main">
  <a:clrScheme name="Klüber Lubrication">
    <a:dk1>
      <a:sysClr val="windowText" lastClr="000000"/>
    </a:dk1>
    <a:lt1>
      <a:srgbClr val="FFFFFF"/>
    </a:lt1>
    <a:dk2>
      <a:srgbClr val="FFB800"/>
    </a:dk2>
    <a:lt2>
      <a:srgbClr val="FFFFFF"/>
    </a:lt2>
    <a:accent1>
      <a:srgbClr val="FFB800"/>
    </a:accent1>
    <a:accent2>
      <a:srgbClr val="000000"/>
    </a:accent2>
    <a:accent3>
      <a:srgbClr val="646567"/>
    </a:accent3>
    <a:accent4>
      <a:srgbClr val="A7A8AA"/>
    </a:accent4>
    <a:accent5>
      <a:srgbClr val="CFD0D2"/>
    </a:accent5>
    <a:accent6>
      <a:srgbClr val="ECEDED"/>
    </a:accent6>
    <a:hlink>
      <a:srgbClr val="FFB800"/>
    </a:hlink>
    <a:folHlink>
      <a:srgbClr val="646567"/>
    </a:folHlink>
  </a:clrScheme>
  <a:fontScheme name="Klüber Lubricatio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_rels/item6.xml.rels><?xml version="1.0" encoding="UTF-8" standalone="yes"?>
<Relationships xmlns="http://schemas.openxmlformats.org/package/2006/relationships"><Relationship Id="rId1" Type="http://schemas.openxmlformats.org/officeDocument/2006/relationships/customXmlProps" Target="itemProps6.xml"/></Relationships>
</file>

<file path=customXml/_rels/item7.xml.rels><?xml version="1.0" encoding="UTF-8" standalone="yes"?>
<Relationships xmlns="http://schemas.openxmlformats.org/package/2006/relationships"><Relationship Id="rId1" Type="http://schemas.openxmlformats.org/officeDocument/2006/relationships/customXmlProps" Target="itemProps7.xml"/></Relationships>
</file>

<file path=customXml/_rels/item8.xml.rels><?xml version="1.0" encoding="UTF-8" standalone="yes"?>
<Relationships xmlns="http://schemas.openxmlformats.org/package/2006/relationships"><Relationship Id="rId1" Type="http://schemas.openxmlformats.org/officeDocument/2006/relationships/customXmlProps" Target="itemProps8.xml"/></Relationships>
</file>

<file path=customXml/_rels/item9.xml.rels><?xml version="1.0" encoding="UTF-8" standalone="yes"?>
<Relationships xmlns="http://schemas.openxmlformats.org/package/2006/relationships"><Relationship Id="rId1" Type="http://schemas.openxmlformats.org/officeDocument/2006/relationships/customXmlProps" Target="itemProps9.xml"/></Relationships>
</file>

<file path=customXml/_rels/item10.xml.rels><?xml version="1.0" encoding="UTF-8" standalone="yes"?>
<Relationships xmlns="http://schemas.openxmlformats.org/package/2006/relationships"><Relationship Id="rId1" Type="http://schemas.openxmlformats.org/officeDocument/2006/relationships/customXmlProps" Target="itemProps10.xml"/></Relationships>
</file>

<file path=customXml/_rels/item11.xml.rels><?xml version="1.0" encoding="UTF-8" standalone="yes"?>
<Relationships xmlns="http://schemas.openxmlformats.org/package/2006/relationships"><Relationship Id="rId1" Type="http://schemas.openxmlformats.org/officeDocument/2006/relationships/customXmlProps" Target="itemProps11.xml"/></Relationships>
</file>

<file path=customXml/_rels/item12.xml.rels><?xml version="1.0" encoding="UTF-8" standalone="yes"?>
<Relationships xmlns="http://schemas.openxmlformats.org/package/2006/relationships"><Relationship Id="rId1" Type="http://schemas.openxmlformats.org/officeDocument/2006/relationships/customXmlProps" Target="itemProps12.xml"/></Relationships>
</file>

<file path=customXml/_rels/item13.xml.rels><?xml version="1.0" encoding="UTF-8" standalone="yes"?>
<Relationships xmlns="http://schemas.openxmlformats.org/package/2006/relationships"><Relationship Id="rId1" Type="http://schemas.openxmlformats.org/officeDocument/2006/relationships/customXmlProps" Target="itemProps13.xml"/></Relationships>
</file>

<file path=customXml/_rels/item14.xml.rels><?xml version="1.0" encoding="UTF-8" standalone="yes"?>
<Relationships xmlns="http://schemas.openxmlformats.org/package/2006/relationships"><Relationship Id="rId1" Type="http://schemas.openxmlformats.org/officeDocument/2006/relationships/customXmlProps" Target="itemProps14.xml"/></Relationships>
</file>

<file path=customXml/_rels/item15.xml.rels><?xml version="1.0" encoding="UTF-8" standalone="yes"?>
<Relationships xmlns="http://schemas.openxmlformats.org/package/2006/relationships"><Relationship Id="rId1" Type="http://schemas.openxmlformats.org/officeDocument/2006/relationships/customXmlProps" Target="itemProps15.xml"/></Relationships>
</file>

<file path=customXml/_rels/item16.xml.rels><?xml version="1.0" encoding="UTF-8" standalone="yes"?>
<Relationships xmlns="http://schemas.openxmlformats.org/package/2006/relationships"><Relationship Id="rId1" Type="http://schemas.openxmlformats.org/officeDocument/2006/relationships/customXmlProps" Target="itemProps16.xml"/></Relationships>
</file>

<file path=customXml/_rels/item17.xml.rels><?xml version="1.0" encoding="UTF-8" standalone="yes"?>
<Relationships xmlns="http://schemas.openxmlformats.org/package/2006/relationships"><Relationship Id="rId1" Type="http://schemas.openxmlformats.org/officeDocument/2006/relationships/customXmlProps" Target="itemProps17.xml"/></Relationships>
</file>

<file path=customXml/_rels/item18.xml.rels><?xml version="1.0" encoding="UTF-8" standalone="yes"?>
<Relationships xmlns="http://schemas.openxmlformats.org/package/2006/relationships"><Relationship Id="rId1" Type="http://schemas.openxmlformats.org/officeDocument/2006/relationships/customXmlProps" Target="itemProps18.xml"/></Relationships>
</file>

<file path=customXml/_rels/item19.xml.rels><?xml version="1.0" encoding="UTF-8" standalone="yes"?>
<Relationships xmlns="http://schemas.openxmlformats.org/package/2006/relationships"><Relationship Id="rId1" Type="http://schemas.openxmlformats.org/officeDocument/2006/relationships/customXmlProps" Target="itemProps19.xml"/></Relationships>
</file>

<file path=customXml/_rels/item20.xml.rels><?xml version="1.0" encoding="UTF-8" standalone="yes"?>
<Relationships xmlns="http://schemas.openxmlformats.org/package/2006/relationships"><Relationship Id="rId1" Type="http://schemas.openxmlformats.org/officeDocument/2006/relationships/customXmlProps" Target="itemProps20.xml"/></Relationships>
</file>

<file path=customXml/_rels/item21.xml.rels><?xml version="1.0" encoding="UTF-8" standalone="yes"?>
<Relationships xmlns="http://schemas.openxmlformats.org/package/2006/relationships"><Relationship Id="rId1" Type="http://schemas.openxmlformats.org/officeDocument/2006/relationships/customXmlProps" Target="itemProps21.xml"/></Relationships>
</file>

<file path=customXml/_rels/item22.xml.rels><?xml version="1.0" encoding="UTF-8" standalone="yes"?>
<Relationships xmlns="http://schemas.openxmlformats.org/package/2006/relationships"><Relationship Id="rId1" Type="http://schemas.openxmlformats.org/officeDocument/2006/relationships/customXmlProps" Target="itemProps22.xml"/></Relationships>
</file>

<file path=customXml/_rels/item23.xml.rels><?xml version="1.0" encoding="UTF-8" standalone="yes"?>
<Relationships xmlns="http://schemas.openxmlformats.org/package/2006/relationships"><Relationship Id="rId1" Type="http://schemas.openxmlformats.org/officeDocument/2006/relationships/customXmlProps" Target="itemProps23.xml"/></Relationships>
</file>

<file path=customXml/_rels/item24.xml.rels><?xml version="1.0" encoding="UTF-8" standalone="yes"?>
<Relationships xmlns="http://schemas.openxmlformats.org/package/2006/relationships"><Relationship Id="rId1" Type="http://schemas.openxmlformats.org/officeDocument/2006/relationships/customXmlProps" Target="itemProps24.xml"/></Relationships>
</file>

<file path=customXml/_rels/item25.xml.rels><?xml version="1.0" encoding="UTF-8" standalone="yes"?>
<Relationships xmlns="http://schemas.openxmlformats.org/package/2006/relationships"><Relationship Id="rId1" Type="http://schemas.openxmlformats.org/officeDocument/2006/relationships/customXmlProps" Target="itemProps25.xml"/></Relationships>
</file>

<file path=customXml/_rels/item26.xml.rels><?xml version="1.0" encoding="UTF-8" standalone="yes"?>
<Relationships xmlns="http://schemas.openxmlformats.org/package/2006/relationships"><Relationship Id="rId1" Type="http://schemas.openxmlformats.org/officeDocument/2006/relationships/customXmlProps" Target="itemProps26.xml"/></Relationships>
</file>

<file path=customXml/_rels/item27.xml.rels><?xml version="1.0" encoding="UTF-8" standalone="yes"?>
<Relationships xmlns="http://schemas.openxmlformats.org/package/2006/relationships"><Relationship Id="rId1" Type="http://schemas.openxmlformats.org/officeDocument/2006/relationships/customXmlProps" Target="itemProps27.xml"/></Relationships>
</file>

<file path=customXml/_rels/item28.xml.rels><?xml version="1.0" encoding="UTF-8" standalone="yes"?>
<Relationships xmlns="http://schemas.openxmlformats.org/package/2006/relationships"><Relationship Id="rId1" Type="http://schemas.openxmlformats.org/officeDocument/2006/relationships/customXmlProps" Target="itemProps28.xml"/></Relationships>
</file>

<file path=customXml/_rels/item29.xml.rels><?xml version="1.0" encoding="UTF-8" standalone="yes"?>
<Relationships xmlns="http://schemas.openxmlformats.org/package/2006/relationships"><Relationship Id="rId1" Type="http://schemas.openxmlformats.org/officeDocument/2006/relationships/customXmlProps" Target="itemProps29.xml"/></Relationships>
</file>

<file path=customXml/_rels/item30.xml.rels><?xml version="1.0" encoding="UTF-8" standalone="yes"?>
<Relationships xmlns="http://schemas.openxmlformats.org/package/2006/relationships"><Relationship Id="rId1" Type="http://schemas.openxmlformats.org/officeDocument/2006/relationships/customXmlProps" Target="itemProps30.xml"/></Relationships>
</file>

<file path=customXml/_rels/item31.xml.rels><?xml version="1.0" encoding="UTF-8" standalone="yes"?>
<Relationships xmlns="http://schemas.openxmlformats.org/package/2006/relationships"><Relationship Id="rId1" Type="http://schemas.openxmlformats.org/officeDocument/2006/relationships/customXmlProps" Target="itemProps31.xml"/></Relationships>
</file>

<file path=customXml/_rels/item32.xml.rels><?xml version="1.0" encoding="UTF-8" standalone="yes"?>
<Relationships xmlns="http://schemas.openxmlformats.org/package/2006/relationships"><Relationship Id="rId1" Type="http://schemas.openxmlformats.org/officeDocument/2006/relationships/customXmlProps" Target="itemProps32.xml"/></Relationships>
</file>

<file path=customXml/_rels/item33.xml.rels><?xml version="1.0" encoding="UTF-8" standalone="yes"?>
<Relationships xmlns="http://schemas.openxmlformats.org/package/2006/relationships"><Relationship Id="rId1" Type="http://schemas.openxmlformats.org/officeDocument/2006/relationships/customXmlProps" Target="itemProps33.xml"/></Relationships>
</file>

<file path=customXml/_rels/item34.xml.rels><?xml version="1.0" encoding="UTF-8" standalone="yes"?>
<Relationships xmlns="http://schemas.openxmlformats.org/package/2006/relationships"><Relationship Id="rId1" Type="http://schemas.openxmlformats.org/officeDocument/2006/relationships/customXmlProps" Target="itemProps34.xml"/></Relationships>
</file>

<file path=customXml/_rels/item35.xml.rels><?xml version="1.0" encoding="UTF-8" standalone="yes"?>
<Relationships xmlns="http://schemas.openxmlformats.org/package/2006/relationships"><Relationship Id="rId1" Type="http://schemas.openxmlformats.org/officeDocument/2006/relationships/customXmlProps" Target="itemProps35.xml"/></Relationships>
</file>

<file path=customXml/_rels/item36.xml.rels><?xml version="1.0" encoding="UTF-8" standalone="yes"?>
<Relationships xmlns="http://schemas.openxmlformats.org/package/2006/relationships"><Relationship Id="rId1" Type="http://schemas.openxmlformats.org/officeDocument/2006/relationships/customXmlProps" Target="itemProps36.xml"/></Relationships>
</file>

<file path=customXml/_rels/item37.xml.rels><?xml version="1.0" encoding="UTF-8" standalone="yes"?>
<Relationships xmlns="http://schemas.openxmlformats.org/package/2006/relationships"><Relationship Id="rId1" Type="http://schemas.openxmlformats.org/officeDocument/2006/relationships/customXmlProps" Target="itemProps37.xml"/></Relationships>
</file>

<file path=customXml/_rels/item38.xml.rels><?xml version="1.0" encoding="UTF-8" standalone="yes"?>
<Relationships xmlns="http://schemas.openxmlformats.org/package/2006/relationships"><Relationship Id="rId1" Type="http://schemas.openxmlformats.org/officeDocument/2006/relationships/customXmlProps" Target="itemProps38.xml"/></Relationships>
</file>

<file path=customXml/_rels/item39.xml.rels><?xml version="1.0" encoding="UTF-8" standalone="yes"?>
<Relationships xmlns="http://schemas.openxmlformats.org/package/2006/relationships"><Relationship Id="rId1" Type="http://schemas.openxmlformats.org/officeDocument/2006/relationships/customXmlProps" Target="itemProps39.xml"/></Relationships>
</file>

<file path=customXml/_rels/item40.xml.rels><?xml version="1.0" encoding="UTF-8" standalone="yes"?>
<Relationships xmlns="http://schemas.openxmlformats.org/package/2006/relationships"><Relationship Id="rId1" Type="http://schemas.openxmlformats.org/officeDocument/2006/relationships/customXmlProps" Target="itemProps40.xml"/></Relationships>
</file>

<file path=customXml/_rels/item41.xml.rels><?xml version="1.0" encoding="UTF-8" standalone="yes"?>
<Relationships xmlns="http://schemas.openxmlformats.org/package/2006/relationships"><Relationship Id="rId1" Type="http://schemas.openxmlformats.org/officeDocument/2006/relationships/customXmlProps" Target="itemProps41.xml"/></Relationships>
</file>

<file path=customXml/_rels/item42.xml.rels><?xml version="1.0" encoding="UTF-8" standalone="yes"?>
<Relationships xmlns="http://schemas.openxmlformats.org/package/2006/relationships"><Relationship Id="rId1" Type="http://schemas.openxmlformats.org/officeDocument/2006/relationships/customXmlProps" Target="itemProps42.xml"/></Relationships>
</file>

<file path=customXml/_rels/item43.xml.rels><?xml version="1.0" encoding="UTF-8" standalone="yes"?>
<Relationships xmlns="http://schemas.openxmlformats.org/package/2006/relationships"><Relationship Id="rId1" Type="http://schemas.openxmlformats.org/officeDocument/2006/relationships/customXmlProps" Target="itemProps43.xml"/></Relationships>
</file>

<file path=customXml/_rels/item44.xml.rels><?xml version="1.0" encoding="UTF-8" standalone="yes"?>
<Relationships xmlns="http://schemas.openxmlformats.org/package/2006/relationships"><Relationship Id="rId1" Type="http://schemas.openxmlformats.org/officeDocument/2006/relationships/customXmlProps" Target="itemProps44.xml"/></Relationships>
</file>

<file path=customXml/_rels/item45.xml.rels><?xml version="1.0" encoding="UTF-8" standalone="yes"?>
<Relationships xmlns="http://schemas.openxmlformats.org/package/2006/relationships"><Relationship Id="rId1" Type="http://schemas.openxmlformats.org/officeDocument/2006/relationships/customXmlProps" Target="itemProps45.xml"/></Relationships>
</file>

<file path=customXml/_rels/item46.xml.rels><?xml version="1.0" encoding="UTF-8" standalone="yes"?>
<Relationships xmlns="http://schemas.openxmlformats.org/package/2006/relationships"><Relationship Id="rId1" Type="http://schemas.openxmlformats.org/officeDocument/2006/relationships/customXmlProps" Target="itemProps46.xml"/></Relationships>
</file>

<file path=customXml/_rels/item47.xml.rels><?xml version="1.0" encoding="UTF-8" standalone="yes"?>
<Relationships xmlns="http://schemas.openxmlformats.org/package/2006/relationships"><Relationship Id="rId1" Type="http://schemas.openxmlformats.org/officeDocument/2006/relationships/customXmlProps" Target="itemProps47.xml"/></Relationships>
</file>

<file path=customXml/_rels/item48.xml.rels><?xml version="1.0" encoding="UTF-8" standalone="yes"?>
<Relationships xmlns="http://schemas.openxmlformats.org/package/2006/relationships"><Relationship Id="rId1" Type="http://schemas.openxmlformats.org/officeDocument/2006/relationships/customXmlProps" Target="itemProps48.xml"/></Relationships>
</file>

<file path=customXml/_rels/item49.xml.rels><?xml version="1.0" encoding="UTF-8" standalone="yes"?>
<Relationships xmlns="http://schemas.openxmlformats.org/package/2006/relationships"><Relationship Id="rId1" Type="http://schemas.openxmlformats.org/officeDocument/2006/relationships/customXmlProps" Target="itemProps49.xml"/></Relationships>
</file>

<file path=customXml/_rels/item50.xml.rels><?xml version="1.0" encoding="UTF-8" standalone="yes"?>
<Relationships xmlns="http://schemas.openxmlformats.org/package/2006/relationships"><Relationship Id="rId1" Type="http://schemas.openxmlformats.org/officeDocument/2006/relationships/customXmlProps" Target="itemProps50.xml"/></Relationships>
</file>

<file path=customXml/_rels/item51.xml.rels><?xml version="1.0" encoding="UTF-8" standalone="yes"?>
<Relationships xmlns="http://schemas.openxmlformats.org/package/2006/relationships"><Relationship Id="rId1" Type="http://schemas.openxmlformats.org/officeDocument/2006/relationships/customXmlProps" Target="itemProps51.xml"/></Relationships>
</file>

<file path=customXml/_rels/item52.xml.rels><?xml version="1.0" encoding="UTF-8" standalone="yes"?>
<Relationships xmlns="http://schemas.openxmlformats.org/package/2006/relationships"><Relationship Id="rId1" Type="http://schemas.openxmlformats.org/officeDocument/2006/relationships/customXmlProps" Target="itemProps52.xml"/></Relationships>
</file>

<file path=customXml/_rels/item53.xml.rels><?xml version="1.0" encoding="UTF-8" standalone="yes"?>
<Relationships xmlns="http://schemas.openxmlformats.org/package/2006/relationships"><Relationship Id="rId1" Type="http://schemas.openxmlformats.org/officeDocument/2006/relationships/customXmlProps" Target="itemProps53.xml"/></Relationships>
</file>

<file path=customXml/_rels/item54.xml.rels><?xml version="1.0" encoding="UTF-8" standalone="yes"?>
<Relationships xmlns="http://schemas.openxmlformats.org/package/2006/relationships"><Relationship Id="rId1" Type="http://schemas.openxmlformats.org/officeDocument/2006/relationships/customXmlProps" Target="itemProps54.xml"/></Relationships>
</file>

<file path=customXml/_rels/item55.xml.rels><?xml version="1.0" encoding="UTF-8" standalone="yes"?>
<Relationships xmlns="http://schemas.openxmlformats.org/package/2006/relationships"><Relationship Id="rId1" Type="http://schemas.openxmlformats.org/officeDocument/2006/relationships/customXmlProps" Target="itemProps55.xml"/></Relationships>
</file>

<file path=customXml/_rels/item56.xml.rels><?xml version="1.0" encoding="UTF-8" standalone="yes"?>
<Relationships xmlns="http://schemas.openxmlformats.org/package/2006/relationships"><Relationship Id="rId1" Type="http://schemas.openxmlformats.org/officeDocument/2006/relationships/customXmlProps" Target="itemProps56.xml"/></Relationships>
</file>

<file path=customXml/_rels/item57.xml.rels><?xml version="1.0" encoding="UTF-8" standalone="yes"?>
<Relationships xmlns="http://schemas.openxmlformats.org/package/2006/relationships"><Relationship Id="rId1" Type="http://schemas.openxmlformats.org/officeDocument/2006/relationships/customXmlProps" Target="itemProps57.xml"/></Relationships>
</file>

<file path=customXml/_rels/item58.xml.rels><?xml version="1.0" encoding="UTF-8" standalone="yes"?>
<Relationships xmlns="http://schemas.openxmlformats.org/package/2006/relationships"><Relationship Id="rId1" Type="http://schemas.openxmlformats.org/officeDocument/2006/relationships/customXmlProps" Target="itemProps58.xml"/></Relationships>
</file>

<file path=customXml/_rels/item59.xml.rels><?xml version="1.0" encoding="UTF-8" standalone="yes"?>
<Relationships xmlns="http://schemas.openxmlformats.org/package/2006/relationships"><Relationship Id="rId1" Type="http://schemas.openxmlformats.org/officeDocument/2006/relationships/customXmlProps" Target="itemProps59.xml"/></Relationships>
</file>

<file path=customXml/_rels/item60.xml.rels><?xml version="1.0" encoding="UTF-8" standalone="yes"?>
<Relationships xmlns="http://schemas.openxmlformats.org/package/2006/relationships"><Relationship Id="rId1" Type="http://schemas.openxmlformats.org/officeDocument/2006/relationships/customXmlProps" Target="itemProps60.xml"/></Relationships>
</file>

<file path=customXml/_rels/item61.xml.rels><?xml version="1.0" encoding="UTF-8" standalone="yes"?>
<Relationships xmlns="http://schemas.openxmlformats.org/package/2006/relationships"><Relationship Id="rId1" Type="http://schemas.openxmlformats.org/officeDocument/2006/relationships/customXmlProps" Target="itemProps61.xml"/></Relationships>
</file>

<file path=customXml/_rels/item62.xml.rels><?xml version="1.0" encoding="UTF-8" standalone="yes"?>
<Relationships xmlns="http://schemas.openxmlformats.org/package/2006/relationships"><Relationship Id="rId1" Type="http://schemas.openxmlformats.org/officeDocument/2006/relationships/customXmlProps" Target="itemProps62.xml"/></Relationships>
</file>

<file path=customXml/_rels/item63.xml.rels><?xml version="1.0" encoding="UTF-8" standalone="yes"?>
<Relationships xmlns="http://schemas.openxmlformats.org/package/2006/relationships"><Relationship Id="rId1" Type="http://schemas.openxmlformats.org/officeDocument/2006/relationships/customXmlProps" Target="itemProps63.xml"/></Relationships>
</file>

<file path=customXml/_rels/item64.xml.rels><?xml version="1.0" encoding="UTF-8" standalone="yes"?>
<Relationships xmlns="http://schemas.openxmlformats.org/package/2006/relationships"><Relationship Id="rId1" Type="http://schemas.openxmlformats.org/officeDocument/2006/relationships/customXmlProps" Target="itemProps64.xml"/></Relationships>
</file>

<file path=customXml/_rels/item65.xml.rels><?xml version="1.0" encoding="UTF-8" standalone="yes"?>
<Relationships xmlns="http://schemas.openxmlformats.org/package/2006/relationships"><Relationship Id="rId1" Type="http://schemas.openxmlformats.org/officeDocument/2006/relationships/customXmlProps" Target="itemProps65.xml"/></Relationships>
</file>

<file path=customXml/_rels/item66.xml.rels><?xml version="1.0" encoding="UTF-8" standalone="yes"?>
<Relationships xmlns="http://schemas.openxmlformats.org/package/2006/relationships"><Relationship Id="rId1" Type="http://schemas.openxmlformats.org/officeDocument/2006/relationships/customXmlProps" Target="itemProps66.xml"/></Relationships>
</file>

<file path=customXml/_rels/item67.xml.rels><?xml version="1.0" encoding="UTF-8" standalone="yes"?>
<Relationships xmlns="http://schemas.openxmlformats.org/package/2006/relationships"><Relationship Id="rId1" Type="http://schemas.openxmlformats.org/officeDocument/2006/relationships/customXmlProps" Target="itemProps67.xml"/></Relationships>
</file>

<file path=customXml/_rels/item68.xml.rels><?xml version="1.0" encoding="UTF-8" standalone="yes"?>
<Relationships xmlns="http://schemas.openxmlformats.org/package/2006/relationships"><Relationship Id="rId1" Type="http://schemas.openxmlformats.org/officeDocument/2006/relationships/customXmlProps" Target="itemProps68.xml"/></Relationships>
</file>

<file path=customXml/_rels/item69.xml.rels><?xml version="1.0" encoding="UTF-8" standalone="yes"?>
<Relationships xmlns="http://schemas.openxmlformats.org/package/2006/relationships"><Relationship Id="rId1" Type="http://schemas.openxmlformats.org/officeDocument/2006/relationships/customXmlProps" Target="itemProps69.xml"/></Relationships>
</file>

<file path=customXml/_rels/item70.xml.rels><?xml version="1.0" encoding="UTF-8" standalone="yes"?>
<Relationships xmlns="http://schemas.openxmlformats.org/package/2006/relationships"><Relationship Id="rId1" Type="http://schemas.openxmlformats.org/officeDocument/2006/relationships/customXmlProps" Target="itemProps70.xml"/></Relationships>
</file>

<file path=customXml/_rels/item71.xml.rels><?xml version="1.0" encoding="UTF-8" standalone="yes"?>
<Relationships xmlns="http://schemas.openxmlformats.org/package/2006/relationships"><Relationship Id="rId1" Type="http://schemas.openxmlformats.org/officeDocument/2006/relationships/customXmlProps" Target="itemProps71.xml"/></Relationships>
</file>

<file path=customXml/_rels/item72.xml.rels><?xml version="1.0" encoding="UTF-8" standalone="yes"?>
<Relationships xmlns="http://schemas.openxmlformats.org/package/2006/relationships"><Relationship Id="rId1" Type="http://schemas.openxmlformats.org/officeDocument/2006/relationships/customXmlProps" Target="itemProps72.xml"/></Relationships>
</file>

<file path=customXml/_rels/item73.xml.rels><?xml version="1.0" encoding="UTF-8" standalone="yes"?>
<Relationships xmlns="http://schemas.openxmlformats.org/package/2006/relationships"><Relationship Id="rId1" Type="http://schemas.openxmlformats.org/officeDocument/2006/relationships/customXmlProps" Target="itemProps73.xml"/></Relationships>
</file>

<file path=customXml/_rels/item74.xml.rels><?xml version="1.0" encoding="UTF-8" standalone="yes"?>
<Relationships xmlns="http://schemas.openxmlformats.org/package/2006/relationships"><Relationship Id="rId1" Type="http://schemas.openxmlformats.org/officeDocument/2006/relationships/customXmlProps" Target="itemProps74.xml"/></Relationships>
</file>

<file path=customXml/_rels/item75.xml.rels><?xml version="1.0" encoding="UTF-8" standalone="yes"?>
<Relationships xmlns="http://schemas.openxmlformats.org/package/2006/relationships"><Relationship Id="rId1" Type="http://schemas.openxmlformats.org/officeDocument/2006/relationships/customXmlProps" Target="itemProps75.xml"/></Relationships>
</file>

<file path=customXml/_rels/item76.xml.rels><?xml version="1.0" encoding="UTF-8" standalone="yes"?>
<Relationships xmlns="http://schemas.openxmlformats.org/package/2006/relationships"><Relationship Id="rId1" Type="http://schemas.openxmlformats.org/officeDocument/2006/relationships/customXmlProps" Target="itemProps76.xml"/></Relationships>
</file>

<file path=customXml/_rels/item77.xml.rels><?xml version="1.0" encoding="UTF-8" standalone="yes"?>
<Relationships xmlns="http://schemas.openxmlformats.org/package/2006/relationships"><Relationship Id="rId1" Type="http://schemas.openxmlformats.org/officeDocument/2006/relationships/customXmlProps" Target="itemProps77.xml"/></Relationships>
</file>

<file path=customXml/_rels/item78.xml.rels><?xml version="1.0" encoding="UTF-8" standalone="yes"?>
<Relationships xmlns="http://schemas.openxmlformats.org/package/2006/relationships"><Relationship Id="rId1" Type="http://schemas.openxmlformats.org/officeDocument/2006/relationships/customXmlProps" Target="itemProps78.xml"/></Relationships>
</file>

<file path=customXml/_rels/item79.xml.rels><?xml version="1.0" encoding="UTF-8" standalone="yes"?>
<Relationships xmlns="http://schemas.openxmlformats.org/package/2006/relationships"><Relationship Id="rId1" Type="http://schemas.openxmlformats.org/officeDocument/2006/relationships/customXmlProps" Target="itemProps79.xml"/></Relationships>
</file>

<file path=customXml/_rels/item80.xml.rels><?xml version="1.0" encoding="UTF-8" standalone="yes"?>
<Relationships xmlns="http://schemas.openxmlformats.org/package/2006/relationships"><Relationship Id="rId1" Type="http://schemas.openxmlformats.org/officeDocument/2006/relationships/customXmlProps" Target="itemProps80.xml"/></Relationships>
</file>

<file path=customXml/_rels/item81.xml.rels><?xml version="1.0" encoding="UTF-8" standalone="yes"?>
<Relationships xmlns="http://schemas.openxmlformats.org/package/2006/relationships"><Relationship Id="rId1" Type="http://schemas.openxmlformats.org/officeDocument/2006/relationships/customXmlProps" Target="itemProps81.xml"/></Relationships>
</file>

<file path=customXml/_rels/item82.xml.rels><?xml version="1.0" encoding="UTF-8" standalone="yes"?>
<Relationships xmlns="http://schemas.openxmlformats.org/package/2006/relationships"><Relationship Id="rId1" Type="http://schemas.openxmlformats.org/officeDocument/2006/relationships/customXmlProps" Target="itemProps82.xml"/></Relationships>
</file>

<file path=customXml/_rels/item83.xml.rels><?xml version="1.0" encoding="UTF-8" standalone="yes"?>
<Relationships xmlns="http://schemas.openxmlformats.org/package/2006/relationships"><Relationship Id="rId1" Type="http://schemas.openxmlformats.org/officeDocument/2006/relationships/customXmlProps" Target="itemProps83.xml"/></Relationships>
</file>

<file path=customXml/_rels/item84.xml.rels><?xml version="1.0" encoding="UTF-8" standalone="yes"?>
<Relationships xmlns="http://schemas.openxmlformats.org/package/2006/relationships"><Relationship Id="rId1" Type="http://schemas.openxmlformats.org/officeDocument/2006/relationships/customXmlProps" Target="itemProps84.xml"/></Relationships>
</file>

<file path=customXml/_rels/item85.xml.rels><?xml version="1.0" encoding="UTF-8" standalone="yes"?>
<Relationships xmlns="http://schemas.openxmlformats.org/package/2006/relationships"><Relationship Id="rId1" Type="http://schemas.openxmlformats.org/officeDocument/2006/relationships/customXmlProps" Target="itemProps85.xml"/></Relationships>
</file>

<file path=customXml/_rels/item86.xml.rels><?xml version="1.0" encoding="UTF-8" standalone="yes"?>
<Relationships xmlns="http://schemas.openxmlformats.org/package/2006/relationships"><Relationship Id="rId1" Type="http://schemas.openxmlformats.org/officeDocument/2006/relationships/customXmlProps" Target="itemProps86.xml"/></Relationships>
</file>

<file path=customXml/_rels/item87.xml.rels><?xml version="1.0" encoding="UTF-8" standalone="yes"?>
<Relationships xmlns="http://schemas.openxmlformats.org/package/2006/relationships"><Relationship Id="rId1" Type="http://schemas.openxmlformats.org/officeDocument/2006/relationships/customXmlProps" Target="itemProps87.xml"/></Relationships>
</file>

<file path=customXml/_rels/item88.xml.rels><?xml version="1.0" encoding="UTF-8" standalone="yes"?>
<Relationships xmlns="http://schemas.openxmlformats.org/package/2006/relationships"><Relationship Id="rId1" Type="http://schemas.openxmlformats.org/officeDocument/2006/relationships/customXmlProps" Target="itemProps88.xml"/></Relationships>
</file>

<file path=customXml/_rels/item89.xml.rels><?xml version="1.0" encoding="UTF-8" standalone="yes"?>
<Relationships xmlns="http://schemas.openxmlformats.org/package/2006/relationships"><Relationship Id="rId1" Type="http://schemas.openxmlformats.org/officeDocument/2006/relationships/customXmlProps" Target="itemProps89.xml"/></Relationships>
</file>

<file path=customXml/_rels/item90.xml.rels><?xml version="1.0" encoding="UTF-8" standalone="yes"?>
<Relationships xmlns="http://schemas.openxmlformats.org/package/2006/relationships"><Relationship Id="rId1" Type="http://schemas.openxmlformats.org/officeDocument/2006/relationships/customXmlProps" Target="itemProps90.xml"/></Relationships>
</file>

<file path=customXml/_rels/item91.xml.rels><?xml version="1.0" encoding="UTF-8" standalone="yes"?>
<Relationships xmlns="http://schemas.openxmlformats.org/package/2006/relationships"><Relationship Id="rId1" Type="http://schemas.openxmlformats.org/officeDocument/2006/relationships/customXmlProps" Target="itemProps91.xml"/></Relationships>
</file>

<file path=customXml/_rels/item92.xml.rels><?xml version="1.0" encoding="UTF-8" standalone="yes"?>
<Relationships xmlns="http://schemas.openxmlformats.org/package/2006/relationships"><Relationship Id="rId1" Type="http://schemas.openxmlformats.org/officeDocument/2006/relationships/customXmlProps" Target="itemProps92.xml"/></Relationships>
</file>

<file path=customXml/_rels/item93.xml.rels><?xml version="1.0" encoding="UTF-8" standalone="yes"?>
<Relationships xmlns="http://schemas.openxmlformats.org/package/2006/relationships"><Relationship Id="rId1" Type="http://schemas.openxmlformats.org/officeDocument/2006/relationships/customXmlProps" Target="itemProps93.xml"/></Relationships>
</file>

<file path=customXml/_rels/item94.xml.rels><?xml version="1.0" encoding="UTF-8" standalone="yes"?>
<Relationships xmlns="http://schemas.openxmlformats.org/package/2006/relationships"><Relationship Id="rId1" Type="http://schemas.openxmlformats.org/officeDocument/2006/relationships/customXmlProps" Target="itemProps94.xml"/></Relationships>
</file>

<file path=customXml/item1.xml>��
</file>

<file path=customXml/item2.xml>��
</file>

<file path=customXml/item3.xml>��
</file>

<file path=customXml/item4.xml>��
</file>

<file path=customXml/item5.xml>��
</file>

<file path=customXml/item6.xml>��
</file>

<file path=customXml/item7.xml>��
</file>

<file path=customXml/item8.xml>��
</file>

<file path=customXml/item9.xml>��
</file>

<file path=customXml/item10.xml>��
</file>

<file path=customXml/item11.xml>��
</file>

<file path=customXml/item12.xml>��
</file>

<file path=customXml/item13.xml>��
</file>

<file path=customXml/item14.xml>��
</file>

<file path=customXml/item15.xml>��
</file>

<file path=customXml/item16.xml>��
</file>

<file path=customXml/item17.xml>��
</file>

<file path=customXml/item18.xml>��
</file>

<file path=customXml/item19.xml>��
</file>

<file path=customXml/item20.xml>��
</file>

<file path=customXml/item21.xml>��
</file>

<file path=customXml/item22.xml>��
</file>

<file path=customXml/item23.xml>��
</file>

<file path=customXml/item24.xml>��
</file>

<file path=customXml/item25.xml>��
</file>

<file path=customXml/item26.xml>��
</file>

<file path=customXml/item27.xml>��
</file>

<file path=customXml/item28.xml>��
</file>

<file path=customXml/item29.xml>��
</file>

<file path=customXml/item30.xml>��
</file>

<file path=customXml/item31.xml>��
</file>

<file path=customXml/item32.xml>��
</file>

<file path=customXml/item33.xml><?xml version="1.0" encoding="utf-8"?>
<p:properties xmlns:p="http://schemas.microsoft.com/office/2006/metadata/properties" xmlns:xsi="http://www.w3.org/2001/XMLSchema-instance" xmlns:pc="http://schemas.microsoft.com/office/infopath/2007/PartnerControls">
  <documentManagement>
    <TaxCatchAll xmlns="e9d2277d-f331-4151-8460-1d52b9e2472a" xsi:nil="true"/>
    <lcf76f155ced4ddcb4097134ff3c332f xmlns="08134f0e-95d1-494d-a23d-6d2a2467e6e0">
      <Terms xmlns="http://schemas.microsoft.com/office/infopath/2007/PartnerControls"/>
    </lcf76f155ced4ddcb4097134ff3c332f>
  </documentManagement>
</p:properties>
</file>

<file path=customXml/item34.xml>��
</file>

<file path=customXml/item35.xml>��
</file>

<file path=customXml/item36.xml>��
</file>

<file path=customXml/item37.xml>��
</file>

<file path=customXml/item38.xml>��
</file>

<file path=customXml/item39.xml>��
</file>

<file path=customXml/item40.xml>��
</file>

<file path=customXml/item41.xml>��
</file>

<file path=customXml/item42.xml>��
</file>

<file path=customXml/item43.xml>��
</file>

<file path=customXml/item44.xml>��
</file>

<file path=customXml/item45.xml>��
</file>

<file path=customXml/item46.xml>��
</file>

<file path=customXml/item47.xml>��
</file>

<file path=customXml/item48.xml>��
</file>

<file path=customXml/item49.xml>��
</file>

<file path=customXml/item50.xml>��
</file>

<file path=customXml/item51.xml>��
</file>

<file path=customXml/item52.xml>��
</file>

<file path=customXml/item53.xml>��
</file>

<file path=customXml/item54.xml>��
</file>

<file path=customXml/item55.xml>��
</file>

<file path=customXml/item56.xml>��
</file>

<file path=customXml/item57.xml>��
</file>

<file path=customXml/item58.xml>��
</file>

<file path=customXml/item59.xml>��
</file>

<file path=customXml/item60.xml>��
</file>

<file path=customXml/item61.xml>��
</file>

<file path=customXml/item62.xml>��
</file>

<file path=customXml/item63.xml>��
</file>

<file path=customXml/item64.xml><?xml version="1.0" encoding="utf-8"?>
<?mso-contentType ?>
<FormTemplates xmlns="http://schemas.microsoft.com/sharepoint/v3/contenttype/forms">
  <Display>DocumentLibraryForm</Display>
  <Edit>DocumentLibraryForm</Edit>
  <New>DocumentLibraryForm</New>
</FormTemplates>
</file>

<file path=customXml/item65.xml>��
</file>

<file path=customXml/item66.xml>��
</file>

<file path=customXml/item67.xml>��
</file>

<file path=customXml/item68.xml>��
</file>

<file path=customXml/item69.xml>��
</file>

<file path=customXml/item70.xml>��
</file>

<file path=customXml/item71.xml>��
</file>

<file path=customXml/item72.xml>��
</file>

<file path=customXml/item73.xml>��
</file>

<file path=customXml/item74.xml>��
</file>

<file path=customXml/item75.xml>��
</file>

<file path=customXml/item76.xml>��
</file>

<file path=customXml/item77.xml>��
</file>

<file path=customXml/item78.xml>��
</file>

<file path=customXml/item79.xml>��
</file>

<file path=customXml/item80.xml>��
</file>

<file path=customXml/item81.xml>��
</file>

<file path=customXml/item82.xml>��
</file>

<file path=customXml/item83.xml>��
</file>

<file path=customXml/item84.xml>��
</file>

<file path=customXml/item85.xml>��
</file>

<file path=customXml/item86.xml>��
</file>

<file path=customXml/item87.xml>��
</file>

<file path=customXml/item88.xml>��
</file>

<file path=customXml/item89.xml><?xml version="1.0" encoding="utf-8"?>
<ct:contentTypeSchema xmlns:ct="http://schemas.microsoft.com/office/2006/metadata/contentType" xmlns:ma="http://schemas.microsoft.com/office/2006/metadata/properties/metaAttributes" ct:_="" ma:_="" ma:contentTypeName="Dokument" ma:contentTypeID="0x0101009B1B6680989ADE488B1AA0836708E94E" ma:contentTypeVersion="17" ma:contentTypeDescription="Ein neues Dokument erstellen." ma:contentTypeScope="" ma:versionID="b4a9fd169b8b9b2e6815bc89193f1278">
  <xsd:schema xmlns:xsd="http://www.w3.org/2001/XMLSchema" xmlns:xs="http://www.w3.org/2001/XMLSchema" xmlns:p="http://schemas.microsoft.com/office/2006/metadata/properties" xmlns:ns2="08134f0e-95d1-494d-a23d-6d2a2467e6e0" xmlns:ns3="e9d2277d-f331-4151-8460-1d52b9e2472a" targetNamespace="http://schemas.microsoft.com/office/2006/metadata/properties" ma:root="true" ma:fieldsID="ae03380b3bc57931cd9d4e493c18cc62" ns2:_="" ns3:_="">
    <xsd:import namespace="08134f0e-95d1-494d-a23d-6d2a2467e6e0"/>
    <xsd:import namespace="e9d2277d-f331-4151-8460-1d52b9e2472a"/>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OCR"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3:SharedWithUsers" minOccurs="0"/>
                <xsd:element ref="ns3:SharedWithDetails" minOccurs="0"/>
                <xsd:element ref="ns2:MediaServiceLocation"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8134f0e-95d1-494d-a23d-6d2a2467e6e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OCR" ma:index="12" nillable="true" ma:displayName="Extracted Text" ma:internalName="MediaServiceOCR" ma:readOnly="true">
      <xsd:simpleType>
        <xsd:restriction base="dms:Note">
          <xsd:maxLength value="255"/>
        </xsd:restriction>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lcf76f155ced4ddcb4097134ff3c332f" ma:index="17" nillable="true" ma:taxonomy="true" ma:internalName="lcf76f155ced4ddcb4097134ff3c332f" ma:taxonomyFieldName="MediaServiceImageTags" ma:displayName="Bildmarkierungen" ma:readOnly="false" ma:fieldId="{5cf76f15-5ced-4ddc-b409-7134ff3c332f}" ma:taxonomyMulti="true" ma:sspId="7e88d892-374b-4771-bbe6-a8885a15dd8f" ma:termSetId="09814cd3-568e-fe90-9814-8d621ff8fb84" ma:anchorId="fba54fb3-c3e1-fe81-a776-ca4b69148c4d" ma:open="true" ma:isKeyword="false">
      <xsd:complexType>
        <xsd:sequence>
          <xsd:element ref="pc:Terms" minOccurs="0" maxOccurs="1"/>
        </xsd:sequence>
      </xsd:complexType>
    </xsd:element>
    <xsd:element name="MediaServiceLocation" ma:index="21" nillable="true" ma:displayName="Location" ma:internalName="MediaServiceLocation" ma:readOnly="true">
      <xsd:simpleType>
        <xsd:restriction base="dms:Text"/>
      </xsd:simpleType>
    </xsd:element>
    <xsd:element name="MediaServiceObjectDetectorVersions" ma:index="22"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3" nillable="true" ma:displayName="MediaServiceSearchProperties" ma:hidden="true" ma:internalName="MediaServiceSearchProperties" ma:readOnly="true">
      <xsd:simpleType>
        <xsd:restriction base="dms:Note"/>
      </xsd:simpleType>
    </xsd:element>
    <xsd:element name="MediaServiceBillingMetadata" ma:index="24"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e9d2277d-f331-4151-8460-1d52b9e2472a"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52e99961-7853-47d2-a4d8-4cbcfd446bb6}" ma:internalName="TaxCatchAll" ma:showField="CatchAllData" ma:web="e9d2277d-f331-4151-8460-1d52b9e2472a">
      <xsd:complexType>
        <xsd:complexContent>
          <xsd:extension base="dms:MultiChoiceLookup">
            <xsd:sequence>
              <xsd:element name="Value" type="dms:Lookup" maxOccurs="unbounded" minOccurs="0" nillable="true"/>
            </xsd:sequence>
          </xsd:extension>
        </xsd:complexContent>
      </xsd:complexType>
    </xsd:element>
    <xsd:element name="SharedWithUsers" ma:index="19" nillable="true" ma:displayName="Freigegeben für"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Freigegeben für -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altstyp"/>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90.xml>��
</file>

<file path=customXml/item91.xml>��
</file>

<file path=customXml/item92.xml>��
</file>

<file path=customXml/item93.xml>��
</file>

<file path=customXml/item94.xml>��
</file>

<file path=customXml/itemProps1.xml><?xml version="1.0" encoding="utf-8"?>
<ds:datastoreItem xmlns:ds="http://schemas.openxmlformats.org/officeDocument/2006/customXml" ds:itemID="{97566745-FAAD-42A8-AA42-3F621646824C}">
  <ds:schemaRefs>
    <ds:schemaRef ds:uri="http://www.w3.org/2001/XMLSchema"/>
  </ds:schemaRefs>
</ds:datastoreItem>
</file>

<file path=customXml/itemProps2.xml><?xml version="1.0" encoding="utf-8"?>
<ds:datastoreItem xmlns:ds="http://schemas.openxmlformats.org/officeDocument/2006/customXml" ds:itemID="{59742EFD-D401-434D-A231-4DCB39FE391F}">
  <ds:schemaRefs>
    <ds:schemaRef ds:uri="http://www.w3.org/2001/XMLSchema"/>
  </ds:schemaRefs>
</ds:datastoreItem>
</file>

<file path=customXml/itemProps3.xml><?xml version="1.0" encoding="utf-8"?>
<ds:datastoreItem xmlns:ds="http://schemas.openxmlformats.org/officeDocument/2006/customXml" ds:itemID="{E481CD30-C633-4565-A9AE-C4C115F8C88E}">
  <ds:schemaRefs>
    <ds:schemaRef ds:uri="http://www.w3.org/2001/XMLSchema"/>
  </ds:schemaRefs>
</ds:datastoreItem>
</file>

<file path=customXml/itemProps4.xml><?xml version="1.0" encoding="utf-8"?>
<ds:datastoreItem xmlns:ds="http://schemas.openxmlformats.org/officeDocument/2006/customXml" ds:itemID="{470A5D9A-3978-4829-B65E-FF78430F6258}">
  <ds:schemaRefs>
    <ds:schemaRef ds:uri="http://www.w3.org/2001/XMLSchema"/>
  </ds:schemaRefs>
</ds:datastoreItem>
</file>

<file path=customXml/itemProps5.xml><?xml version="1.0" encoding="utf-8"?>
<ds:datastoreItem xmlns:ds="http://schemas.openxmlformats.org/officeDocument/2006/customXml" ds:itemID="{72492C7F-691F-4679-8B4C-DFB5FACF238C}">
  <ds:schemaRefs>
    <ds:schemaRef ds:uri="http://www.w3.org/2001/XMLSchema"/>
  </ds:schemaRefs>
</ds:datastoreItem>
</file>

<file path=customXml/itemProps6.xml><?xml version="1.0" encoding="utf-8"?>
<ds:datastoreItem xmlns:ds="http://schemas.openxmlformats.org/officeDocument/2006/customXml" ds:itemID="{044CC896-81DE-4D62-B4B8-19361BD5C5A0}">
  <ds:schemaRefs>
    <ds:schemaRef ds:uri="http://www.w3.org/2001/XMLSchema"/>
  </ds:schemaRefs>
</ds:datastoreItem>
</file>

<file path=customXml/itemProps7.xml><?xml version="1.0" encoding="utf-8"?>
<ds:datastoreItem xmlns:ds="http://schemas.openxmlformats.org/officeDocument/2006/customXml" ds:itemID="{A206EA2D-9981-4154-A9C4-4779033996EC}">
  <ds:schemaRefs>
    <ds:schemaRef ds:uri="http://www.w3.org/2001/XMLSchema"/>
  </ds:schemaRefs>
</ds:datastoreItem>
</file>

<file path=customXml/itemProps8.xml><?xml version="1.0" encoding="utf-8"?>
<ds:datastoreItem xmlns:ds="http://schemas.openxmlformats.org/officeDocument/2006/customXml" ds:itemID="{8819A520-698A-4E1D-BE49-A0A65247FD92}">
  <ds:schemaRefs>
    <ds:schemaRef ds:uri="http://www.w3.org/2001/XMLSchema"/>
  </ds:schemaRefs>
</ds:datastoreItem>
</file>

<file path=customXml/itemProps9.xml><?xml version="1.0" encoding="utf-8"?>
<ds:datastoreItem xmlns:ds="http://schemas.openxmlformats.org/officeDocument/2006/customXml" ds:itemID="{0AD3311A-41DC-4CE6-B803-89B28E09E9E1}">
  <ds:schemaRefs>
    <ds:schemaRef ds:uri="http://www.w3.org/2001/XMLSchema"/>
  </ds:schemaRefs>
</ds:datastoreItem>
</file>

<file path=customXml/itemProps10.xml><?xml version="1.0" encoding="utf-8"?>
<ds:datastoreItem xmlns:ds="http://schemas.openxmlformats.org/officeDocument/2006/customXml" ds:itemID="{72C22380-24C9-4503-A4F8-7EFEC4A26A90}">
  <ds:schemaRefs>
    <ds:schemaRef ds:uri="http://www.w3.org/2001/XMLSchema"/>
  </ds:schemaRefs>
</ds:datastoreItem>
</file>

<file path=customXml/itemProps11.xml><?xml version="1.0" encoding="utf-8"?>
<ds:datastoreItem xmlns:ds="http://schemas.openxmlformats.org/officeDocument/2006/customXml" ds:itemID="{60A65D0A-9120-44F4-97D4-CFCB72CA93CB}">
  <ds:schemaRefs>
    <ds:schemaRef ds:uri="http://www.w3.org/2001/XMLSchema"/>
  </ds:schemaRefs>
</ds:datastoreItem>
</file>

<file path=customXml/itemProps12.xml><?xml version="1.0" encoding="utf-8"?>
<ds:datastoreItem xmlns:ds="http://schemas.openxmlformats.org/officeDocument/2006/customXml" ds:itemID="{4220C53E-0929-4A11-B81C-07E41780B50B}">
  <ds:schemaRefs>
    <ds:schemaRef ds:uri="http://www.w3.org/2001/XMLSchema"/>
  </ds:schemaRefs>
</ds:datastoreItem>
</file>

<file path=customXml/itemProps13.xml><?xml version="1.0" encoding="utf-8"?>
<ds:datastoreItem xmlns:ds="http://schemas.openxmlformats.org/officeDocument/2006/customXml" ds:itemID="{ABE68998-528D-4267-AA94-06AD97A6CBE3}">
  <ds:schemaRefs>
    <ds:schemaRef ds:uri="http://www.w3.org/2001/XMLSchema"/>
  </ds:schemaRefs>
</ds:datastoreItem>
</file>

<file path=customXml/itemProps14.xml><?xml version="1.0" encoding="utf-8"?>
<ds:datastoreItem xmlns:ds="http://schemas.openxmlformats.org/officeDocument/2006/customXml" ds:itemID="{F378E24A-0530-4BC4-B9CB-DA677E52EFC1}">
  <ds:schemaRefs>
    <ds:schemaRef ds:uri="http://www.w3.org/2001/XMLSchema"/>
  </ds:schemaRefs>
</ds:datastoreItem>
</file>

<file path=customXml/itemProps15.xml><?xml version="1.0" encoding="utf-8"?>
<ds:datastoreItem xmlns:ds="http://schemas.openxmlformats.org/officeDocument/2006/customXml" ds:itemID="{D0114D4C-83A8-424C-BB51-21D68C086406}">
  <ds:schemaRefs>
    <ds:schemaRef ds:uri="http://www.w3.org/2001/XMLSchema"/>
  </ds:schemaRefs>
</ds:datastoreItem>
</file>

<file path=customXml/itemProps16.xml><?xml version="1.0" encoding="utf-8"?>
<ds:datastoreItem xmlns:ds="http://schemas.openxmlformats.org/officeDocument/2006/customXml" ds:itemID="{83EF501D-60C9-481A-9E99-44401AD6E9FA}">
  <ds:schemaRefs>
    <ds:schemaRef ds:uri="http://www.w3.org/2001/XMLSchema"/>
  </ds:schemaRefs>
</ds:datastoreItem>
</file>

<file path=customXml/itemProps17.xml><?xml version="1.0" encoding="utf-8"?>
<ds:datastoreItem xmlns:ds="http://schemas.openxmlformats.org/officeDocument/2006/customXml" ds:itemID="{33C8CE3B-DE74-4782-8A5C-102B5F88A175}">
  <ds:schemaRefs>
    <ds:schemaRef ds:uri="http://www.w3.org/2001/XMLSchema"/>
  </ds:schemaRefs>
</ds:datastoreItem>
</file>

<file path=customXml/itemProps18.xml><?xml version="1.0" encoding="utf-8"?>
<ds:datastoreItem xmlns:ds="http://schemas.openxmlformats.org/officeDocument/2006/customXml" ds:itemID="{D3CF4A91-F8A9-42AC-8235-B6D3EAA2D07D}">
  <ds:schemaRefs>
    <ds:schemaRef ds:uri="http://www.w3.org/2001/XMLSchema"/>
  </ds:schemaRefs>
</ds:datastoreItem>
</file>

<file path=customXml/itemProps19.xml><?xml version="1.0" encoding="utf-8"?>
<ds:datastoreItem xmlns:ds="http://schemas.openxmlformats.org/officeDocument/2006/customXml" ds:itemID="{862C679A-1253-44A9-8608-0A65E9869756}">
  <ds:schemaRefs>
    <ds:schemaRef ds:uri="http://www.w3.org/2001/XMLSchema"/>
  </ds:schemaRefs>
</ds:datastoreItem>
</file>

<file path=customXml/itemProps20.xml><?xml version="1.0" encoding="utf-8"?>
<ds:datastoreItem xmlns:ds="http://schemas.openxmlformats.org/officeDocument/2006/customXml" ds:itemID="{D68E85F6-9CEE-463A-A375-F021F1213A64}">
  <ds:schemaRefs>
    <ds:schemaRef ds:uri="http://www.w3.org/2001/XMLSchema"/>
  </ds:schemaRefs>
</ds:datastoreItem>
</file>

<file path=customXml/itemProps21.xml><?xml version="1.0" encoding="utf-8"?>
<ds:datastoreItem xmlns:ds="http://schemas.openxmlformats.org/officeDocument/2006/customXml" ds:itemID="{55C6998D-45C2-478E-88AF-A40429C9CA96}">
  <ds:schemaRefs>
    <ds:schemaRef ds:uri="http://www.w3.org/2001/XMLSchema"/>
  </ds:schemaRefs>
</ds:datastoreItem>
</file>

<file path=customXml/itemProps22.xml><?xml version="1.0" encoding="utf-8"?>
<ds:datastoreItem xmlns:ds="http://schemas.openxmlformats.org/officeDocument/2006/customXml" ds:itemID="{C642387C-20C4-400C-A68B-52369B9BBC21}">
  <ds:schemaRefs>
    <ds:schemaRef ds:uri="http://www.w3.org/2001/XMLSchema"/>
  </ds:schemaRefs>
</ds:datastoreItem>
</file>

<file path=customXml/itemProps23.xml><?xml version="1.0" encoding="utf-8"?>
<ds:datastoreItem xmlns:ds="http://schemas.openxmlformats.org/officeDocument/2006/customXml" ds:itemID="{516CFDCF-5DBA-43D7-B113-906E2EF30F99}">
  <ds:schemaRefs>
    <ds:schemaRef ds:uri="http://www.w3.org/2001/XMLSchema"/>
  </ds:schemaRefs>
</ds:datastoreItem>
</file>

<file path=customXml/itemProps24.xml><?xml version="1.0" encoding="utf-8"?>
<ds:datastoreItem xmlns:ds="http://schemas.openxmlformats.org/officeDocument/2006/customXml" ds:itemID="{BD0155E6-4BCA-4271-9302-0B515B5B8FF1}">
  <ds:schemaRefs>
    <ds:schemaRef ds:uri="http://www.w3.org/2001/XMLSchema"/>
  </ds:schemaRefs>
</ds:datastoreItem>
</file>

<file path=customXml/itemProps25.xml><?xml version="1.0" encoding="utf-8"?>
<ds:datastoreItem xmlns:ds="http://schemas.openxmlformats.org/officeDocument/2006/customXml" ds:itemID="{83584107-DF5F-402E-AB76-9CB338BF07AD}">
  <ds:schemaRefs>
    <ds:schemaRef ds:uri="http://www.w3.org/2001/XMLSchema"/>
  </ds:schemaRefs>
</ds:datastoreItem>
</file>

<file path=customXml/itemProps26.xml><?xml version="1.0" encoding="utf-8"?>
<ds:datastoreItem xmlns:ds="http://schemas.openxmlformats.org/officeDocument/2006/customXml" ds:itemID="{05F07DEA-D6D6-4CF1-AA32-AF497489CE35}">
  <ds:schemaRefs>
    <ds:schemaRef ds:uri="http://www.w3.org/2001/XMLSchema"/>
  </ds:schemaRefs>
</ds:datastoreItem>
</file>

<file path=customXml/itemProps27.xml><?xml version="1.0" encoding="utf-8"?>
<ds:datastoreItem xmlns:ds="http://schemas.openxmlformats.org/officeDocument/2006/customXml" ds:itemID="{1C342B07-9F1B-4231-B515-47A540E1EDB4}">
  <ds:schemaRefs>
    <ds:schemaRef ds:uri="http://www.w3.org/2001/XMLSchema"/>
  </ds:schemaRefs>
</ds:datastoreItem>
</file>

<file path=customXml/itemProps28.xml><?xml version="1.0" encoding="utf-8"?>
<ds:datastoreItem xmlns:ds="http://schemas.openxmlformats.org/officeDocument/2006/customXml" ds:itemID="{BE97BA97-95A7-4BF5-8D51-6506D2489B0A}">
  <ds:schemaRefs>
    <ds:schemaRef ds:uri="http://www.w3.org/2001/XMLSchema"/>
  </ds:schemaRefs>
</ds:datastoreItem>
</file>

<file path=customXml/itemProps29.xml><?xml version="1.0" encoding="utf-8"?>
<ds:datastoreItem xmlns:ds="http://schemas.openxmlformats.org/officeDocument/2006/customXml" ds:itemID="{585B0175-7F17-44AC-9188-10523375AE71}">
  <ds:schemaRefs>
    <ds:schemaRef ds:uri="http://www.w3.org/2001/XMLSchema"/>
  </ds:schemaRefs>
</ds:datastoreItem>
</file>

<file path=customXml/itemProps30.xml><?xml version="1.0" encoding="utf-8"?>
<ds:datastoreItem xmlns:ds="http://schemas.openxmlformats.org/officeDocument/2006/customXml" ds:itemID="{F7D0F45B-5DBC-4086-9201-797848E94E6F}">
  <ds:schemaRefs>
    <ds:schemaRef ds:uri="http://www.w3.org/2001/XMLSchema"/>
  </ds:schemaRefs>
</ds:datastoreItem>
</file>

<file path=customXml/itemProps31.xml><?xml version="1.0" encoding="utf-8"?>
<ds:datastoreItem xmlns:ds="http://schemas.openxmlformats.org/officeDocument/2006/customXml" ds:itemID="{B7C2F8ED-8717-478B-AB91-F6BBA43C2741}">
  <ds:schemaRefs>
    <ds:schemaRef ds:uri="http://www.w3.org/2001/XMLSchema"/>
  </ds:schemaRefs>
</ds:datastoreItem>
</file>

<file path=customXml/itemProps32.xml><?xml version="1.0" encoding="utf-8"?>
<ds:datastoreItem xmlns:ds="http://schemas.openxmlformats.org/officeDocument/2006/customXml" ds:itemID="{FF829ACA-2E39-4352-B5B0-D5FB2AD5A79D}">
  <ds:schemaRefs>
    <ds:schemaRef ds:uri="http://www.w3.org/2001/XMLSchema"/>
  </ds:schemaRefs>
</ds:datastoreItem>
</file>

<file path=customXml/itemProps33.xml><?xml version="1.0" encoding="utf-8"?>
<ds:datastoreItem xmlns:ds="http://schemas.openxmlformats.org/officeDocument/2006/customXml" ds:itemID="{EC746B20-3B3C-4C7B-B6FD-137A959139FA}">
  <ds:schemaRefs>
    <ds:schemaRef ds:uri="http://schemas.microsoft.com/office/2006/metadata/properties"/>
    <ds:schemaRef ds:uri="http://schemas.microsoft.com/office/infopath/2007/PartnerControls"/>
    <ds:schemaRef ds:uri="70734f21-01c6-4fec-8ebf-1db7fe22902f"/>
    <ds:schemaRef ds:uri="4dffb89a-747b-4847-9627-ed7c14306036"/>
    <ds:schemaRef ds:uri="89e623c3-1019-4360-8b68-f93daacce5c8"/>
    <ds:schemaRef ds:uri="f3b0e3d0-9100-4791-9036-4e976c249b96"/>
    <ds:schemaRef ds:uri="8ab6b2de-c7b7-427f-87ff-492755e4c2ec"/>
    <ds:schemaRef ds:uri="fe87d70b-dab2-46c4-9d9a-8d4678ced328"/>
  </ds:schemaRefs>
</ds:datastoreItem>
</file>

<file path=customXml/itemProps34.xml><?xml version="1.0" encoding="utf-8"?>
<ds:datastoreItem xmlns:ds="http://schemas.openxmlformats.org/officeDocument/2006/customXml" ds:itemID="{61FD1640-C367-4ADA-BBC7-2E4859D711DB}">
  <ds:schemaRefs>
    <ds:schemaRef ds:uri="http://www.w3.org/2001/XMLSchema"/>
  </ds:schemaRefs>
</ds:datastoreItem>
</file>

<file path=customXml/itemProps35.xml><?xml version="1.0" encoding="utf-8"?>
<ds:datastoreItem xmlns:ds="http://schemas.openxmlformats.org/officeDocument/2006/customXml" ds:itemID="{A8CDDA31-563D-4D91-8020-690E77CFE62D}">
  <ds:schemaRefs>
    <ds:schemaRef ds:uri="http://www.w3.org/2001/XMLSchema"/>
  </ds:schemaRefs>
</ds:datastoreItem>
</file>

<file path=customXml/itemProps36.xml><?xml version="1.0" encoding="utf-8"?>
<ds:datastoreItem xmlns:ds="http://schemas.openxmlformats.org/officeDocument/2006/customXml" ds:itemID="{98B20AC0-AADA-4396-BE9C-AD5A634C0F73}">
  <ds:schemaRefs>
    <ds:schemaRef ds:uri="http://www.w3.org/2001/XMLSchema"/>
  </ds:schemaRefs>
</ds:datastoreItem>
</file>

<file path=customXml/itemProps37.xml><?xml version="1.0" encoding="utf-8"?>
<ds:datastoreItem xmlns:ds="http://schemas.openxmlformats.org/officeDocument/2006/customXml" ds:itemID="{11EBC7EC-83CE-41B0-A6E6-EA69125960F4}">
  <ds:schemaRefs>
    <ds:schemaRef ds:uri="http://www.w3.org/2001/XMLSchema"/>
  </ds:schemaRefs>
</ds:datastoreItem>
</file>

<file path=customXml/itemProps38.xml><?xml version="1.0" encoding="utf-8"?>
<ds:datastoreItem xmlns:ds="http://schemas.openxmlformats.org/officeDocument/2006/customXml" ds:itemID="{BF6C6348-8FCF-4F7D-A9BA-4EAE299BAAC5}">
  <ds:schemaRefs>
    <ds:schemaRef ds:uri="http://www.w3.org/2001/XMLSchema"/>
  </ds:schemaRefs>
</ds:datastoreItem>
</file>

<file path=customXml/itemProps39.xml><?xml version="1.0" encoding="utf-8"?>
<ds:datastoreItem xmlns:ds="http://schemas.openxmlformats.org/officeDocument/2006/customXml" ds:itemID="{3FF8D201-CBFC-4030-AA0F-3BE3EA0C8FD5}">
  <ds:schemaRefs>
    <ds:schemaRef ds:uri="http://www.w3.org/2001/XMLSchema"/>
  </ds:schemaRefs>
</ds:datastoreItem>
</file>

<file path=customXml/itemProps40.xml><?xml version="1.0" encoding="utf-8"?>
<ds:datastoreItem xmlns:ds="http://schemas.openxmlformats.org/officeDocument/2006/customXml" ds:itemID="{F219918A-25F1-4216-9414-2B625D92A526}">
  <ds:schemaRefs>
    <ds:schemaRef ds:uri="http://www.w3.org/2001/XMLSchema"/>
  </ds:schemaRefs>
</ds:datastoreItem>
</file>

<file path=customXml/itemProps41.xml><?xml version="1.0" encoding="utf-8"?>
<ds:datastoreItem xmlns:ds="http://schemas.openxmlformats.org/officeDocument/2006/customXml" ds:itemID="{70615042-E32F-48F4-8A77-F85041840FDF}">
  <ds:schemaRefs>
    <ds:schemaRef ds:uri="http://www.w3.org/2001/XMLSchema"/>
  </ds:schemaRefs>
</ds:datastoreItem>
</file>

<file path=customXml/itemProps42.xml><?xml version="1.0" encoding="utf-8"?>
<ds:datastoreItem xmlns:ds="http://schemas.openxmlformats.org/officeDocument/2006/customXml" ds:itemID="{DF1B7551-33B4-45A4-B1B0-F75B29EA0995}">
  <ds:schemaRefs>
    <ds:schemaRef ds:uri="http://www.w3.org/2001/XMLSchema"/>
  </ds:schemaRefs>
</ds:datastoreItem>
</file>

<file path=customXml/itemProps43.xml><?xml version="1.0" encoding="utf-8"?>
<ds:datastoreItem xmlns:ds="http://schemas.openxmlformats.org/officeDocument/2006/customXml" ds:itemID="{F348794D-0E6A-443A-B006-8E49E12BED24}">
  <ds:schemaRefs>
    <ds:schemaRef ds:uri="http://www.w3.org/2001/XMLSchema"/>
  </ds:schemaRefs>
</ds:datastoreItem>
</file>

<file path=customXml/itemProps44.xml><?xml version="1.0" encoding="utf-8"?>
<ds:datastoreItem xmlns:ds="http://schemas.openxmlformats.org/officeDocument/2006/customXml" ds:itemID="{207B6797-3F09-4051-97F6-9DF818ED7EAD}">
  <ds:schemaRefs>
    <ds:schemaRef ds:uri="http://www.w3.org/2001/XMLSchema"/>
  </ds:schemaRefs>
</ds:datastoreItem>
</file>

<file path=customXml/itemProps45.xml><?xml version="1.0" encoding="utf-8"?>
<ds:datastoreItem xmlns:ds="http://schemas.openxmlformats.org/officeDocument/2006/customXml" ds:itemID="{BD1818FE-C1D2-40A2-B6D1-F8051F3E665E}">
  <ds:schemaRefs>
    <ds:schemaRef ds:uri="http://www.w3.org/2001/XMLSchema"/>
  </ds:schemaRefs>
</ds:datastoreItem>
</file>

<file path=customXml/itemProps46.xml><?xml version="1.0" encoding="utf-8"?>
<ds:datastoreItem xmlns:ds="http://schemas.openxmlformats.org/officeDocument/2006/customXml" ds:itemID="{BC788C23-A979-4258-A1BE-6BDA6A4322AD}">
  <ds:schemaRefs>
    <ds:schemaRef ds:uri="http://www.w3.org/2001/XMLSchema"/>
  </ds:schemaRefs>
</ds:datastoreItem>
</file>

<file path=customXml/itemProps47.xml><?xml version="1.0" encoding="utf-8"?>
<ds:datastoreItem xmlns:ds="http://schemas.openxmlformats.org/officeDocument/2006/customXml" ds:itemID="{112DD46C-CF42-4103-A0E6-BC51C299E3E3}">
  <ds:schemaRefs>
    <ds:schemaRef ds:uri="http://www.w3.org/2001/XMLSchema"/>
  </ds:schemaRefs>
</ds:datastoreItem>
</file>

<file path=customXml/itemProps48.xml><?xml version="1.0" encoding="utf-8"?>
<ds:datastoreItem xmlns:ds="http://schemas.openxmlformats.org/officeDocument/2006/customXml" ds:itemID="{0AACB7AE-4A3E-41F0-B84F-AC09CA23E7E4}">
  <ds:schemaRefs>
    <ds:schemaRef ds:uri="http://www.w3.org/2001/XMLSchema"/>
  </ds:schemaRefs>
</ds:datastoreItem>
</file>

<file path=customXml/itemProps49.xml><?xml version="1.0" encoding="utf-8"?>
<ds:datastoreItem xmlns:ds="http://schemas.openxmlformats.org/officeDocument/2006/customXml" ds:itemID="{4487FFCA-68FF-4E1E-A3FC-97C3A52840F3}">
  <ds:schemaRefs>
    <ds:schemaRef ds:uri="http://www.w3.org/2001/XMLSchema"/>
  </ds:schemaRefs>
</ds:datastoreItem>
</file>

<file path=customXml/itemProps50.xml><?xml version="1.0" encoding="utf-8"?>
<ds:datastoreItem xmlns:ds="http://schemas.openxmlformats.org/officeDocument/2006/customXml" ds:itemID="{9DB32593-F658-4EA7-9BCE-B6121D9EED18}">
  <ds:schemaRefs>
    <ds:schemaRef ds:uri="http://www.w3.org/2001/XMLSchema"/>
  </ds:schemaRefs>
</ds:datastoreItem>
</file>

<file path=customXml/itemProps51.xml><?xml version="1.0" encoding="utf-8"?>
<ds:datastoreItem xmlns:ds="http://schemas.openxmlformats.org/officeDocument/2006/customXml" ds:itemID="{86E88012-F193-4ABC-90D4-218732591DA2}">
  <ds:schemaRefs>
    <ds:schemaRef ds:uri="http://www.w3.org/2001/XMLSchema"/>
  </ds:schemaRefs>
</ds:datastoreItem>
</file>

<file path=customXml/itemProps52.xml><?xml version="1.0" encoding="utf-8"?>
<ds:datastoreItem xmlns:ds="http://schemas.openxmlformats.org/officeDocument/2006/customXml" ds:itemID="{03CDF429-621E-448C-9BB8-4F52B29194E3}">
  <ds:schemaRefs>
    <ds:schemaRef ds:uri="http://www.w3.org/2001/XMLSchema"/>
  </ds:schemaRefs>
</ds:datastoreItem>
</file>

<file path=customXml/itemProps53.xml><?xml version="1.0" encoding="utf-8"?>
<ds:datastoreItem xmlns:ds="http://schemas.openxmlformats.org/officeDocument/2006/customXml" ds:itemID="{C63EAF6B-7892-4509-85D4-E2B664B5C887}">
  <ds:schemaRefs>
    <ds:schemaRef ds:uri="http://www.w3.org/2001/XMLSchema"/>
  </ds:schemaRefs>
</ds:datastoreItem>
</file>

<file path=customXml/itemProps54.xml><?xml version="1.0" encoding="utf-8"?>
<ds:datastoreItem xmlns:ds="http://schemas.openxmlformats.org/officeDocument/2006/customXml" ds:itemID="{E19B0B06-B4A4-4E36-BF0C-79A10B4AEB3F}">
  <ds:schemaRefs>
    <ds:schemaRef ds:uri="http://www.w3.org/2001/XMLSchema"/>
  </ds:schemaRefs>
</ds:datastoreItem>
</file>

<file path=customXml/itemProps55.xml><?xml version="1.0" encoding="utf-8"?>
<ds:datastoreItem xmlns:ds="http://schemas.openxmlformats.org/officeDocument/2006/customXml" ds:itemID="{2E21AE26-E280-414A-8A14-BD55CE331094}">
  <ds:schemaRefs>
    <ds:schemaRef ds:uri="http://www.w3.org/2001/XMLSchema"/>
  </ds:schemaRefs>
</ds:datastoreItem>
</file>

<file path=customXml/itemProps56.xml><?xml version="1.0" encoding="utf-8"?>
<ds:datastoreItem xmlns:ds="http://schemas.openxmlformats.org/officeDocument/2006/customXml" ds:itemID="{D8534338-2F09-4B96-8DFD-9AE8D8353D73}">
  <ds:schemaRefs>
    <ds:schemaRef ds:uri="http://www.w3.org/2001/XMLSchema"/>
  </ds:schemaRefs>
</ds:datastoreItem>
</file>

<file path=customXml/itemProps57.xml><?xml version="1.0" encoding="utf-8"?>
<ds:datastoreItem xmlns:ds="http://schemas.openxmlformats.org/officeDocument/2006/customXml" ds:itemID="{E60B4094-68F2-4677-95EC-28F75988EEBD}">
  <ds:schemaRefs>
    <ds:schemaRef ds:uri="http://www.w3.org/2001/XMLSchema"/>
  </ds:schemaRefs>
</ds:datastoreItem>
</file>

<file path=customXml/itemProps58.xml><?xml version="1.0" encoding="utf-8"?>
<ds:datastoreItem xmlns:ds="http://schemas.openxmlformats.org/officeDocument/2006/customXml" ds:itemID="{3C495125-6188-4BE5-9AB9-55C2A925CBAD}">
  <ds:schemaRefs>
    <ds:schemaRef ds:uri="http://www.w3.org/2001/XMLSchema"/>
  </ds:schemaRefs>
</ds:datastoreItem>
</file>

<file path=customXml/itemProps59.xml><?xml version="1.0" encoding="utf-8"?>
<ds:datastoreItem xmlns:ds="http://schemas.openxmlformats.org/officeDocument/2006/customXml" ds:itemID="{34CC9877-2236-4333-9FAF-71A96D8BA6A8}">
  <ds:schemaRefs>
    <ds:schemaRef ds:uri="http://www.w3.org/2001/XMLSchema"/>
  </ds:schemaRefs>
</ds:datastoreItem>
</file>

<file path=customXml/itemProps60.xml><?xml version="1.0" encoding="utf-8"?>
<ds:datastoreItem xmlns:ds="http://schemas.openxmlformats.org/officeDocument/2006/customXml" ds:itemID="{3D382E14-DCBA-4253-BBD4-7E648F348568}">
  <ds:schemaRefs>
    <ds:schemaRef ds:uri="http://www.w3.org/2001/XMLSchema"/>
  </ds:schemaRefs>
</ds:datastoreItem>
</file>

<file path=customXml/itemProps61.xml><?xml version="1.0" encoding="utf-8"?>
<ds:datastoreItem xmlns:ds="http://schemas.openxmlformats.org/officeDocument/2006/customXml" ds:itemID="{BC04DBAD-4026-48C0-B98B-85BBA20884B9}">
  <ds:schemaRefs>
    <ds:schemaRef ds:uri="http://www.w3.org/2001/XMLSchema"/>
  </ds:schemaRefs>
</ds:datastoreItem>
</file>

<file path=customXml/itemProps62.xml><?xml version="1.0" encoding="utf-8"?>
<ds:datastoreItem xmlns:ds="http://schemas.openxmlformats.org/officeDocument/2006/customXml" ds:itemID="{B54DB2FA-4E76-4A68-836D-43E6EC57A56D}">
  <ds:schemaRefs>
    <ds:schemaRef ds:uri="http://www.w3.org/2001/XMLSchema"/>
  </ds:schemaRefs>
</ds:datastoreItem>
</file>

<file path=customXml/itemProps63.xml><?xml version="1.0" encoding="utf-8"?>
<ds:datastoreItem xmlns:ds="http://schemas.openxmlformats.org/officeDocument/2006/customXml" ds:itemID="{CBD9CA25-05A6-43CA-8483-A0E9125E29DB}">
  <ds:schemaRefs>
    <ds:schemaRef ds:uri="http://www.w3.org/2001/XMLSchema"/>
  </ds:schemaRefs>
</ds:datastoreItem>
</file>

<file path=customXml/itemProps64.xml><?xml version="1.0" encoding="utf-8"?>
<ds:datastoreItem xmlns:ds="http://schemas.openxmlformats.org/officeDocument/2006/customXml" ds:itemID="{D286760D-96A3-4A1C-A9AF-A8BBDE5CCEDF}">
  <ds:schemaRefs>
    <ds:schemaRef ds:uri="http://schemas.microsoft.com/sharepoint/v3/contenttype/forms"/>
  </ds:schemaRefs>
</ds:datastoreItem>
</file>

<file path=customXml/itemProps65.xml><?xml version="1.0" encoding="utf-8"?>
<ds:datastoreItem xmlns:ds="http://schemas.openxmlformats.org/officeDocument/2006/customXml" ds:itemID="{641424D1-EF74-4A55-A856-31376C4B302A}">
  <ds:schemaRefs>
    <ds:schemaRef ds:uri="http://www.w3.org/2001/XMLSchema"/>
  </ds:schemaRefs>
</ds:datastoreItem>
</file>

<file path=customXml/itemProps66.xml><?xml version="1.0" encoding="utf-8"?>
<ds:datastoreItem xmlns:ds="http://schemas.openxmlformats.org/officeDocument/2006/customXml" ds:itemID="{8DD06D6E-929F-4E29-B97B-8C7949EBE904}">
  <ds:schemaRefs>
    <ds:schemaRef ds:uri="http://www.w3.org/2001/XMLSchema"/>
  </ds:schemaRefs>
</ds:datastoreItem>
</file>

<file path=customXml/itemProps67.xml><?xml version="1.0" encoding="utf-8"?>
<ds:datastoreItem xmlns:ds="http://schemas.openxmlformats.org/officeDocument/2006/customXml" ds:itemID="{50F85AC4-9F82-46EA-BC36-C34A9D8025DB}">
  <ds:schemaRefs>
    <ds:schemaRef ds:uri="http://www.w3.org/2001/XMLSchema"/>
  </ds:schemaRefs>
</ds:datastoreItem>
</file>

<file path=customXml/itemProps68.xml><?xml version="1.0" encoding="utf-8"?>
<ds:datastoreItem xmlns:ds="http://schemas.openxmlformats.org/officeDocument/2006/customXml" ds:itemID="{6CBFEF7A-BE6B-4B22-8555-B4A2305CD018}">
  <ds:schemaRefs>
    <ds:schemaRef ds:uri="http://www.w3.org/2001/XMLSchema"/>
  </ds:schemaRefs>
</ds:datastoreItem>
</file>

<file path=customXml/itemProps69.xml><?xml version="1.0" encoding="utf-8"?>
<ds:datastoreItem xmlns:ds="http://schemas.openxmlformats.org/officeDocument/2006/customXml" ds:itemID="{93889482-AB3F-4E2D-A6BC-3C3FB6A5FD6A}">
  <ds:schemaRefs>
    <ds:schemaRef ds:uri="http://www.w3.org/2001/XMLSchema"/>
  </ds:schemaRefs>
</ds:datastoreItem>
</file>

<file path=customXml/itemProps70.xml><?xml version="1.0" encoding="utf-8"?>
<ds:datastoreItem xmlns:ds="http://schemas.openxmlformats.org/officeDocument/2006/customXml" ds:itemID="{5B285BF2-AA22-4C9A-AF71-7AE1647D0DD2}">
  <ds:schemaRefs>
    <ds:schemaRef ds:uri="http://www.w3.org/2001/XMLSchema"/>
  </ds:schemaRefs>
</ds:datastoreItem>
</file>

<file path=customXml/itemProps71.xml><?xml version="1.0" encoding="utf-8"?>
<ds:datastoreItem xmlns:ds="http://schemas.openxmlformats.org/officeDocument/2006/customXml" ds:itemID="{0FE88109-A1C3-425B-B844-961DE2D7CF39}">
  <ds:schemaRefs>
    <ds:schemaRef ds:uri="http://www.w3.org/2001/XMLSchema"/>
  </ds:schemaRefs>
</ds:datastoreItem>
</file>

<file path=customXml/itemProps72.xml><?xml version="1.0" encoding="utf-8"?>
<ds:datastoreItem xmlns:ds="http://schemas.openxmlformats.org/officeDocument/2006/customXml" ds:itemID="{B1EE4DAB-EE74-4128-A36C-E49202E84A04}">
  <ds:schemaRefs>
    <ds:schemaRef ds:uri="http://www.w3.org/2001/XMLSchema"/>
  </ds:schemaRefs>
</ds:datastoreItem>
</file>

<file path=customXml/itemProps73.xml><?xml version="1.0" encoding="utf-8"?>
<ds:datastoreItem xmlns:ds="http://schemas.openxmlformats.org/officeDocument/2006/customXml" ds:itemID="{8C9849A6-52A9-4B18-9437-84C869802CD3}">
  <ds:schemaRefs>
    <ds:schemaRef ds:uri="http://www.w3.org/2001/XMLSchema"/>
  </ds:schemaRefs>
</ds:datastoreItem>
</file>

<file path=customXml/itemProps74.xml><?xml version="1.0" encoding="utf-8"?>
<ds:datastoreItem xmlns:ds="http://schemas.openxmlformats.org/officeDocument/2006/customXml" ds:itemID="{EA924859-6EB4-42EC-9390-1247114FB35E}">
  <ds:schemaRefs>
    <ds:schemaRef ds:uri="http://www.w3.org/2001/XMLSchema"/>
  </ds:schemaRefs>
</ds:datastoreItem>
</file>

<file path=customXml/itemProps75.xml><?xml version="1.0" encoding="utf-8"?>
<ds:datastoreItem xmlns:ds="http://schemas.openxmlformats.org/officeDocument/2006/customXml" ds:itemID="{8AE77F36-EC88-4266-A009-D18FBF1BDCE2}">
  <ds:schemaRefs>
    <ds:schemaRef ds:uri="http://www.w3.org/2001/XMLSchema"/>
  </ds:schemaRefs>
</ds:datastoreItem>
</file>

<file path=customXml/itemProps76.xml><?xml version="1.0" encoding="utf-8"?>
<ds:datastoreItem xmlns:ds="http://schemas.openxmlformats.org/officeDocument/2006/customXml" ds:itemID="{E3204027-1168-4924-BA4A-A264DE169105}">
  <ds:schemaRefs>
    <ds:schemaRef ds:uri="http://www.w3.org/2001/XMLSchema"/>
  </ds:schemaRefs>
</ds:datastoreItem>
</file>

<file path=customXml/itemProps77.xml><?xml version="1.0" encoding="utf-8"?>
<ds:datastoreItem xmlns:ds="http://schemas.openxmlformats.org/officeDocument/2006/customXml" ds:itemID="{FAF8C13E-6B4A-4FF3-BBB5-4BBAD11503C7}">
  <ds:schemaRefs>
    <ds:schemaRef ds:uri="http://www.w3.org/2001/XMLSchema"/>
  </ds:schemaRefs>
</ds:datastoreItem>
</file>

<file path=customXml/itemProps78.xml><?xml version="1.0" encoding="utf-8"?>
<ds:datastoreItem xmlns:ds="http://schemas.openxmlformats.org/officeDocument/2006/customXml" ds:itemID="{DDB06AAB-2D25-4CFC-9DFC-1D22951D718D}">
  <ds:schemaRefs>
    <ds:schemaRef ds:uri="http://www.w3.org/2001/XMLSchema"/>
  </ds:schemaRefs>
</ds:datastoreItem>
</file>

<file path=customXml/itemProps79.xml><?xml version="1.0" encoding="utf-8"?>
<ds:datastoreItem xmlns:ds="http://schemas.openxmlformats.org/officeDocument/2006/customXml" ds:itemID="{5853B56E-CD31-4097-B547-5DFAA6F1495A}">
  <ds:schemaRefs>
    <ds:schemaRef ds:uri="http://www.w3.org/2001/XMLSchema"/>
  </ds:schemaRefs>
</ds:datastoreItem>
</file>

<file path=customXml/itemProps80.xml><?xml version="1.0" encoding="utf-8"?>
<ds:datastoreItem xmlns:ds="http://schemas.openxmlformats.org/officeDocument/2006/customXml" ds:itemID="{52D0AE0B-1EEE-4776-90F0-0C276A945C77}">
  <ds:schemaRefs>
    <ds:schemaRef ds:uri="http://www.w3.org/2001/XMLSchema"/>
  </ds:schemaRefs>
</ds:datastoreItem>
</file>

<file path=customXml/itemProps81.xml><?xml version="1.0" encoding="utf-8"?>
<ds:datastoreItem xmlns:ds="http://schemas.openxmlformats.org/officeDocument/2006/customXml" ds:itemID="{6D40F381-C4C1-4536-9BA8-C14E073E5ED7}">
  <ds:schemaRefs>
    <ds:schemaRef ds:uri="http://www.w3.org/2001/XMLSchema"/>
  </ds:schemaRefs>
</ds:datastoreItem>
</file>

<file path=customXml/itemProps82.xml><?xml version="1.0" encoding="utf-8"?>
<ds:datastoreItem xmlns:ds="http://schemas.openxmlformats.org/officeDocument/2006/customXml" ds:itemID="{24DE0B4D-9CB1-442C-B4A8-46C3FD1A0CBE}">
  <ds:schemaRefs>
    <ds:schemaRef ds:uri="http://www.w3.org/2001/XMLSchema"/>
  </ds:schemaRefs>
</ds:datastoreItem>
</file>

<file path=customXml/itemProps83.xml><?xml version="1.0" encoding="utf-8"?>
<ds:datastoreItem xmlns:ds="http://schemas.openxmlformats.org/officeDocument/2006/customXml" ds:itemID="{AE8221F7-8651-4C3A-BBD8-92BB3F74B851}">
  <ds:schemaRefs>
    <ds:schemaRef ds:uri="http://www.w3.org/2001/XMLSchema"/>
  </ds:schemaRefs>
</ds:datastoreItem>
</file>

<file path=customXml/itemProps84.xml><?xml version="1.0" encoding="utf-8"?>
<ds:datastoreItem xmlns:ds="http://schemas.openxmlformats.org/officeDocument/2006/customXml" ds:itemID="{0254371F-BB05-437F-AA84-9C262F957681}">
  <ds:schemaRefs>
    <ds:schemaRef ds:uri="http://www.w3.org/2001/XMLSchema"/>
  </ds:schemaRefs>
</ds:datastoreItem>
</file>

<file path=customXml/itemProps85.xml><?xml version="1.0" encoding="utf-8"?>
<ds:datastoreItem xmlns:ds="http://schemas.openxmlformats.org/officeDocument/2006/customXml" ds:itemID="{13DA935B-71E2-4AF4-B7E8-4A95817DA50D}">
  <ds:schemaRefs>
    <ds:schemaRef ds:uri="http://www.w3.org/2001/XMLSchema"/>
  </ds:schemaRefs>
</ds:datastoreItem>
</file>

<file path=customXml/itemProps86.xml><?xml version="1.0" encoding="utf-8"?>
<ds:datastoreItem xmlns:ds="http://schemas.openxmlformats.org/officeDocument/2006/customXml" ds:itemID="{1A1E4B76-2D76-4990-BA12-72F771F5D82A}">
  <ds:schemaRefs>
    <ds:schemaRef ds:uri="http://www.w3.org/2001/XMLSchema"/>
  </ds:schemaRefs>
</ds:datastoreItem>
</file>

<file path=customXml/itemProps87.xml><?xml version="1.0" encoding="utf-8"?>
<ds:datastoreItem xmlns:ds="http://schemas.openxmlformats.org/officeDocument/2006/customXml" ds:itemID="{4831540B-5F68-4DF7-8646-AADF79EC84DB}">
  <ds:schemaRefs>
    <ds:schemaRef ds:uri="http://www.w3.org/2001/XMLSchema"/>
  </ds:schemaRefs>
</ds:datastoreItem>
</file>

<file path=customXml/itemProps88.xml><?xml version="1.0" encoding="utf-8"?>
<ds:datastoreItem xmlns:ds="http://schemas.openxmlformats.org/officeDocument/2006/customXml" ds:itemID="{20F038AE-4DB1-4810-AD1B-2CE6CDE01C5D}">
  <ds:schemaRefs>
    <ds:schemaRef ds:uri="http://www.w3.org/2001/XMLSchema"/>
  </ds:schemaRefs>
</ds:datastoreItem>
</file>

<file path=customXml/itemProps89.xml><?xml version="1.0" encoding="utf-8"?>
<ds:datastoreItem xmlns:ds="http://schemas.openxmlformats.org/officeDocument/2006/customXml" ds:itemID="{FEA3A079-6630-446F-B907-A0349E099AF5}"/>
</file>

<file path=customXml/itemProps90.xml><?xml version="1.0" encoding="utf-8"?>
<ds:datastoreItem xmlns:ds="http://schemas.openxmlformats.org/officeDocument/2006/customXml" ds:itemID="{AE6DCAA2-57C3-4603-8D7E-62C3A05AF3C8}">
  <ds:schemaRefs>
    <ds:schemaRef ds:uri="http://www.w3.org/2001/XMLSchema"/>
  </ds:schemaRefs>
</ds:datastoreItem>
</file>

<file path=customXml/itemProps91.xml><?xml version="1.0" encoding="utf-8"?>
<ds:datastoreItem xmlns:ds="http://schemas.openxmlformats.org/officeDocument/2006/customXml" ds:itemID="{31E755A1-96D2-48D1-A11D-20DF03EE38AD}">
  <ds:schemaRefs>
    <ds:schemaRef ds:uri="http://www.w3.org/2001/XMLSchema"/>
  </ds:schemaRefs>
</ds:datastoreItem>
</file>

<file path=customXml/itemProps92.xml><?xml version="1.0" encoding="utf-8"?>
<ds:datastoreItem xmlns:ds="http://schemas.openxmlformats.org/officeDocument/2006/customXml" ds:itemID="{7AB582A6-AAB0-4813-9E37-BB49A27C07B1}">
  <ds:schemaRefs>
    <ds:schemaRef ds:uri="http://www.w3.org/2001/XMLSchema"/>
  </ds:schemaRefs>
</ds:datastoreItem>
</file>

<file path=customXml/itemProps93.xml><?xml version="1.0" encoding="utf-8"?>
<ds:datastoreItem xmlns:ds="http://schemas.openxmlformats.org/officeDocument/2006/customXml" ds:itemID="{AF09C4B2-A01B-4DA6-AE36-313671188438}">
  <ds:schemaRefs>
    <ds:schemaRef ds:uri="http://www.w3.org/2001/XMLSchema"/>
  </ds:schemaRefs>
</ds:datastoreItem>
</file>

<file path=customXml/itemProps94.xml><?xml version="1.0" encoding="utf-8"?>
<ds:datastoreItem xmlns:ds="http://schemas.openxmlformats.org/officeDocument/2006/customXml" ds:itemID="{3255FC38-D426-4984-B6A5-9394EBB0EF6F}">
  <ds:schemaRef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PPT-Vorlage-DVGWeV-neu 2024 - mit Kurzanleitung</Template>
  <TotalTime>0</TotalTime>
  <Words>11742</Words>
  <Application>Microsoft Office PowerPoint</Application>
  <PresentationFormat>On-screen Show (16:9)</PresentationFormat>
  <Paragraphs>1677</Paragraphs>
  <Slides>50</Slides>
  <Notes>4</Notes>
  <HiddenSlides>0</HiddenSlides>
  <MMClips>0</MMClips>
  <ScaleCrop>false</ScaleCrop>
  <HeadingPairs>
    <vt:vector size="4" baseType="variant">
      <vt:variant>
        <vt:lpstr>Theme</vt:lpstr>
      </vt:variant>
      <vt:variant>
        <vt:i4>1</vt:i4>
      </vt:variant>
      <vt:variant>
        <vt:lpstr>Slide Titles</vt:lpstr>
      </vt:variant>
      <vt:variant>
        <vt:i4>50</vt:i4>
      </vt:variant>
    </vt:vector>
  </HeadingPairs>
  <TitlesOfParts>
    <vt:vector size="51" baseType="lpstr">
      <vt:lpstr>Office</vt:lpstr>
      <vt:lpstr>Klimaresilienz-Index Wasser 2026</vt:lpstr>
      <vt:lpstr>Inhalt</vt:lpstr>
      <vt:lpstr>Zielsetzung und Methodik der Datenerhebung </vt:lpstr>
      <vt:lpstr>Kernergebnisse in Kürze  Der Klimaresilienz-Index Wasser</vt:lpstr>
      <vt:lpstr>Zentrale Botschaften für die WVU</vt:lpstr>
      <vt:lpstr>Zentrale Botschaften für die WVU</vt:lpstr>
      <vt:lpstr>Charakterisierung der befragten Unternehmen / Ansprechpartner</vt:lpstr>
      <vt:lpstr>Angaben zu den beteiligten Unternehmen/Ansprechpartnern 2026 vs. 2025 (gewichtete Anteile)</vt:lpstr>
      <vt:lpstr>Angaben zu den beteiligten Unternehmen/Ansprechpartnern 2026 vs. 2025 (gewichtete Anteile)</vt:lpstr>
      <vt:lpstr>Der Klimaresilienz-Index</vt:lpstr>
      <vt:lpstr>Klimaresilienz-Index Wasser im Zeitverlauf</vt:lpstr>
      <vt:lpstr>Klimaresilienz-Index Wasser:  Vorjahresvergleich nach Wasserabgabemenge</vt:lpstr>
      <vt:lpstr>Klimaresilienz-Index Wasser:  Vorjahresvergleich nach Ländergruppen</vt:lpstr>
      <vt:lpstr>Klimaresilienz-Index Wasser:  Vorjahresvergleich nach Direkt- und Fernversorger</vt:lpstr>
      <vt:lpstr>Ergebnisse der Indikatorbewertungen in den fünf Themenfeldern</vt:lpstr>
      <vt:lpstr>Robustheit der Unternehmen</vt:lpstr>
      <vt:lpstr>Schlüsselindikatoren im Themenfeld … Robustheit der Unternehmen</vt:lpstr>
      <vt:lpstr>Anpassungsgrad</vt:lpstr>
      <vt:lpstr>Schlüsselindikatoren im Themenfeld … Anpassungsgrad der Unternehmen</vt:lpstr>
      <vt:lpstr>Handlungsfähigkeit</vt:lpstr>
      <vt:lpstr>Schlüsselindikatoren im Themenfeld … Handlungsfähigkeit der Unternehmen</vt:lpstr>
      <vt:lpstr>Rechtlicher Rahmen</vt:lpstr>
      <vt:lpstr>Schlüsselindikatoren im Themenfeld … Rechtlicher Rahmen der Unternehmen</vt:lpstr>
      <vt:lpstr>Zukunftsperspektive</vt:lpstr>
      <vt:lpstr>Schlüsselindikatoren im Themenfeld … Zukunftsperspektive</vt:lpstr>
      <vt:lpstr> Wichtigste Vulnerabilitätstreiber insgesamt</vt:lpstr>
      <vt:lpstr>Ergebnisse der Treiberanalyse: Schlüsselindikatoren  der Klimaresilienzeinschätzung</vt:lpstr>
      <vt:lpstr>Treiberanalyse mit PLS – Struktur</vt:lpstr>
      <vt:lpstr> Treiberanalyse mit PLS – Robustheit der Unternehmen</vt:lpstr>
      <vt:lpstr> Treiberanalyse mit PLS – Anpassungsgrad</vt:lpstr>
      <vt:lpstr> Treiberanalyse mit PLS – Handlungsfähigkeit</vt:lpstr>
      <vt:lpstr> Treiberanalyse mit PLS – Rechtlicher Rahmen</vt:lpstr>
      <vt:lpstr> Treiberanalyse mit PLS – Zukunftsperspektive</vt:lpstr>
      <vt:lpstr>Herausforderungen und Stellschrauben</vt:lpstr>
      <vt:lpstr>Größte Herausforderungen für die WVU</vt:lpstr>
      <vt:lpstr>Wichtigste Stellschrauben für die WVU</vt:lpstr>
      <vt:lpstr>Anhang: Methodik </vt:lpstr>
      <vt:lpstr>Methodik – Struktur des Klimaresilienz-Index Wasser</vt:lpstr>
      <vt:lpstr> Methodik – Indikatoren des Klimaresilienz-Index Wasser</vt:lpstr>
      <vt:lpstr>Methodik – Berechnung des Klimaresilienz-Index Wasser</vt:lpstr>
      <vt:lpstr>Methodik – Ableitung von Schlüsselindikatoren (1/2)</vt:lpstr>
      <vt:lpstr>Methodik – Ableitung von Schlüsselindikatoren (2/2)</vt:lpstr>
      <vt:lpstr>Anhang: Fragebogen</vt:lpstr>
      <vt:lpstr>Fragebogen – Angaben zum Unternehmen </vt:lpstr>
      <vt:lpstr>Fragebogen – Angaben zum Unternehmen und Ansprechpartner / Wahrnehmung der Folgen des Klimawandels</vt:lpstr>
      <vt:lpstr>Fragebogen – Themenfeld Robustheit</vt:lpstr>
      <vt:lpstr>Fragebogen – Themenfelder Robustheit &amp; Handlungsfähigkeit</vt:lpstr>
      <vt:lpstr>Fragebogen – Themenfelder Handlungsfähigkeit &amp; Anpassungsgrad</vt:lpstr>
      <vt:lpstr>Fragebogen – Themenfelder Anpassungsbedarf &amp; Rechtlicher Rahmen</vt:lpstr>
      <vt:lpstr>Fragebogen –  Themenfeld Zukunftsperspektive / Abschlussfragen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Koch, Marie-Ann</dc:creator>
  <cp:lastModifiedBy>Ulf Merkel</cp:lastModifiedBy>
  <cp:revision>405</cp:revision>
  <dcterms:created xsi:type="dcterms:W3CDTF">2025-06-30T09:46:36Z</dcterms:created>
  <dcterms:modified xsi:type="dcterms:W3CDTF">2026-07-24T06:38:47Z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0x0101009B1B6680989ADE488B1AA0836708E94E</vt:lpwstr>
  </property>
  <property fmtid="{D5CDD505-2E9C-101B-9397-08002B2CF9AE}" pid="3" name="MediaServiceImageTags">
    <vt:lpwstr/>
  </property>
  <property fmtid="{D5CDD505-2E9C-101B-9397-08002B2CF9AE}" pid="4" name="_dlc_DocIdItemGuid">
    <vt:lpwstr>75388b9b-b522-44e5-9d48-5c348e1513ae</vt:lpwstr>
  </property>
  <property fmtid="{D5CDD505-2E9C-101B-9397-08002B2CF9AE}" pid="5" name="ORCleaned">
    <vt:lpwstr>02.07.2025 11:47</vt:lpwstr>
  </property>
  <property fmtid="{D5CDD505-2E9C-101B-9397-08002B2CF9AE}" pid="6" name="ORExtXLSTables">
    <vt:lpwstr>C:\Users\UlfMerkel\Desktop\DVGW\Bericht\DVGW_Berichtsvorlage.xlsx</vt:lpwstr>
  </property>
</Properties>
</file>